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handoutMasterIdLst>
    <p:handoutMasterId r:id="rId27"/>
  </p:handoutMasterIdLst>
  <p:sldIdLst>
    <p:sldId id="256" r:id="rId2"/>
    <p:sldId id="257" r:id="rId3"/>
    <p:sldId id="258" r:id="rId4"/>
    <p:sldId id="276" r:id="rId5"/>
    <p:sldId id="278" r:id="rId6"/>
    <p:sldId id="277" r:id="rId7"/>
    <p:sldId id="259" r:id="rId8"/>
    <p:sldId id="274" r:id="rId9"/>
    <p:sldId id="279" r:id="rId10"/>
    <p:sldId id="275" r:id="rId11"/>
    <p:sldId id="260" r:id="rId12"/>
    <p:sldId id="261" r:id="rId13"/>
    <p:sldId id="262" r:id="rId14"/>
    <p:sldId id="263" r:id="rId15"/>
    <p:sldId id="264" r:id="rId16"/>
    <p:sldId id="273" r:id="rId17"/>
    <p:sldId id="266" r:id="rId18"/>
    <p:sldId id="267" r:id="rId19"/>
    <p:sldId id="268" r:id="rId20"/>
    <p:sldId id="269" r:id="rId21"/>
    <p:sldId id="270" r:id="rId22"/>
    <p:sldId id="271" r:id="rId23"/>
    <p:sldId id="272" r:id="rId24"/>
    <p:sldId id="280"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autoAdjust="0"/>
    <p:restoredTop sz="94660"/>
  </p:normalViewPr>
  <p:slideViewPr>
    <p:cSldViewPr>
      <p:cViewPr varScale="1">
        <p:scale>
          <a:sx n="110" d="100"/>
          <a:sy n="110" d="100"/>
        </p:scale>
        <p:origin x="-164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5010" y="0"/>
            <a:ext cx="2971800" cy="457200"/>
          </a:xfrm>
          <a:prstGeom prst="rect">
            <a:avLst/>
          </a:prstGeom>
        </p:spPr>
        <p:txBody>
          <a:bodyPr vert="horz" lIns="91440" tIns="45720" rIns="91440" bIns="45720" rtlCol="0"/>
          <a:lstStyle>
            <a:lvl1pPr algn="r">
              <a:defRPr sz="1200"/>
            </a:lvl1pPr>
          </a:lstStyle>
          <a:p>
            <a:fld id="{1E9919DE-59AD-41CA-A5B4-7A88AAD712FB}" type="datetimeFigureOut">
              <a:rPr lang="en-US" smtClean="0"/>
              <a:t>26/6/2024</a:t>
            </a:fld>
            <a:endParaRPr lang="en-US"/>
          </a:p>
        </p:txBody>
      </p:sp>
      <p:sp>
        <p:nvSpPr>
          <p:cNvPr id="4" name="Footer Placeholder 3"/>
          <p:cNvSpPr>
            <a:spLocks noGrp="1"/>
          </p:cNvSpPr>
          <p:nvPr>
            <p:ph type="ftr" sz="quarter" idx="2"/>
          </p:nvPr>
        </p:nvSpPr>
        <p:spPr>
          <a:xfrm>
            <a:off x="0" y="8684684"/>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5010" y="8684684"/>
            <a:ext cx="2971800" cy="457200"/>
          </a:xfrm>
          <a:prstGeom prst="rect">
            <a:avLst/>
          </a:prstGeom>
        </p:spPr>
        <p:txBody>
          <a:bodyPr vert="horz" lIns="91440" tIns="45720" rIns="91440" bIns="45720" rtlCol="0" anchor="b"/>
          <a:lstStyle>
            <a:lvl1pPr algn="r">
              <a:defRPr sz="1200"/>
            </a:lvl1pPr>
          </a:lstStyle>
          <a:p>
            <a:fld id="{BF7012B1-86F1-4707-B0F6-2C5EF7113FDC}" type="slidenum">
              <a:rPr lang="en-US" smtClean="0"/>
              <a:t>‹#›</a:t>
            </a:fld>
            <a:endParaRPr lang="en-US"/>
          </a:p>
        </p:txBody>
      </p:sp>
    </p:spTree>
    <p:extLst>
      <p:ext uri="{BB962C8B-B14F-4D97-AF65-F5344CB8AC3E}">
        <p14:creationId xmlns:p14="http://schemas.microsoft.com/office/powerpoint/2010/main" val="1662389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02DE93-D45B-4E42-AAD8-F5BC4E64AFF0}" type="datetimeFigureOut">
              <a:rPr lang="en-US" smtClean="0"/>
              <a:t>26/6/2024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B9BDAF-6307-4689-9901-8FC88982C9F5}" type="slidenum">
              <a:rPr lang="en-US" smtClean="0"/>
              <a:t>‹#›</a:t>
            </a:fld>
            <a:endParaRPr lang="en-US"/>
          </a:p>
        </p:txBody>
      </p:sp>
    </p:spTree>
    <p:extLst>
      <p:ext uri="{BB962C8B-B14F-4D97-AF65-F5344CB8AC3E}">
        <p14:creationId xmlns:p14="http://schemas.microsoft.com/office/powerpoint/2010/main" val="3944826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1</a:t>
            </a:fld>
            <a:endParaRPr lang="en-US"/>
          </a:p>
        </p:txBody>
      </p:sp>
    </p:spTree>
    <p:extLst>
      <p:ext uri="{BB962C8B-B14F-4D97-AF65-F5344CB8AC3E}">
        <p14:creationId xmlns:p14="http://schemas.microsoft.com/office/powerpoint/2010/main" val="2924427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2</a:t>
            </a:fld>
            <a:endParaRPr lang="en-US"/>
          </a:p>
        </p:txBody>
      </p:sp>
    </p:spTree>
    <p:extLst>
      <p:ext uri="{BB962C8B-B14F-4D97-AF65-F5344CB8AC3E}">
        <p14:creationId xmlns:p14="http://schemas.microsoft.com/office/powerpoint/2010/main" val="2429571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3</a:t>
            </a:fld>
            <a:endParaRPr lang="en-US"/>
          </a:p>
        </p:txBody>
      </p:sp>
    </p:spTree>
    <p:extLst>
      <p:ext uri="{BB962C8B-B14F-4D97-AF65-F5344CB8AC3E}">
        <p14:creationId xmlns:p14="http://schemas.microsoft.com/office/powerpoint/2010/main" val="4153999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4</a:t>
            </a:fld>
            <a:endParaRPr lang="en-US"/>
          </a:p>
        </p:txBody>
      </p:sp>
    </p:spTree>
    <p:extLst>
      <p:ext uri="{BB962C8B-B14F-4D97-AF65-F5344CB8AC3E}">
        <p14:creationId xmlns:p14="http://schemas.microsoft.com/office/powerpoint/2010/main" val="2543386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5</a:t>
            </a:fld>
            <a:endParaRPr lang="en-US"/>
          </a:p>
        </p:txBody>
      </p:sp>
    </p:spTree>
    <p:extLst>
      <p:ext uri="{BB962C8B-B14F-4D97-AF65-F5344CB8AC3E}">
        <p14:creationId xmlns:p14="http://schemas.microsoft.com/office/powerpoint/2010/main" val="3446015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6</a:t>
            </a:fld>
            <a:endParaRPr lang="en-US"/>
          </a:p>
        </p:txBody>
      </p:sp>
    </p:spTree>
    <p:extLst>
      <p:ext uri="{BB962C8B-B14F-4D97-AF65-F5344CB8AC3E}">
        <p14:creationId xmlns:p14="http://schemas.microsoft.com/office/powerpoint/2010/main" val="2588125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7</a:t>
            </a:fld>
            <a:endParaRPr lang="en-US"/>
          </a:p>
        </p:txBody>
      </p:sp>
    </p:spTree>
    <p:extLst>
      <p:ext uri="{BB962C8B-B14F-4D97-AF65-F5344CB8AC3E}">
        <p14:creationId xmlns:p14="http://schemas.microsoft.com/office/powerpoint/2010/main" val="3457604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8</a:t>
            </a:fld>
            <a:endParaRPr lang="en-US"/>
          </a:p>
        </p:txBody>
      </p:sp>
    </p:spTree>
    <p:extLst>
      <p:ext uri="{BB962C8B-B14F-4D97-AF65-F5344CB8AC3E}">
        <p14:creationId xmlns:p14="http://schemas.microsoft.com/office/powerpoint/2010/main" val="89045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9</a:t>
            </a:fld>
            <a:endParaRPr lang="en-US"/>
          </a:p>
        </p:txBody>
      </p:sp>
    </p:spTree>
    <p:extLst>
      <p:ext uri="{BB962C8B-B14F-4D97-AF65-F5344CB8AC3E}">
        <p14:creationId xmlns:p14="http://schemas.microsoft.com/office/powerpoint/2010/main" val="194933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10</a:t>
            </a:fld>
            <a:endParaRPr lang="en-US"/>
          </a:p>
        </p:txBody>
      </p:sp>
    </p:spTree>
    <p:extLst>
      <p:ext uri="{BB962C8B-B14F-4D97-AF65-F5344CB8AC3E}">
        <p14:creationId xmlns:p14="http://schemas.microsoft.com/office/powerpoint/2010/main" val="2389588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11</a:t>
            </a:fld>
            <a:endParaRPr lang="en-US"/>
          </a:p>
        </p:txBody>
      </p:sp>
    </p:spTree>
    <p:extLst>
      <p:ext uri="{BB962C8B-B14F-4D97-AF65-F5344CB8AC3E}">
        <p14:creationId xmlns:p14="http://schemas.microsoft.com/office/powerpoint/2010/main" val="1060384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12</a:t>
            </a:fld>
            <a:endParaRPr lang="en-US"/>
          </a:p>
        </p:txBody>
      </p:sp>
    </p:spTree>
    <p:extLst>
      <p:ext uri="{BB962C8B-B14F-4D97-AF65-F5344CB8AC3E}">
        <p14:creationId xmlns:p14="http://schemas.microsoft.com/office/powerpoint/2010/main" val="594278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13</a:t>
            </a:fld>
            <a:endParaRPr lang="en-US"/>
          </a:p>
        </p:txBody>
      </p:sp>
    </p:spTree>
    <p:extLst>
      <p:ext uri="{BB962C8B-B14F-4D97-AF65-F5344CB8AC3E}">
        <p14:creationId xmlns:p14="http://schemas.microsoft.com/office/powerpoint/2010/main" val="3609416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14</a:t>
            </a:fld>
            <a:endParaRPr lang="en-US"/>
          </a:p>
        </p:txBody>
      </p:sp>
    </p:spTree>
    <p:extLst>
      <p:ext uri="{BB962C8B-B14F-4D97-AF65-F5344CB8AC3E}">
        <p14:creationId xmlns:p14="http://schemas.microsoft.com/office/powerpoint/2010/main" val="760878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15</a:t>
            </a:fld>
            <a:endParaRPr lang="en-US"/>
          </a:p>
        </p:txBody>
      </p:sp>
    </p:spTree>
    <p:extLst>
      <p:ext uri="{BB962C8B-B14F-4D97-AF65-F5344CB8AC3E}">
        <p14:creationId xmlns:p14="http://schemas.microsoft.com/office/powerpoint/2010/main" val="685930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16</a:t>
            </a:fld>
            <a:endParaRPr lang="en-US"/>
          </a:p>
        </p:txBody>
      </p:sp>
    </p:spTree>
    <p:extLst>
      <p:ext uri="{BB962C8B-B14F-4D97-AF65-F5344CB8AC3E}">
        <p14:creationId xmlns:p14="http://schemas.microsoft.com/office/powerpoint/2010/main" val="4089238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17</a:t>
            </a:fld>
            <a:endParaRPr lang="en-US"/>
          </a:p>
        </p:txBody>
      </p:sp>
    </p:spTree>
    <p:extLst>
      <p:ext uri="{BB962C8B-B14F-4D97-AF65-F5344CB8AC3E}">
        <p14:creationId xmlns:p14="http://schemas.microsoft.com/office/powerpoint/2010/main" val="8468132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18</a:t>
            </a:fld>
            <a:endParaRPr lang="en-US"/>
          </a:p>
        </p:txBody>
      </p:sp>
    </p:spTree>
    <p:extLst>
      <p:ext uri="{BB962C8B-B14F-4D97-AF65-F5344CB8AC3E}">
        <p14:creationId xmlns:p14="http://schemas.microsoft.com/office/powerpoint/2010/main" val="262508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19</a:t>
            </a:fld>
            <a:endParaRPr lang="en-US"/>
          </a:p>
        </p:txBody>
      </p:sp>
    </p:spTree>
    <p:extLst>
      <p:ext uri="{BB962C8B-B14F-4D97-AF65-F5344CB8AC3E}">
        <p14:creationId xmlns:p14="http://schemas.microsoft.com/office/powerpoint/2010/main" val="24598326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20</a:t>
            </a:fld>
            <a:endParaRPr lang="en-US"/>
          </a:p>
        </p:txBody>
      </p:sp>
    </p:spTree>
    <p:extLst>
      <p:ext uri="{BB962C8B-B14F-4D97-AF65-F5344CB8AC3E}">
        <p14:creationId xmlns:p14="http://schemas.microsoft.com/office/powerpoint/2010/main" val="15410481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21</a:t>
            </a:fld>
            <a:endParaRPr lang="en-US"/>
          </a:p>
        </p:txBody>
      </p:sp>
    </p:spTree>
    <p:extLst>
      <p:ext uri="{BB962C8B-B14F-4D97-AF65-F5344CB8AC3E}">
        <p14:creationId xmlns:p14="http://schemas.microsoft.com/office/powerpoint/2010/main" val="22169701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22</a:t>
            </a:fld>
            <a:endParaRPr lang="en-US"/>
          </a:p>
        </p:txBody>
      </p:sp>
    </p:spTree>
    <p:extLst>
      <p:ext uri="{BB962C8B-B14F-4D97-AF65-F5344CB8AC3E}">
        <p14:creationId xmlns:p14="http://schemas.microsoft.com/office/powerpoint/2010/main" val="39847280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23</a:t>
            </a:fld>
            <a:endParaRPr lang="en-US"/>
          </a:p>
        </p:txBody>
      </p:sp>
    </p:spTree>
    <p:extLst>
      <p:ext uri="{BB962C8B-B14F-4D97-AF65-F5344CB8AC3E}">
        <p14:creationId xmlns:p14="http://schemas.microsoft.com/office/powerpoint/2010/main" val="15775670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B9BDAF-6307-4689-9901-8FC88982C9F5}" type="slidenum">
              <a:rPr lang="en-US" smtClean="0"/>
              <a:t>24</a:t>
            </a:fld>
            <a:endParaRPr lang="en-US"/>
          </a:p>
        </p:txBody>
      </p:sp>
    </p:spTree>
    <p:extLst>
      <p:ext uri="{BB962C8B-B14F-4D97-AF65-F5344CB8AC3E}">
        <p14:creationId xmlns:p14="http://schemas.microsoft.com/office/powerpoint/2010/main" val="1652695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97DC25B-8A96-48BA-93F8-4874421BB271}" type="datetimeFigureOut">
              <a:rPr lang="en-US" smtClean="0"/>
              <a:t>26/6/2024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3D30AB72-8469-4139-A86A-7A08DC247776}" type="slidenum">
              <a:rPr lang="en-US" smtClean="0"/>
              <a:t>‹#›</a:t>
            </a:fld>
            <a:endParaRPr lang="en-US"/>
          </a:p>
        </p:txBody>
      </p:sp>
    </p:spTree>
    <p:extLst>
      <p:ext uri="{BB962C8B-B14F-4D97-AF65-F5344CB8AC3E}">
        <p14:creationId xmlns:p14="http://schemas.microsoft.com/office/powerpoint/2010/main" val="2933446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7DC25B-8A96-48BA-93F8-4874421BB271}" type="datetimeFigureOut">
              <a:rPr lang="en-US" smtClean="0"/>
              <a:t>26/6/2024</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D30AB72-8469-4139-A86A-7A08DC247776}" type="slidenum">
              <a:rPr lang="en-US" smtClean="0"/>
              <a:t>‹#›</a:t>
            </a:fld>
            <a:endParaRPr lang="en-US"/>
          </a:p>
        </p:txBody>
      </p:sp>
    </p:spTree>
    <p:extLst>
      <p:ext uri="{BB962C8B-B14F-4D97-AF65-F5344CB8AC3E}">
        <p14:creationId xmlns:p14="http://schemas.microsoft.com/office/powerpoint/2010/main" val="1948034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97DC25B-8A96-48BA-93F8-4874421BB271}" type="datetimeFigureOut">
              <a:rPr lang="en-US" smtClean="0"/>
              <a:t>26/6/2024</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D30AB72-8469-4139-A86A-7A08DC247776}" type="slidenum">
              <a:rPr lang="en-US" smtClean="0"/>
              <a:t>‹#›</a:t>
            </a:fld>
            <a:endParaRPr lang="en-US"/>
          </a:p>
        </p:txBody>
      </p:sp>
    </p:spTree>
    <p:extLst>
      <p:ext uri="{BB962C8B-B14F-4D97-AF65-F5344CB8AC3E}">
        <p14:creationId xmlns:p14="http://schemas.microsoft.com/office/powerpoint/2010/main" val="3641028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97DC25B-8A96-48BA-93F8-4874421BB271}" type="datetimeFigureOut">
              <a:rPr lang="en-US" smtClean="0"/>
              <a:t>26/6/2024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3D30AB72-8469-4139-A86A-7A08DC247776}" type="slidenum">
              <a:rPr lang="en-US" smtClean="0"/>
              <a:t>‹#›</a:t>
            </a:fld>
            <a:endParaRPr lang="en-US"/>
          </a:p>
        </p:txBody>
      </p:sp>
    </p:spTree>
    <p:extLst>
      <p:ext uri="{BB962C8B-B14F-4D97-AF65-F5344CB8AC3E}">
        <p14:creationId xmlns:p14="http://schemas.microsoft.com/office/powerpoint/2010/main" val="2597993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97DC25B-8A96-48BA-93F8-4874421BB271}" type="datetimeFigureOut">
              <a:rPr lang="en-US" smtClean="0"/>
              <a:t>26/6/2024</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3D30AB72-8469-4139-A86A-7A08DC247776}" type="slidenum">
              <a:rPr lang="en-US" smtClean="0"/>
              <a:t>‹#›</a:t>
            </a:fld>
            <a:endParaRPr lang="en-US"/>
          </a:p>
        </p:txBody>
      </p:sp>
    </p:spTree>
    <p:extLst>
      <p:ext uri="{BB962C8B-B14F-4D97-AF65-F5344CB8AC3E}">
        <p14:creationId xmlns:p14="http://schemas.microsoft.com/office/powerpoint/2010/main" val="4102655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97DC25B-8A96-48BA-93F8-4874421BB271}" type="datetimeFigureOut">
              <a:rPr lang="en-US" smtClean="0"/>
              <a:t>26/6/2024</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D30AB72-8469-4139-A86A-7A08DC247776}" type="slidenum">
              <a:rPr lang="en-US" smtClean="0"/>
              <a:t>‹#›</a:t>
            </a:fld>
            <a:endParaRPr lang="en-US"/>
          </a:p>
        </p:txBody>
      </p:sp>
    </p:spTree>
    <p:extLst>
      <p:ext uri="{BB962C8B-B14F-4D97-AF65-F5344CB8AC3E}">
        <p14:creationId xmlns:p14="http://schemas.microsoft.com/office/powerpoint/2010/main" val="1680966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7DC25B-8A96-48BA-93F8-4874421BB271}" type="datetimeFigureOut">
              <a:rPr lang="en-US" smtClean="0"/>
              <a:t>26/6/2024</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D30AB72-8469-4139-A86A-7A08DC247776}" type="slidenum">
              <a:rPr lang="en-US" smtClean="0"/>
              <a:t>‹#›</a:t>
            </a:fld>
            <a:endParaRPr lang="en-US"/>
          </a:p>
        </p:txBody>
      </p:sp>
    </p:spTree>
    <p:extLst>
      <p:ext uri="{BB962C8B-B14F-4D97-AF65-F5344CB8AC3E}">
        <p14:creationId xmlns:p14="http://schemas.microsoft.com/office/powerpoint/2010/main" val="3709290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97DC25B-8A96-48BA-93F8-4874421BB271}" type="datetimeFigureOut">
              <a:rPr lang="en-US" smtClean="0"/>
              <a:t>26/6/2024</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D30AB72-8469-4139-A86A-7A08DC247776}" type="slidenum">
              <a:rPr lang="en-US" smtClean="0"/>
              <a:t>‹#›</a:t>
            </a:fld>
            <a:endParaRPr lang="en-US"/>
          </a:p>
        </p:txBody>
      </p:sp>
    </p:spTree>
    <p:extLst>
      <p:ext uri="{BB962C8B-B14F-4D97-AF65-F5344CB8AC3E}">
        <p14:creationId xmlns:p14="http://schemas.microsoft.com/office/powerpoint/2010/main" val="1942665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97DC25B-8A96-48BA-93F8-4874421BB271}" type="datetimeFigureOut">
              <a:rPr lang="en-US" smtClean="0"/>
              <a:t>26/6/2024</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D30AB72-8469-4139-A86A-7A08DC247776}" type="slidenum">
              <a:rPr lang="en-US" smtClean="0"/>
              <a:t>‹#›</a:t>
            </a:fld>
            <a:endParaRPr lang="en-US"/>
          </a:p>
        </p:txBody>
      </p:sp>
    </p:spTree>
    <p:extLst>
      <p:ext uri="{BB962C8B-B14F-4D97-AF65-F5344CB8AC3E}">
        <p14:creationId xmlns:p14="http://schemas.microsoft.com/office/powerpoint/2010/main" val="3634897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97DC25B-8A96-48BA-93F8-4874421BB271}" type="datetimeFigureOut">
              <a:rPr lang="en-US" smtClean="0"/>
              <a:t>26/6/2024</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D30AB72-8469-4139-A86A-7A08DC247776}" type="slidenum">
              <a:rPr lang="en-US" smtClean="0"/>
              <a:t>‹#›</a:t>
            </a:fld>
            <a:endParaRPr lang="en-US"/>
          </a:p>
        </p:txBody>
      </p:sp>
    </p:spTree>
    <p:extLst>
      <p:ext uri="{BB962C8B-B14F-4D97-AF65-F5344CB8AC3E}">
        <p14:creationId xmlns:p14="http://schemas.microsoft.com/office/powerpoint/2010/main" val="407880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97DC25B-8A96-48BA-93F8-4874421BB271}" type="datetimeFigureOut">
              <a:rPr lang="en-US" smtClean="0"/>
              <a:t>26/6/2024</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D30AB72-8469-4139-A86A-7A08DC247776}"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56673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C97DC25B-8A96-48BA-93F8-4874421BB271}" type="datetimeFigureOut">
              <a:rPr lang="en-US" smtClean="0"/>
              <a:t>26/6/2024</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D30AB72-8469-4139-A86A-7A08DC247776}" type="slidenum">
              <a:rPr lang="en-US" smtClean="0"/>
              <a:t>‹#›</a:t>
            </a:fld>
            <a:endParaRPr lang="en-US"/>
          </a:p>
        </p:txBody>
      </p:sp>
    </p:spTree>
    <p:extLst>
      <p:ext uri="{BB962C8B-B14F-4D97-AF65-F5344CB8AC3E}">
        <p14:creationId xmlns:p14="http://schemas.microsoft.com/office/powerpoint/2010/main" val="3620016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C97DC25B-8A96-48BA-93F8-4874421BB271}" type="datetimeFigureOut">
              <a:rPr lang="en-US" smtClean="0"/>
              <a:t>26/6/2024</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D30AB72-8469-4139-A86A-7A08DC247776}"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31524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C97DC25B-8A96-48BA-93F8-4874421BB271}" type="datetimeFigureOut">
              <a:rPr lang="en-US" smtClean="0"/>
              <a:t>26/6/2024</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D30AB72-8469-4139-A86A-7A08DC247776}" type="slidenum">
              <a:rPr lang="en-US" smtClean="0"/>
              <a:t>‹#›</a:t>
            </a:fld>
            <a:endParaRPr lang="en-US"/>
          </a:p>
        </p:txBody>
      </p:sp>
    </p:spTree>
    <p:extLst>
      <p:ext uri="{BB962C8B-B14F-4D97-AF65-F5344CB8AC3E}">
        <p14:creationId xmlns:p14="http://schemas.microsoft.com/office/powerpoint/2010/main" val="4020954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7DC25B-8A96-48BA-93F8-4874421BB271}" type="datetimeFigureOut">
              <a:rPr lang="en-US" smtClean="0"/>
              <a:t>26/6/2024</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D30AB72-8469-4139-A86A-7A08DC247776}" type="slidenum">
              <a:rPr lang="en-US" smtClean="0"/>
              <a:t>‹#›</a:t>
            </a:fld>
            <a:endParaRPr lang="en-US"/>
          </a:p>
        </p:txBody>
      </p:sp>
    </p:spTree>
    <p:extLst>
      <p:ext uri="{BB962C8B-B14F-4D97-AF65-F5344CB8AC3E}">
        <p14:creationId xmlns:p14="http://schemas.microsoft.com/office/powerpoint/2010/main" val="21087460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7DC25B-8A96-48BA-93F8-4874421BB271}" type="datetimeFigureOut">
              <a:rPr lang="en-US" smtClean="0"/>
              <a:t>26/6/2024</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D30AB72-8469-4139-A86A-7A08DC247776}" type="slidenum">
              <a:rPr lang="en-US" smtClean="0"/>
              <a:t>‹#›</a:t>
            </a:fld>
            <a:endParaRPr lang="en-US"/>
          </a:p>
        </p:txBody>
      </p:sp>
    </p:spTree>
    <p:extLst>
      <p:ext uri="{BB962C8B-B14F-4D97-AF65-F5344CB8AC3E}">
        <p14:creationId xmlns:p14="http://schemas.microsoft.com/office/powerpoint/2010/main" val="651960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C97DC25B-8A96-48BA-93F8-4874421BB271}" type="datetimeFigureOut">
              <a:rPr lang="en-US" smtClean="0"/>
              <a:t>26/6/2024</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3D30AB72-8469-4139-A86A-7A08DC247776}" type="slidenum">
              <a:rPr lang="en-US" smtClean="0"/>
              <a:t>‹#›</a:t>
            </a:fld>
            <a:endParaRPr lang="en-US"/>
          </a:p>
        </p:txBody>
      </p:sp>
    </p:spTree>
    <p:extLst>
      <p:ext uri="{BB962C8B-B14F-4D97-AF65-F5344CB8AC3E}">
        <p14:creationId xmlns:p14="http://schemas.microsoft.com/office/powerpoint/2010/main" val="2647254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81000"/>
            <a:ext cx="7848600" cy="2762250"/>
          </a:xfrm>
        </p:spPr>
        <p:txBody>
          <a:bodyPr>
            <a:normAutofit/>
          </a:bodyPr>
          <a:lstStyle/>
          <a:p>
            <a:pPr algn="ctr"/>
            <a:r>
              <a:rPr lang="en-US" dirty="0">
                <a:latin typeface="Times New Roman" pitchFamily="18" charset="0"/>
                <a:cs typeface="Times New Roman" pitchFamily="18" charset="0"/>
              </a:rPr>
              <a:t>SỬ DỤNG KHÁNG SINH TRONG ĐIỀU TRỊ HÔ HẤP NHI KHOA</a:t>
            </a:r>
          </a:p>
        </p:txBody>
      </p:sp>
      <p:sp>
        <p:nvSpPr>
          <p:cNvPr id="3" name="Subtitle 2"/>
          <p:cNvSpPr>
            <a:spLocks noGrp="1"/>
          </p:cNvSpPr>
          <p:nvPr>
            <p:ph type="subTitle" idx="1"/>
          </p:nvPr>
        </p:nvSpPr>
        <p:spPr>
          <a:xfrm>
            <a:off x="2133600" y="4800600"/>
            <a:ext cx="6400800" cy="1295400"/>
          </a:xfrm>
        </p:spPr>
        <p:txBody>
          <a:bodyPr>
            <a:normAutofit fontScale="92500"/>
          </a:bodyPr>
          <a:lstStyle/>
          <a:p>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Trịnh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Thị</a:t>
            </a:r>
            <a:r>
              <a:rPr lang="en-US" sz="2800" dirty="0">
                <a:latin typeface="Times New Roman" pitchFamily="18" charset="0"/>
                <a:cs typeface="Times New Roman" pitchFamily="18" charset="0"/>
              </a:rPr>
              <a:t> Kim Lan</a:t>
            </a:r>
          </a:p>
          <a:p>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Hướng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dẫn</a:t>
            </a:r>
            <a:r>
              <a:rPr lang="en-US" sz="2800" dirty="0">
                <a:latin typeface="Times New Roman" pitchFamily="18" charset="0"/>
                <a:cs typeface="Times New Roman" pitchFamily="18" charset="0"/>
              </a:rPr>
              <a:t>: TS.BS </a:t>
            </a:r>
            <a:r>
              <a:rPr lang="en-US" sz="2800" dirty="0" err="1">
                <a:latin typeface="Times New Roman" pitchFamily="18" charset="0"/>
                <a:cs typeface="Times New Roman" pitchFamily="18" charset="0"/>
              </a:rPr>
              <a:t>Quan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Thế</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Dân</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879395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457200"/>
            <a:ext cx="7315200" cy="1447800"/>
          </a:xfrm>
        </p:spPr>
        <p:txBody>
          <a:bodyPr>
            <a:normAutofit/>
          </a:bodyPr>
          <a:lstStyle/>
          <a:p>
            <a:r>
              <a:rPr lang="en-US" sz="3200" dirty="0">
                <a:latin typeface="Times New Roman" pitchFamily="18" charset="0"/>
                <a:cs typeface="Times New Roman" pitchFamily="18" charset="0"/>
              </a:rPr>
              <a:t>I. </a:t>
            </a:r>
            <a:r>
              <a:rPr lang="en-US" dirty="0" err="1">
                <a:latin typeface="Times New Roman" pitchFamily="18" charset="0"/>
                <a:cs typeface="Times New Roman" pitchFamily="18" charset="0"/>
              </a:rPr>
              <a:t>Tổng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quan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914400" y="1524000"/>
            <a:ext cx="7315200" cy="4876800"/>
          </a:xfrm>
        </p:spPr>
        <p:txBody>
          <a:bodyPr>
            <a:normAutofit fontScale="92500" lnSpcReduction="20000"/>
          </a:bodyPr>
          <a:lstStyle/>
          <a:p>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về</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đường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hô</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hấp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bao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gồm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viêm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đường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hô</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hấp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viêm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đường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hô</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hấp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dưới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những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phổ</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biến</a:t>
            </a:r>
            <a:r>
              <a:rPr lang="en-US" sz="2800" dirty="0">
                <a:latin typeface="Times New Roman" panose="02020603050405020304" pitchFamily="18" charset="0"/>
                <a:cs typeface="Times New Roman" panose="02020603050405020304" pitchFamily="18" charset="0"/>
              </a:rPr>
              <a:t> ở </a:t>
            </a:r>
            <a:r>
              <a:rPr lang="en-US" sz="2800" dirty="0" err="1">
                <a:latin typeface="Times New Roman" panose="02020603050405020304" pitchFamily="18" charset="0"/>
                <a:cs typeface="Times New Roman" panose="02020603050405020304" pitchFamily="18" charset="0"/>
              </a:rPr>
              <a:t>trẻ</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thời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điểm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giao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mùa</a:t>
            </a:r>
            <a:r>
              <a:rPr lang="en-US" sz="2800" dirty="0">
                <a:latin typeface="Times New Roman" panose="02020603050405020304" pitchFamily="18" charset="0"/>
                <a:cs typeface="Times New Roman" panose="02020603050405020304" pitchFamily="18" charset="0"/>
              </a:rPr>
              <a:t>.</a:t>
            </a:r>
          </a:p>
          <a:p>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viêm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đường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hô</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hấp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do virus,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chỉ</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chứng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nhưng</a:t>
            </a:r>
            <a:r>
              <a:rPr lang="en-US" sz="2800" dirty="0">
                <a:latin typeface="Times New Roman" panose="02020603050405020304" pitchFamily="18" charset="0"/>
                <a:cs typeface="Times New Roman" panose="02020603050405020304" pitchFamily="18" charset="0"/>
              </a:rPr>
              <a:t> 1 </a:t>
            </a:r>
            <a:r>
              <a:rPr lang="en-US" sz="2800" dirty="0" err="1">
                <a:latin typeface="Times New Roman" panose="02020603050405020304" pitchFamily="18" charset="0"/>
                <a:cs typeface="Times New Roman" panose="02020603050405020304" pitchFamily="18" charset="0"/>
              </a:rPr>
              <a:t>số</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trường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hợp</a:t>
            </a:r>
            <a:r>
              <a:rPr lang="en-US" sz="2800" dirty="0">
                <a:latin typeface="Times New Roman" panose="02020603050405020304" pitchFamily="18" charset="0"/>
                <a:cs typeface="Times New Roman" panose="02020603050405020304" pitchFamily="18" charset="0"/>
              </a:rPr>
              <a:t> do </a:t>
            </a:r>
            <a:r>
              <a:rPr lang="en-US" sz="2800" dirty="0" err="1">
                <a:latin typeface="Times New Roman" panose="02020603050405020304" pitchFamily="18" charset="0"/>
                <a:cs typeface="Times New Roman" panose="02020603050405020304" pitchFamily="18" charset="0"/>
              </a:rPr>
              <a:t>nhiễm</a:t>
            </a:r>
            <a:r>
              <a:rPr lang="en-US" sz="2800" dirty="0">
                <a:latin typeface="Times New Roman" panose="02020603050405020304" pitchFamily="18" charset="0"/>
                <a:cs typeface="Times New Roman" panose="02020603050405020304" pitchFamily="18" charset="0"/>
              </a:rPr>
              <a:t> vi </a:t>
            </a:r>
            <a:r>
              <a:rPr lang="en-US" sz="2800" dirty="0" err="1">
                <a:latin typeface="Times New Roman" panose="02020603050405020304" pitchFamily="18" charset="0"/>
                <a:cs typeface="Times New Roman" panose="02020603050405020304" pitchFamily="18" charset="0"/>
              </a:rPr>
              <a:t>khuẩn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hoặc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bội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nhiễm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thêm</a:t>
            </a:r>
            <a:r>
              <a:rPr lang="en-US" sz="2800" dirty="0">
                <a:latin typeface="Times New Roman" panose="02020603050405020304" pitchFamily="18" charset="0"/>
                <a:cs typeface="Times New Roman" panose="02020603050405020304" pitchFamily="18" charset="0"/>
              </a:rPr>
              <a:t> vi </a:t>
            </a:r>
            <a:r>
              <a:rPr lang="en-US" sz="2800" dirty="0" err="1">
                <a:latin typeface="Times New Roman" panose="02020603050405020304" pitchFamily="18" charset="0"/>
                <a:cs typeface="Times New Roman" panose="02020603050405020304" pitchFamily="18" charset="0"/>
              </a:rPr>
              <a:t>khuẩn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thì</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việc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dụng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thiết</a:t>
            </a:r>
            <a:r>
              <a:rPr lang="en-US" sz="2800" dirty="0">
                <a:latin typeface="Times New Roman" panose="02020603050405020304" pitchFamily="18" charset="0"/>
                <a:cs typeface="Times New Roman" panose="02020603050405020304" pitchFamily="18" charset="0"/>
              </a:rPr>
              <a:t>.</a:t>
            </a:r>
          </a:p>
          <a:p>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viêm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đường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hô</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hấp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dưới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nguyên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do vi </a:t>
            </a:r>
            <a:r>
              <a:rPr lang="en-US" sz="2800" dirty="0" err="1">
                <a:latin typeface="Times New Roman" panose="02020603050405020304" pitchFamily="18" charset="0"/>
                <a:cs typeface="Times New Roman" panose="02020603050405020304" pitchFamily="18" charset="0"/>
              </a:rPr>
              <a:t>khuẩn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việc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lựa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chọn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dụng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đúng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loại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thiết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tránh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diễn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biến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nặng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itchFamily="18" charset="0"/>
                <a:cs typeface="Times New Roman" pitchFamily="18" charset="0"/>
              </a:rPr>
              <a:t>.</a:t>
            </a: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761851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533400"/>
            <a:ext cx="6589199" cy="1280890"/>
          </a:xfrm>
        </p:spPr>
        <p:txBody>
          <a:bodyPr>
            <a:normAutofit/>
          </a:bodyPr>
          <a:lstStyle/>
          <a:p>
            <a:r>
              <a:rPr lang="en-US" sz="3200" dirty="0">
                <a:latin typeface="Times New Roman" pitchFamily="18" charset="0"/>
                <a:cs typeface="Times New Roman" pitchFamily="18" charset="0"/>
              </a:rPr>
              <a:t>II. </a:t>
            </a:r>
            <a:r>
              <a:rPr lang="en-US" sz="3200" dirty="0" err="1">
                <a:latin typeface="Times New Roman" pitchFamily="18" charset="0"/>
                <a:cs typeface="Times New Roman" pitchFamily="18" charset="0"/>
              </a:rPr>
              <a:t>Nguyên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nhân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gây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viêm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hô</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hấp</a:t>
            </a:r>
            <a:r>
              <a:rPr lang="en-US" sz="3200" dirty="0">
                <a:latin typeface="Times New Roman" pitchFamily="18" charset="0"/>
                <a:cs typeface="Times New Roman" pitchFamily="18" charset="0"/>
              </a:rPr>
              <a:t> ở </a:t>
            </a:r>
            <a:r>
              <a:rPr lang="en-US" sz="3200" dirty="0" err="1">
                <a:latin typeface="Times New Roman" pitchFamily="18" charset="0"/>
                <a:cs typeface="Times New Roman" pitchFamily="18" charset="0"/>
              </a:rPr>
              <a:t>trẻ</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em</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1143000" y="1600200"/>
            <a:ext cx="6589199" cy="4173132"/>
          </a:xfrm>
        </p:spPr>
        <p:txBody>
          <a:bodyPr>
            <a:normAutofit fontScale="85000" lnSpcReduction="10000"/>
          </a:bodyPr>
          <a:lstStyle/>
          <a:p>
            <a:pPr marL="0" indent="0">
              <a:buNone/>
            </a:pPr>
            <a:endParaRPr lang="en-US" sz="2800"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Nguyên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phổ</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biến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do </a:t>
            </a:r>
            <a:r>
              <a:rPr lang="en-US" sz="2800" dirty="0" err="1">
                <a:latin typeface="Times New Roman" panose="02020603050405020304" pitchFamily="18" charset="0"/>
                <a:cs typeface="Times New Roman" panose="02020603050405020304" pitchFamily="18" charset="0"/>
              </a:rPr>
              <a:t>virus.Một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số</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chủng</a:t>
            </a:r>
            <a:r>
              <a:rPr lang="en-US" sz="2800" dirty="0">
                <a:latin typeface="Times New Roman" panose="02020603050405020304" pitchFamily="18" charset="0"/>
                <a:cs typeface="Times New Roman" panose="02020603050405020304" pitchFamily="18" charset="0"/>
              </a:rPr>
              <a:t> virus </a:t>
            </a:r>
            <a:r>
              <a:rPr lang="en-US" sz="2800" dirty="0" err="1">
                <a:latin typeface="Times New Roman" panose="02020603050405020304" pitchFamily="18" charset="0"/>
                <a:cs typeface="Times New Roman" panose="02020603050405020304" pitchFamily="18" charset="0"/>
              </a:rPr>
              <a:t>gây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thường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gặp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gồm</a:t>
            </a:r>
            <a:r>
              <a:rPr lang="en-US" sz="2800" dirty="0">
                <a:latin typeface="Times New Roman" panose="02020603050405020304" pitchFamily="18" charset="0"/>
                <a:cs typeface="Times New Roman" panose="02020603050405020304" pitchFamily="18" charset="0"/>
              </a:rPr>
              <a:t>: virus </a:t>
            </a:r>
            <a:r>
              <a:rPr lang="en-US" sz="2800" dirty="0" err="1">
                <a:latin typeface="Times New Roman" panose="02020603050405020304" pitchFamily="18" charset="0"/>
                <a:cs typeface="Times New Roman" panose="02020603050405020304" pitchFamily="18" charset="0"/>
              </a:rPr>
              <a:t>hợp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hô</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hấp</a:t>
            </a:r>
            <a:r>
              <a:rPr lang="en-US" sz="2800" dirty="0">
                <a:latin typeface="Times New Roman" panose="02020603050405020304" pitchFamily="18" charset="0"/>
                <a:cs typeface="Times New Roman" panose="02020603050405020304" pitchFamily="18" charset="0"/>
              </a:rPr>
              <a:t> (RSV), virus </a:t>
            </a:r>
            <a:r>
              <a:rPr lang="en-US" sz="2800" dirty="0" err="1">
                <a:latin typeface="Times New Roman" panose="02020603050405020304" pitchFamily="18" charset="0"/>
                <a:cs typeface="Times New Roman" panose="02020603050405020304" pitchFamily="18" charset="0"/>
              </a:rPr>
              <a:t>cúm</a:t>
            </a:r>
            <a:r>
              <a:rPr lang="en-US" sz="2800" dirty="0">
                <a:latin typeface="Times New Roman" panose="02020603050405020304" pitchFamily="18" charset="0"/>
                <a:cs typeface="Times New Roman" panose="02020603050405020304" pitchFamily="18" charset="0"/>
              </a:rPr>
              <a:t>, virus </a:t>
            </a:r>
            <a:r>
              <a:rPr lang="en-US" sz="2800" dirty="0" err="1">
                <a:latin typeface="Times New Roman" panose="02020603050405020304" pitchFamily="18" charset="0"/>
                <a:cs typeface="Times New Roman" panose="02020603050405020304" pitchFamily="18" charset="0"/>
              </a:rPr>
              <a:t>sởi</a:t>
            </a:r>
            <a:r>
              <a:rPr lang="en-US" sz="2800" dirty="0">
                <a:latin typeface="Times New Roman" panose="02020603050405020304" pitchFamily="18" charset="0"/>
                <a:cs typeface="Times New Roman" panose="02020603050405020304" pitchFamily="18" charset="0"/>
              </a:rPr>
              <a:t>, coronavirus, adenovirus, rhinovirus, enterovirus…</a:t>
            </a:r>
          </a:p>
          <a:p>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loại</a:t>
            </a:r>
            <a:r>
              <a:rPr lang="en-US" sz="2800" dirty="0">
                <a:latin typeface="Times New Roman" panose="02020603050405020304" pitchFamily="18" charset="0"/>
                <a:cs typeface="Times New Roman" panose="02020603050405020304" pitchFamily="18" charset="0"/>
              </a:rPr>
              <a:t> vi </a:t>
            </a:r>
            <a:r>
              <a:rPr lang="en-US" sz="2800" dirty="0" err="1">
                <a:latin typeface="Times New Roman" panose="02020603050405020304" pitchFamily="18" charset="0"/>
                <a:cs typeface="Times New Roman" panose="02020603050405020304" pitchFamily="18" charset="0"/>
              </a:rPr>
              <a:t>khuẩn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gây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thường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gặp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gồm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Haemophilus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Influenzae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týp</a:t>
            </a:r>
            <a:r>
              <a:rPr lang="en-US" sz="2800" dirty="0">
                <a:latin typeface="Times New Roman" panose="02020603050405020304" pitchFamily="18" charset="0"/>
                <a:cs typeface="Times New Roman" panose="02020603050405020304" pitchFamily="18" charset="0"/>
              </a:rPr>
              <a:t> B (Hib), </a:t>
            </a:r>
            <a:r>
              <a:rPr lang="en-US" sz="2800" dirty="0" err="1">
                <a:latin typeface="Times New Roman" panose="02020603050405020304" pitchFamily="18" charset="0"/>
                <a:cs typeface="Times New Roman" panose="02020603050405020304" pitchFamily="18" charset="0"/>
              </a:rPr>
              <a:t>phế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cầu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khuẩn</a:t>
            </a:r>
            <a:r>
              <a:rPr lang="en-US" sz="2800" dirty="0">
                <a:latin typeface="Times New Roman" panose="02020603050405020304" pitchFamily="18" charset="0"/>
                <a:cs typeface="Times New Roman" panose="02020603050405020304" pitchFamily="18" charset="0"/>
              </a:rPr>
              <a:t> (Streptococcus Pneumoniae), </a:t>
            </a:r>
            <a:r>
              <a:rPr lang="en-US" sz="2800" dirty="0" err="1">
                <a:latin typeface="Times New Roman" panose="02020603050405020304" pitchFamily="18" charset="0"/>
                <a:cs typeface="Times New Roman" panose="02020603050405020304" pitchFamily="18" charset="0"/>
              </a:rPr>
              <a:t>liên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cầu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khuẩn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nhóm</a:t>
            </a:r>
            <a:r>
              <a:rPr lang="en-US" sz="2800" dirty="0">
                <a:latin typeface="Times New Roman" panose="02020603050405020304" pitchFamily="18" charset="0"/>
                <a:cs typeface="Times New Roman" panose="02020603050405020304" pitchFamily="18" charset="0"/>
              </a:rPr>
              <a:t> A(streptococcus pyogenes), </a:t>
            </a:r>
            <a:r>
              <a:rPr lang="en-US" sz="2800" dirty="0" err="1">
                <a:latin typeface="Times New Roman" panose="02020603050405020304" pitchFamily="18" charset="0"/>
                <a:cs typeface="Times New Roman" panose="02020603050405020304" pitchFamily="18" charset="0"/>
              </a:rPr>
              <a:t>tụ</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cầu</a:t>
            </a:r>
            <a:r>
              <a:rPr lang="en-US" sz="2800" dirty="0">
                <a:latin typeface="Times New Roman" panose="02020603050405020304" pitchFamily="18" charset="0"/>
                <a:cs typeface="Times New Roman" panose="02020603050405020304" pitchFamily="18" charset="0"/>
              </a:rPr>
              <a:t>(staphylococcus), mycoplasma pneumonia, vi </a:t>
            </a:r>
            <a:r>
              <a:rPr lang="en-US" sz="2800" dirty="0" err="1">
                <a:latin typeface="Times New Roman" panose="02020603050405020304" pitchFamily="18" charset="0"/>
                <a:cs typeface="Times New Roman" panose="02020603050405020304" pitchFamily="18" charset="0"/>
              </a:rPr>
              <a:t>khuẩn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Klebsiella</a:t>
            </a:r>
            <a:r>
              <a:rPr lang="en-US" sz="2800" dirty="0">
                <a:latin typeface="Times New Roman" panose="02020603050405020304" pitchFamily="18" charset="0"/>
                <a:cs typeface="Times New Roman" panose="02020603050405020304" pitchFamily="18" charset="0"/>
              </a:rPr>
              <a:t> Pneumoniae</a:t>
            </a:r>
            <a:r>
              <a:rPr lang="en-US" sz="2800" b="1" dirty="0">
                <a:latin typeface="Times New Roman" panose="02020603050405020304" pitchFamily="18" charset="0"/>
                <a:cs typeface="Times New Roman" panose="02020603050405020304" pitchFamily="18" charset="0"/>
              </a:rPr>
              <a:t>…</a:t>
            </a:r>
            <a:endParaRPr lang="en-US" sz="2800" dirty="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289228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624110"/>
            <a:ext cx="6324600" cy="61690"/>
          </a:xfrm>
        </p:spPr>
        <p:txBody>
          <a:bodyPr>
            <a:normAutofit fontScale="90000"/>
          </a:bodyPr>
          <a:lstStyle/>
          <a:p>
            <a:r>
              <a:rPr lang="en-US" dirty="0"/>
              <a:t> </a:t>
            </a:r>
          </a:p>
        </p:txBody>
      </p:sp>
      <p:sp>
        <p:nvSpPr>
          <p:cNvPr id="3" name="Content Placeholder 2"/>
          <p:cNvSpPr>
            <a:spLocks noGrp="1"/>
          </p:cNvSpPr>
          <p:nvPr>
            <p:ph idx="1"/>
          </p:nvPr>
        </p:nvSpPr>
        <p:spPr>
          <a:xfrm>
            <a:off x="762000" y="1066800"/>
            <a:ext cx="7391400" cy="4996822"/>
          </a:xfrm>
        </p:spPr>
        <p:txBody>
          <a:bodyPr>
            <a:normAutofit/>
          </a:bodyPr>
          <a:lstStyle/>
          <a:p>
            <a:r>
              <a:rPr lang="vi-VN" sz="1900" dirty="0">
                <a:latin typeface="Times New Roman" pitchFamily="18" charset="0"/>
                <a:cs typeface="Times New Roman" pitchFamily="18" charset="0"/>
              </a:rPr>
              <a:t>Vi khuẩn haemophilus influenzae là vi khuẩn nhỏ, gram âm và có rất nhiều hình dạng khác nhau, loại vi khuẩn này thuộc dòng kỵ khí và ưa khí</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thường</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gây</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bệnh</a:t>
            </a:r>
            <a:r>
              <a:rPr lang="en-US" sz="1900" dirty="0">
                <a:latin typeface="Times New Roman" pitchFamily="18" charset="0"/>
                <a:cs typeface="Times New Roman" pitchFamily="18" charset="0"/>
              </a:rPr>
              <a:t> ở </a:t>
            </a:r>
            <a:r>
              <a:rPr lang="en-US" sz="1900" dirty="0" err="1">
                <a:latin typeface="Times New Roman" pitchFamily="18" charset="0"/>
                <a:cs typeface="Times New Roman" pitchFamily="18" charset="0"/>
              </a:rPr>
              <a:t>trẻ</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nhỏ</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dưới</a:t>
            </a:r>
            <a:r>
              <a:rPr lang="en-US" sz="1900" dirty="0">
                <a:latin typeface="Times New Roman" pitchFamily="18" charset="0"/>
                <a:cs typeface="Times New Roman" pitchFamily="18" charset="0"/>
              </a:rPr>
              <a:t> 6 </a:t>
            </a:r>
            <a:r>
              <a:rPr lang="en-US" sz="1900" dirty="0" err="1">
                <a:latin typeface="Times New Roman" pitchFamily="18" charset="0"/>
                <a:cs typeface="Times New Roman" pitchFamily="18" charset="0"/>
              </a:rPr>
              <a:t>tuổi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Haemophilius</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influenzae</a:t>
            </a:r>
            <a:r>
              <a:rPr lang="en-US" sz="1900" dirty="0">
                <a:latin typeface="Times New Roman" pitchFamily="18" charset="0"/>
                <a:cs typeface="Times New Roman" pitchFamily="18" charset="0"/>
              </a:rPr>
              <a:t> tip B( vi </a:t>
            </a:r>
            <a:r>
              <a:rPr lang="en-US" sz="1900" dirty="0" err="1">
                <a:latin typeface="Times New Roman" pitchFamily="18" charset="0"/>
                <a:cs typeface="Times New Roman" pitchFamily="18" charset="0"/>
              </a:rPr>
              <a:t>khuẩn</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Hib</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gây</a:t>
            </a:r>
            <a:r>
              <a:rPr lang="en-US" sz="1900" dirty="0">
                <a:latin typeface="Times New Roman" pitchFamily="18" charset="0"/>
                <a:cs typeface="Times New Roman" pitchFamily="18" charset="0"/>
              </a:rPr>
              <a:t> </a:t>
            </a:r>
            <a:r>
              <a:rPr lang="vi-VN" sz="1900" dirty="0">
                <a:latin typeface="Times New Roman" pitchFamily="18" charset="0"/>
                <a:cs typeface="Times New Roman" pitchFamily="18" charset="0"/>
              </a:rPr>
              <a:t>bệnh chủ yếu ở đối tượng trẻ nhỏ, đặc biệt là trẻ dưới 2 tuổi là đối tượng dễ có nguy cơ nhiễm bệnh cao nhất. Từ 2 tuổi trở lên, trẻ sẽ có miễn dịch phòng bệnh thông qua việc tiếp xúc tự nhiên với bệnh.</a:t>
            </a:r>
            <a:endParaRPr lang="en-US" sz="1900" dirty="0">
              <a:latin typeface="Times New Roman" pitchFamily="18" charset="0"/>
              <a:cs typeface="Times New Roman" pitchFamily="18" charset="0"/>
            </a:endParaRPr>
          </a:p>
          <a:p>
            <a:r>
              <a:rPr lang="vi-VN" sz="1900" dirty="0">
                <a:latin typeface="Times New Roman" panose="02020603050405020304" pitchFamily="18" charset="0"/>
                <a:cs typeface="Times New Roman" panose="02020603050405020304" pitchFamily="18" charset="0"/>
              </a:rPr>
              <a:t>P</a:t>
            </a:r>
            <a:r>
              <a:rPr lang="en-US" sz="1900" dirty="0" err="1">
                <a:latin typeface="Times New Roman" panose="02020603050405020304" pitchFamily="18" charset="0"/>
                <a:cs typeface="Times New Roman" panose="02020603050405020304" pitchFamily="18" charset="0"/>
              </a:rPr>
              <a:t>hế</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cầu</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khuẩn</a:t>
            </a:r>
            <a:r>
              <a:rPr lang="en-US" sz="1900" dirty="0">
                <a:latin typeface="Times New Roman" panose="02020603050405020304" pitchFamily="18" charset="0"/>
                <a:cs typeface="Times New Roman" panose="02020603050405020304" pitchFamily="18" charset="0"/>
              </a:rPr>
              <a:t> (Streptococcus Pneumoniae):l</a:t>
            </a:r>
            <a:r>
              <a:rPr lang="vi-VN" sz="1900" dirty="0">
                <a:latin typeface="Times New Roman" pitchFamily="18" charset="0"/>
                <a:cs typeface="Times New Roman" pitchFamily="18" charset="0"/>
              </a:rPr>
              <a:t>à một loại vi khuẩn Gram dương thuộc chi Streptococcus. Có rất nhiều chủng streptococus pneumoniae khác nhau,chúng thường khu trú trong các khoang mũi họng của người mà không gây ra bệnh. Khi cơ thể xảy ra các vấn đề bất thường về sức khỏe như suy giảm miễn dịch, người già, trẻ em hệ miễn dịch chưa hoàn thiện... sẽ tạo điều kiện cho phế cầu phát triển gây nên bệnh.</a:t>
            </a:r>
            <a:endParaRPr lang="en-US" sz="1900" dirty="0">
              <a:latin typeface="Times New Roman" pitchFamily="18" charset="0"/>
              <a:cs typeface="Times New Roman" pitchFamily="18" charset="0"/>
            </a:endParaRPr>
          </a:p>
        </p:txBody>
      </p:sp>
    </p:spTree>
    <p:extLst>
      <p:ext uri="{BB962C8B-B14F-4D97-AF65-F5344CB8AC3E}">
        <p14:creationId xmlns:p14="http://schemas.microsoft.com/office/powerpoint/2010/main" val="2895238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03978C-BA7C-3902-CB47-A5B9C187416C}"/>
              </a:ext>
            </a:extLst>
          </p:cNvPr>
          <p:cNvSpPr>
            <a:spLocks noGrp="1"/>
          </p:cNvSpPr>
          <p:nvPr>
            <p:ph type="title"/>
          </p:nvPr>
        </p:nvSpPr>
        <p:spPr>
          <a:xfrm flipV="1">
            <a:off x="1828801" y="533400"/>
            <a:ext cx="6705600" cy="90710"/>
          </a:xfrm>
        </p:spPr>
        <p:txBody>
          <a:bodyPr>
            <a:normAutofit fontScale="90000"/>
          </a:bodyPr>
          <a:lstStyle/>
          <a:p>
            <a:r>
              <a:rPr lang="vi-VN" dirty="0"/>
              <a:t> </a:t>
            </a:r>
            <a:endParaRPr lang="en-US" dirty="0"/>
          </a:p>
        </p:txBody>
      </p:sp>
      <p:sp>
        <p:nvSpPr>
          <p:cNvPr id="3" name="Content Placeholder 2">
            <a:extLst>
              <a:ext uri="{FF2B5EF4-FFF2-40B4-BE49-F238E27FC236}">
                <a16:creationId xmlns:a16="http://schemas.microsoft.com/office/drawing/2014/main" xmlns="" id="{3F6EFEE1-6B7B-7FC9-E9DE-F5DDD15DB7DA}"/>
              </a:ext>
            </a:extLst>
          </p:cNvPr>
          <p:cNvSpPr>
            <a:spLocks noGrp="1"/>
          </p:cNvSpPr>
          <p:nvPr>
            <p:ph idx="1"/>
          </p:nvPr>
        </p:nvSpPr>
        <p:spPr>
          <a:xfrm>
            <a:off x="609599" y="533400"/>
            <a:ext cx="7581900" cy="5758822"/>
          </a:xfrm>
        </p:spPr>
        <p:txBody>
          <a:bodyPr>
            <a:normAutofit fontScale="92500" lnSpcReduction="20000"/>
          </a:bodyPr>
          <a:lstStyle/>
          <a:p>
            <a:r>
              <a:rPr lang="vi-VN" sz="2800" dirty="0">
                <a:latin typeface="Times New Roman" pitchFamily="18" charset="0"/>
                <a:cs typeface="Times New Roman" pitchFamily="18" charset="0"/>
              </a:rPr>
              <a:t>Tụ cầu (Staphylococcus) là các cầu khuẩn gram dương, có đường kính khoảng 1 micromet, chúng thường nằm tụ với nhau tạo thành từng cụm, có hình thái giống chùm nho. Hầu hết các Staphylococcus cư trú chủ yếu ở da và màng nhầy. Thông thường, các tụ cầu này vẫn có mặt ở cơ thể người (chủ yếu trên da) nhưng không gây bệnh hoặc chỉ gây nhiễm trùng da nhẹ. Tuy nhiên, khi các vi khuẩn tụ cầu xâm nhập sâu hơn vào máu, khớp, phổi hay tim thì có thể dẫn đến tình trạng nhiễm trùng nghiêm trọng, gây nguy hiểm cho tính mạng người bệnh</a:t>
            </a:r>
          </a:p>
          <a:p>
            <a:r>
              <a:rPr lang="en-US" sz="2800" dirty="0">
                <a:latin typeface="Times New Roman" pitchFamily="18" charset="0"/>
                <a:cs typeface="Times New Roman" pitchFamily="18" charset="0"/>
              </a:rPr>
              <a:t>Liên </a:t>
            </a:r>
            <a:r>
              <a:rPr lang="vi-VN" sz="2800" dirty="0">
                <a:latin typeface="Times New Roman" pitchFamily="18" charset="0"/>
                <a:cs typeface="Times New Roman" pitchFamily="18" charset="0"/>
              </a:rPr>
              <a:t>cầu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khuẩn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là</a:t>
            </a:r>
            <a:r>
              <a:rPr lang="en-US" sz="2800" dirty="0">
                <a:latin typeface="Times New Roman" pitchFamily="18" charset="0"/>
                <a:cs typeface="Times New Roman" pitchFamily="18" charset="0"/>
              </a:rPr>
              <a:t> </a:t>
            </a:r>
            <a:r>
              <a:rPr lang="vi-VN" sz="2800" dirty="0">
                <a:latin typeface="Times New Roman" pitchFamily="18" charset="0"/>
                <a:cs typeface="Times New Roman" pitchFamily="18" charset="0"/>
              </a:rPr>
              <a:t>loại </a:t>
            </a:r>
            <a:r>
              <a:rPr lang="en-US" sz="2800" dirty="0">
                <a:latin typeface="Times New Roman" pitchFamily="18" charset="0"/>
                <a:cs typeface="Times New Roman" pitchFamily="18" charset="0"/>
              </a:rPr>
              <a:t>vi </a:t>
            </a:r>
            <a:r>
              <a:rPr lang="en-US" sz="2800" dirty="0" err="1">
                <a:latin typeface="Times New Roman" pitchFamily="18" charset="0"/>
                <a:cs typeface="Times New Roman" pitchFamily="18" charset="0"/>
              </a:rPr>
              <a:t>khuẩn</a:t>
            </a:r>
            <a:r>
              <a:rPr lang="en-US" sz="2800" dirty="0">
                <a:latin typeface="Times New Roman" pitchFamily="18" charset="0"/>
                <a:cs typeface="Times New Roman" pitchFamily="18" charset="0"/>
              </a:rPr>
              <a:t> gram (+)</a:t>
            </a:r>
            <a:r>
              <a:rPr lang="vi-VN" sz="2800" dirty="0">
                <a:latin typeface="Times New Roman" pitchFamily="18" charset="0"/>
                <a:cs typeface="Times New Roman" pitchFamily="18" charset="0"/>
              </a:rPr>
              <a:t>, gồm nhiều cầu khuẩn xếp thành hình chuỗi dài, ngắn khác nhau. Loại liên cầu gây bệnh nhiều nhất ở người là liên cầu tan huyết nhóm A(streptococus pyogenes), gây ra những bệnh lý ở họng và da của con người</a:t>
            </a:r>
          </a:p>
          <a:p>
            <a:endParaRPr lang="en-US" sz="2800" dirty="0">
              <a:latin typeface="Time s New Roman"/>
            </a:endParaRPr>
          </a:p>
        </p:txBody>
      </p:sp>
    </p:spTree>
    <p:extLst>
      <p:ext uri="{BB962C8B-B14F-4D97-AF65-F5344CB8AC3E}">
        <p14:creationId xmlns:p14="http://schemas.microsoft.com/office/powerpoint/2010/main" val="1369445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2286000" y="578391"/>
            <a:ext cx="6248400" cy="45719"/>
          </a:xfrm>
        </p:spPr>
        <p:txBody>
          <a:bodyPr>
            <a:normAutofit fontScale="90000"/>
          </a:bodyPr>
          <a:lstStyle/>
          <a:p>
            <a:r>
              <a:rPr lang="en-US" dirty="0"/>
              <a:t> </a:t>
            </a:r>
          </a:p>
        </p:txBody>
      </p:sp>
      <p:sp>
        <p:nvSpPr>
          <p:cNvPr id="3" name="Content Placeholder 2"/>
          <p:cNvSpPr>
            <a:spLocks noGrp="1"/>
          </p:cNvSpPr>
          <p:nvPr>
            <p:ph idx="1"/>
          </p:nvPr>
        </p:nvSpPr>
        <p:spPr>
          <a:xfrm>
            <a:off x="629265" y="228600"/>
            <a:ext cx="7696200" cy="6308193"/>
          </a:xfrm>
        </p:spPr>
        <p:txBody>
          <a:bodyPr>
            <a:noAutofit/>
          </a:bodyPr>
          <a:lstStyle/>
          <a:p>
            <a:r>
              <a:rPr lang="en-US" sz="2000" dirty="0"/>
              <a:t> </a:t>
            </a:r>
            <a:r>
              <a:rPr lang="vi-VN" sz="2400" dirty="0">
                <a:latin typeface="Times New Roman" pitchFamily="18" charset="0"/>
                <a:cs typeface="Times New Roman" pitchFamily="18" charset="0"/>
              </a:rPr>
              <a:t>Vi khuẩn Mycoplasma </a:t>
            </a:r>
            <a:r>
              <a:rPr lang="en-US" sz="2400" dirty="0" err="1">
                <a:latin typeface="Times New Roman" pitchFamily="18" charset="0"/>
                <a:cs typeface="Times New Roman" pitchFamily="18" charset="0"/>
              </a:rPr>
              <a:t>là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chủng</a:t>
            </a:r>
            <a:r>
              <a:rPr lang="en-US" sz="2400" dirty="0">
                <a:latin typeface="Times New Roman" pitchFamily="18" charset="0"/>
                <a:cs typeface="Times New Roman" pitchFamily="18" charset="0"/>
              </a:rPr>
              <a:t> vi </a:t>
            </a:r>
            <a:r>
              <a:rPr lang="en-US" sz="2400" dirty="0" err="1">
                <a:latin typeface="Times New Roman" pitchFamily="18" charset="0"/>
                <a:cs typeface="Times New Roman" pitchFamily="18" charset="0"/>
              </a:rPr>
              <a:t>khuẩn</a:t>
            </a:r>
            <a:r>
              <a:rPr lang="vi-VN" sz="2400" dirty="0">
                <a:latin typeface="Times New Roman" pitchFamily="18" charset="0"/>
                <a:cs typeface="Times New Roman" pitchFamily="18" charset="0"/>
              </a:rPr>
              <a:t> có kích thước rất nhỏ, khoảng 0,15-0,3 micromet và không thể quan sát được dưới kính hiển vi thông thường. Chúng thường xuyên cư trú ở niêm mạc miệng, hầu họng và đường sinh dục. Khi có một điều kiện thuận lợi khiến số lượng vi khuẩn Mycoplasma tăng sinh đột biến, chúng sẽ gây bệnh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Viêm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phổi</a:t>
            </a:r>
            <a:r>
              <a:rPr lang="en-US" sz="2400" dirty="0">
                <a:latin typeface="Times New Roman" pitchFamily="18" charset="0"/>
                <a:cs typeface="Times New Roman" pitchFamily="18" charset="0"/>
              </a:rPr>
              <a:t> do </a:t>
            </a:r>
            <a:r>
              <a:rPr lang="vi-VN" sz="2400" dirty="0">
                <a:latin typeface="Times New Roman" pitchFamily="18" charset="0"/>
                <a:cs typeface="Times New Roman" pitchFamily="18" charset="0"/>
              </a:rPr>
              <a:t>vi khuẩn mycoplasma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pneunonia</a:t>
            </a:r>
            <a:r>
              <a:rPr lang="vi-VN" sz="2400" dirty="0">
                <a:latin typeface="Times New Roman" pitchFamily="18" charset="0"/>
                <a:cs typeface="Times New Roman" pitchFamily="18" charset="0"/>
              </a:rPr>
              <a:t> là bệnh gặp phải ở tất cả các lứa tuổi nhưng phổ biến nhất ở trẻ em. </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Vi </a:t>
            </a:r>
            <a:r>
              <a:rPr lang="en-US" sz="2400" dirty="0" err="1">
                <a:latin typeface="Times New Roman" panose="02020603050405020304" pitchFamily="18" charset="0"/>
                <a:cs typeface="Times New Roman" panose="02020603050405020304" pitchFamily="18" charset="0"/>
              </a:rPr>
              <a:t>khuẩn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Klebsiella</a:t>
            </a:r>
            <a:r>
              <a:rPr lang="en-US" sz="2400" dirty="0">
                <a:latin typeface="Times New Roman" panose="02020603050405020304" pitchFamily="18" charset="0"/>
                <a:cs typeface="Times New Roman" panose="02020603050405020304" pitchFamily="18" charset="0"/>
              </a:rPr>
              <a:t> Pneumonia:</a:t>
            </a:r>
            <a:r>
              <a:rPr lang="vi-VN" sz="2400" dirty="0">
                <a:latin typeface="Times New Roman" pitchFamily="18" charset="0"/>
                <a:cs typeface="Times New Roman" pitchFamily="18" charset="0"/>
              </a:rPr>
              <a:t> là một loại trực khuẩn ngắn, gram âm và có nhiều hình thể, đôi khi có hình dạng của cầu khuẩn, đôi khi có hình dạng dài</a:t>
            </a:r>
            <a:r>
              <a:rPr lang="en-US" sz="2400" dirty="0">
                <a:latin typeface="Times New Roman" pitchFamily="18" charset="0"/>
                <a:cs typeface="Times New Roman" pitchFamily="18" charset="0"/>
              </a:rPr>
              <a:t>. </a:t>
            </a:r>
            <a:r>
              <a:rPr lang="vi-VN" sz="2400" dirty="0">
                <a:latin typeface="Times New Roman" pitchFamily="18" charset="0"/>
                <a:cs typeface="Times New Roman" pitchFamily="18" charset="0"/>
              </a:rPr>
              <a:t>Thông thường, vi khuẩn klebsiella pneumoniae có tồn tại trong ruột của con người, tuy nhiên ở môi trường này, chúng sẽ không gây ra các tác hại đáng kể</a:t>
            </a:r>
            <a:r>
              <a:rPr lang="en-US" sz="2400" dirty="0">
                <a:latin typeface="Times New Roman" pitchFamily="18" charset="0"/>
                <a:cs typeface="Times New Roman" pitchFamily="18" charset="0"/>
              </a:rPr>
              <a:t>.</a:t>
            </a:r>
            <a:r>
              <a:rPr lang="vi-VN" sz="2400" dirty="0">
                <a:latin typeface="Times New Roman" pitchFamily="18" charset="0"/>
                <a:cs typeface="Times New Roman" pitchFamily="18" charset="0"/>
              </a:rPr>
              <a:t>  Khi cơ thể gặp vấn đề nào đó, chúng sẽ nhanh chóng tấn công đến các bộ phận khác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gây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bệnh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hiểm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như</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viêm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phổi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viêm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màng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não</a:t>
            </a:r>
            <a:endParaRPr lang="vi-VN" sz="2400" dirty="0">
              <a:latin typeface="Times New Roman" pitchFamily="18" charset="0"/>
              <a:cs typeface="Times New Roman" pitchFamily="18" charset="0"/>
            </a:endParaRPr>
          </a:p>
        </p:txBody>
      </p:sp>
    </p:spTree>
    <p:extLst>
      <p:ext uri="{BB962C8B-B14F-4D97-AF65-F5344CB8AC3E}">
        <p14:creationId xmlns:p14="http://schemas.microsoft.com/office/powerpoint/2010/main" val="1734687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7400" y="306333"/>
            <a:ext cx="6589199" cy="1280890"/>
          </a:xfrm>
        </p:spPr>
        <p:txBody>
          <a:bodyPr>
            <a:normAutofit/>
          </a:bodyPr>
          <a:lstStyle/>
          <a:p>
            <a:r>
              <a:rPr lang="en-US" sz="3200" dirty="0">
                <a:latin typeface="Times New Roman" pitchFamily="18" charset="0"/>
                <a:cs typeface="Times New Roman" pitchFamily="18" charset="0"/>
              </a:rPr>
              <a:t>III. </a:t>
            </a:r>
            <a:r>
              <a:rPr lang="en-US" sz="3200" dirty="0" err="1">
                <a:latin typeface="Times New Roman" pitchFamily="18" charset="0"/>
                <a:cs typeface="Times New Roman" pitchFamily="18" charset="0"/>
              </a:rPr>
              <a:t>Một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số</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loại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kháng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sinh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thường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dùng</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914400" y="1981200"/>
            <a:ext cx="7162800" cy="3930022"/>
          </a:xfrm>
        </p:spPr>
        <p:txBody>
          <a:bodyPr>
            <a:normAutofit fontScale="85000" lnSpcReduction="20000"/>
          </a:bodyPr>
          <a:lstStyle/>
          <a:p>
            <a:pPr marL="514350" indent="-514350">
              <a:buAutoNum type="arabicPeriod"/>
            </a:pPr>
            <a:r>
              <a:rPr lang="en-US" sz="2800" dirty="0" err="1">
                <a:latin typeface="Times New Roman" pitchFamily="18" charset="0"/>
                <a:cs typeface="Times New Roman" pitchFamily="18" charset="0"/>
              </a:rPr>
              <a:t>Nhóm</a:t>
            </a:r>
            <a:r>
              <a:rPr lang="en-US" sz="2800" dirty="0">
                <a:latin typeface="Times New Roman" pitchFamily="18" charset="0"/>
                <a:cs typeface="Times New Roman" pitchFamily="18" charset="0"/>
              </a:rPr>
              <a:t> Beta-lactam</a:t>
            </a:r>
          </a:p>
          <a:p>
            <a:pPr marL="0" indent="0">
              <a:buNone/>
            </a:pPr>
            <a:r>
              <a:rPr lang="en-US" sz="2800" dirty="0" err="1">
                <a:latin typeface="Times New Roman" pitchFamily="18" charset="0"/>
                <a:cs typeface="Times New Roman" pitchFamily="18" charset="0"/>
              </a:rPr>
              <a:t>Đây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nhóm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kháng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lớn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được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sử</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dụng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rộng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rãi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hiện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nay.bao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gồm</a:t>
            </a:r>
            <a:r>
              <a:rPr lang="en-US" sz="2800" dirty="0">
                <a:latin typeface="Times New Roman" pitchFamily="18" charset="0"/>
                <a:cs typeface="Times New Roman" pitchFamily="18" charset="0"/>
              </a:rPr>
              <a:t>:</a:t>
            </a:r>
          </a:p>
          <a:p>
            <a:r>
              <a:rPr lang="en-US" sz="2800" dirty="0" err="1">
                <a:latin typeface="Times New Roman" pitchFamily="18" charset="0"/>
                <a:cs typeface="Times New Roman" pitchFamily="18" charset="0"/>
              </a:rPr>
              <a:t>Phân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nhóm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penicilin:penicilin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amoxicilin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ampicilin</a:t>
            </a:r>
            <a:endParaRPr lang="en-US" sz="2800" dirty="0">
              <a:latin typeface="Times New Roman" pitchFamily="18" charset="0"/>
              <a:cs typeface="Times New Roman" pitchFamily="18" charset="0"/>
            </a:endParaRPr>
          </a:p>
          <a:p>
            <a:r>
              <a:rPr lang="en-US" sz="2800" dirty="0" err="1">
                <a:latin typeface="Times New Roman" pitchFamily="18" charset="0"/>
                <a:cs typeface="Times New Roman" pitchFamily="18" charset="0"/>
              </a:rPr>
              <a:t>Phân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nhóm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cefalosporin</a:t>
            </a:r>
            <a:r>
              <a:rPr lang="en-US" sz="2800" dirty="0">
                <a:latin typeface="Times New Roman" pitchFamily="18" charset="0"/>
                <a:cs typeface="Times New Roman" pitchFamily="18" charset="0"/>
              </a:rPr>
              <a:t> </a:t>
            </a:r>
          </a:p>
          <a:p>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betalactam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khác</a:t>
            </a:r>
            <a:r>
              <a:rPr lang="en-US" sz="2800" dirty="0">
                <a:latin typeface="Times New Roman" pitchFamily="18" charset="0"/>
                <a:cs typeface="Times New Roman" pitchFamily="18" charset="0"/>
              </a:rPr>
              <a:t>:</a:t>
            </a:r>
          </a:p>
          <a:p>
            <a:pPr>
              <a:buFontTx/>
              <a:buChar char="-"/>
            </a:pPr>
            <a:r>
              <a:rPr lang="en-US" sz="2800" dirty="0" err="1">
                <a:latin typeface="Times New Roman" pitchFamily="18" charset="0"/>
                <a:cs typeface="Times New Roman" pitchFamily="18" charset="0"/>
              </a:rPr>
              <a:t>Nhóm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cacbarpenem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meropenem</a:t>
            </a:r>
            <a:endParaRPr lang="en-US" sz="2800" dirty="0">
              <a:latin typeface="Times New Roman" pitchFamily="18" charset="0"/>
              <a:cs typeface="Times New Roman" pitchFamily="18" charset="0"/>
            </a:endParaRPr>
          </a:p>
          <a:p>
            <a:pPr>
              <a:buFontTx/>
              <a:buChar char="-"/>
            </a:pPr>
            <a:r>
              <a:rPr lang="en-US" sz="2800" dirty="0" err="1">
                <a:latin typeface="Times New Roman" pitchFamily="18" charset="0"/>
                <a:cs typeface="Times New Roman" pitchFamily="18" charset="0"/>
              </a:rPr>
              <a:t>Nhóm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moropenem</a:t>
            </a:r>
            <a:endParaRPr lang="en-US" sz="2800" dirty="0">
              <a:latin typeface="Times New Roman" pitchFamily="18" charset="0"/>
              <a:cs typeface="Times New Roman" pitchFamily="18" charset="0"/>
            </a:endParaRPr>
          </a:p>
          <a:p>
            <a:pPr>
              <a:buFontTx/>
              <a:buChar char="-"/>
            </a:pP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chất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ức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chế</a:t>
            </a:r>
            <a:r>
              <a:rPr lang="en-US" sz="2800" dirty="0">
                <a:latin typeface="Times New Roman" pitchFamily="18" charset="0"/>
                <a:cs typeface="Times New Roman" pitchFamily="18" charset="0"/>
              </a:rPr>
              <a:t> beta-lactam: acid </a:t>
            </a:r>
            <a:r>
              <a:rPr lang="en-US" sz="2800" dirty="0" err="1">
                <a:latin typeface="Times New Roman" pitchFamily="18" charset="0"/>
                <a:cs typeface="Times New Roman" pitchFamily="18" charset="0"/>
              </a:rPr>
              <a:t>clavulanic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sulbactam</a:t>
            </a:r>
            <a:r>
              <a:rPr lang="en-US" sz="2800" dirty="0">
                <a:latin typeface="Times New Roman" pitchFamily="18" charset="0"/>
                <a:cs typeface="Times New Roman" pitchFamily="18" charset="0"/>
              </a:rPr>
              <a:t>.</a:t>
            </a:r>
          </a:p>
          <a:p>
            <a:pPr marL="0" indent="0">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385615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533400"/>
            <a:ext cx="5750999" cy="76200"/>
          </a:xfrm>
        </p:spPr>
        <p:txBody>
          <a:bodyPr>
            <a:normAutofit fontScale="90000"/>
          </a:bodyPr>
          <a:lstStyle/>
          <a:p>
            <a:r>
              <a:rPr lang="en-US" sz="2800" dirty="0">
                <a:latin typeface="Times New Roman" pitchFamily="18" charset="0"/>
                <a:cs typeface="Times New Roman" pitchFamily="18" charset="0"/>
              </a:rPr>
              <a:t> </a:t>
            </a:r>
          </a:p>
        </p:txBody>
      </p:sp>
      <p:sp>
        <p:nvSpPr>
          <p:cNvPr id="3" name="Content Placeholder 2"/>
          <p:cNvSpPr>
            <a:spLocks noGrp="1"/>
          </p:cNvSpPr>
          <p:nvPr>
            <p:ph idx="1"/>
          </p:nvPr>
        </p:nvSpPr>
        <p:spPr>
          <a:xfrm>
            <a:off x="950398" y="685800"/>
            <a:ext cx="7584001" cy="5715000"/>
          </a:xfrm>
        </p:spPr>
        <p:txBody>
          <a:bodyPr>
            <a:normAutofit fontScale="92500"/>
          </a:bodyPr>
          <a:lstStyle/>
          <a:p>
            <a:r>
              <a:rPr lang="en-US" dirty="0">
                <a:latin typeface="Times New Roman" pitchFamily="18" charset="0"/>
                <a:cs typeface="Times New Roman" pitchFamily="18" charset="0"/>
              </a:rPr>
              <a:t> </a:t>
            </a:r>
            <a:r>
              <a:rPr lang="en-US" sz="2200" b="1" dirty="0" err="1">
                <a:latin typeface="Times New Roman" pitchFamily="18" charset="0"/>
                <a:cs typeface="Times New Roman" pitchFamily="18" charset="0"/>
              </a:rPr>
              <a:t>cơ</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chế</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tác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dụng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ức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chế</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trình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tổng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hợp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thành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tế</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bào</a:t>
            </a:r>
            <a:r>
              <a:rPr lang="en-US" sz="2200" dirty="0">
                <a:latin typeface="Times New Roman" pitchFamily="18" charset="0"/>
                <a:cs typeface="Times New Roman" pitchFamily="18" charset="0"/>
              </a:rPr>
              <a:t> vi </a:t>
            </a:r>
            <a:r>
              <a:rPr lang="en-US" sz="2200" dirty="0" err="1">
                <a:latin typeface="Times New Roman" pitchFamily="18" charset="0"/>
                <a:cs typeface="Times New Roman" pitchFamily="18" charset="0"/>
              </a:rPr>
              <a:t>khuẩn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gây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giải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tế</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bào</a:t>
            </a:r>
            <a:endParaRPr lang="en-US" sz="2200" dirty="0">
              <a:latin typeface="Times New Roman" pitchFamily="18" charset="0"/>
              <a:cs typeface="Times New Roman" pitchFamily="18" charset="0"/>
            </a:endParaRPr>
          </a:p>
          <a:p>
            <a:r>
              <a:rPr lang="en-US" sz="2200" dirty="0" err="1">
                <a:latin typeface="Times New Roman" pitchFamily="18" charset="0"/>
                <a:cs typeface="Times New Roman" pitchFamily="18" charset="0"/>
              </a:rPr>
              <a:t>Phân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nhóm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penicilin:penicilin</a:t>
            </a:r>
            <a:r>
              <a:rPr lang="en-US" sz="2200" dirty="0">
                <a:latin typeface="Times New Roman" pitchFamily="18" charset="0"/>
                <a:cs typeface="Times New Roman" pitchFamily="18" charset="0"/>
              </a:rPr>
              <a:t> G:có </a:t>
            </a:r>
            <a:r>
              <a:rPr lang="en-US" sz="2200" dirty="0" err="1">
                <a:latin typeface="Times New Roman" pitchFamily="18" charset="0"/>
                <a:cs typeface="Times New Roman" pitchFamily="18" charset="0"/>
              </a:rPr>
              <a:t>tác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dụng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hầu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hết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vi </a:t>
            </a:r>
            <a:r>
              <a:rPr lang="en-US" sz="2200" dirty="0" err="1">
                <a:latin typeface="Times New Roman" pitchFamily="18" charset="0"/>
                <a:cs typeface="Times New Roman" pitchFamily="18" charset="0"/>
              </a:rPr>
              <a:t>khuẩn</a:t>
            </a:r>
            <a:r>
              <a:rPr lang="en-US" sz="2200" dirty="0">
                <a:latin typeface="Times New Roman" pitchFamily="18" charset="0"/>
                <a:cs typeface="Times New Roman" pitchFamily="18" charset="0"/>
              </a:rPr>
              <a:t> gram(+), </a:t>
            </a:r>
            <a:r>
              <a:rPr lang="en-US" sz="2200" dirty="0" err="1">
                <a:latin typeface="Times New Roman" pitchFamily="18" charset="0"/>
                <a:cs typeface="Times New Roman" pitchFamily="18" charset="0"/>
              </a:rPr>
              <a:t>nhưng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dụng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phần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lớn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tụ</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cầu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vàng</a:t>
            </a:r>
            <a:endParaRPr lang="en-US" sz="2200" dirty="0">
              <a:latin typeface="Times New Roman" pitchFamily="18" charset="0"/>
              <a:cs typeface="Times New Roman" pitchFamily="18" charset="0"/>
            </a:endParaRPr>
          </a:p>
          <a:p>
            <a:pPr marL="0" indent="0">
              <a:buNone/>
            </a:pP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ampicilin</a:t>
            </a:r>
            <a:r>
              <a:rPr lang="en-US" sz="2200" dirty="0">
                <a:latin typeface="Times New Roman" pitchFamily="18" charset="0"/>
                <a:cs typeface="Times New Roman" pitchFamily="18" charset="0"/>
              </a:rPr>
              <a:t>, amoxicillin: </a:t>
            </a:r>
            <a:r>
              <a:rPr lang="en-US" sz="2200" dirty="0" err="1">
                <a:latin typeface="Times New Roman" pitchFamily="18" charset="0"/>
                <a:cs typeface="Times New Roman" pitchFamily="18" charset="0"/>
              </a:rPr>
              <a:t>phổ</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kháng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khuẩn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mở</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rộng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hơn</a:t>
            </a:r>
            <a:r>
              <a:rPr lang="en-US" sz="2200" dirty="0">
                <a:latin typeface="Times New Roman" pitchFamily="18" charset="0"/>
                <a:cs typeface="Times New Roman" pitchFamily="18" charset="0"/>
              </a:rPr>
              <a:t> so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penicillin G </a:t>
            </a:r>
            <a:r>
              <a:rPr lang="en-US" sz="2200" dirty="0" err="1">
                <a:latin typeface="Times New Roman" pitchFamily="18" charset="0"/>
                <a:cs typeface="Times New Roman" pitchFamily="18" charset="0"/>
              </a:rPr>
              <a:t>trên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vi </a:t>
            </a:r>
            <a:r>
              <a:rPr lang="en-US" sz="2200" dirty="0" err="1">
                <a:latin typeface="Times New Roman" pitchFamily="18" charset="0"/>
                <a:cs typeface="Times New Roman" pitchFamily="18" charset="0"/>
              </a:rPr>
              <a:t>khuẩn</a:t>
            </a:r>
            <a:r>
              <a:rPr lang="en-US" sz="2200" dirty="0">
                <a:latin typeface="Times New Roman" pitchFamily="18" charset="0"/>
                <a:cs typeface="Times New Roman" pitchFamily="18" charset="0"/>
              </a:rPr>
              <a:t> gram(-)  </a:t>
            </a:r>
            <a:r>
              <a:rPr lang="en-US" sz="2200" dirty="0" err="1">
                <a:latin typeface="Times New Roman" pitchFamily="18" charset="0"/>
                <a:cs typeface="Times New Roman" pitchFamily="18" charset="0"/>
              </a:rPr>
              <a:t>như</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haemophilus</a:t>
            </a:r>
            <a:r>
              <a:rPr lang="en-US" sz="2200" dirty="0">
                <a:latin typeface="Times New Roman" pitchFamily="18" charset="0"/>
                <a:cs typeface="Times New Roman" pitchFamily="18" charset="0"/>
              </a:rPr>
              <a:t> influenza.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này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bền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vững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enzyme beta-lactamase </a:t>
            </a:r>
            <a:r>
              <a:rPr lang="en-US" sz="2200" dirty="0" err="1">
                <a:latin typeface="Times New Roman" pitchFamily="18" charset="0"/>
                <a:cs typeface="Times New Roman" pitchFamily="18" charset="0"/>
              </a:rPr>
              <a:t>nên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thường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được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hợp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acid </a:t>
            </a:r>
            <a:r>
              <a:rPr lang="en-US" sz="2200" dirty="0" err="1">
                <a:latin typeface="Times New Roman" pitchFamily="18" charset="0"/>
                <a:cs typeface="Times New Roman" pitchFamily="18" charset="0"/>
              </a:rPr>
              <a:t>clavulanic</a:t>
            </a:r>
            <a:r>
              <a:rPr lang="en-US" sz="2200" dirty="0">
                <a:latin typeface="Times New Roman" pitchFamily="18" charset="0"/>
                <a:cs typeface="Times New Roman" pitchFamily="18" charset="0"/>
              </a:rPr>
              <a:t> hay </a:t>
            </a:r>
            <a:r>
              <a:rPr lang="en-US" sz="2200" dirty="0" err="1">
                <a:latin typeface="Times New Roman" pitchFamily="18" charset="0"/>
                <a:cs typeface="Times New Roman" pitchFamily="18" charset="0"/>
              </a:rPr>
              <a:t>sulbactam</a:t>
            </a:r>
            <a:endParaRPr lang="en-US" sz="2200" dirty="0">
              <a:latin typeface="Times New Roman" pitchFamily="18" charset="0"/>
              <a:cs typeface="Times New Roman" pitchFamily="18" charset="0"/>
            </a:endParaRPr>
          </a:p>
          <a:p>
            <a:pPr marL="0" indent="0">
              <a:buNone/>
            </a:pP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liều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thường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dùng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Amapower</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ampicilin</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sulbactam</a:t>
            </a:r>
            <a:r>
              <a:rPr lang="en-US" sz="2200" dirty="0">
                <a:latin typeface="Times New Roman" pitchFamily="18" charset="0"/>
                <a:cs typeface="Times New Roman" pitchFamily="18" charset="0"/>
              </a:rPr>
              <a:t>)1000mg/500mg: </a:t>
            </a:r>
            <a:r>
              <a:rPr lang="en-US" sz="2200" dirty="0" err="1">
                <a:latin typeface="Times New Roman" pitchFamily="18" charset="0"/>
                <a:cs typeface="Times New Roman" pitchFamily="18" charset="0"/>
              </a:rPr>
              <a:t>liều</a:t>
            </a:r>
            <a:r>
              <a:rPr lang="en-US" sz="2200" dirty="0">
                <a:latin typeface="Times New Roman" pitchFamily="18" charset="0"/>
                <a:cs typeface="Times New Roman" pitchFamily="18" charset="0"/>
              </a:rPr>
              <a:t> 150mg/kg/</a:t>
            </a:r>
            <a:r>
              <a:rPr lang="en-US" sz="2200" dirty="0" err="1">
                <a:latin typeface="Times New Roman" pitchFamily="18" charset="0"/>
                <a:cs typeface="Times New Roman" pitchFamily="18" charset="0"/>
              </a:rPr>
              <a:t>ngày</a:t>
            </a:r>
            <a:r>
              <a:rPr lang="en-US" sz="2200" dirty="0">
                <a:latin typeface="Times New Roman" pitchFamily="18" charset="0"/>
                <a:cs typeface="Times New Roman" pitchFamily="18" charset="0"/>
              </a:rPr>
              <a:t> chia 2.3 </a:t>
            </a:r>
            <a:r>
              <a:rPr lang="en-US" sz="2200" dirty="0" err="1">
                <a:latin typeface="Times New Roman" pitchFamily="18" charset="0"/>
                <a:cs typeface="Times New Roman" pitchFamily="18" charset="0"/>
              </a:rPr>
              <a:t>lần</a:t>
            </a:r>
            <a:endParaRPr lang="en-US" sz="2200" dirty="0">
              <a:latin typeface="Times New Roman" pitchFamily="18" charset="0"/>
              <a:cs typeface="Times New Roman" pitchFamily="18" charset="0"/>
            </a:endParaRPr>
          </a:p>
          <a:p>
            <a:r>
              <a:rPr lang="en-US" sz="2200" dirty="0" err="1">
                <a:latin typeface="Times New Roman" pitchFamily="18" charset="0"/>
                <a:cs typeface="Times New Roman" pitchFamily="18" charset="0"/>
              </a:rPr>
              <a:t>Phân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nhóm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cefalosporin:được</a:t>
            </a:r>
            <a:r>
              <a:rPr lang="en-US" sz="2200" dirty="0">
                <a:latin typeface="Times New Roman" pitchFamily="18" charset="0"/>
                <a:cs typeface="Times New Roman" pitchFamily="18" charset="0"/>
              </a:rPr>
              <a:t> chia </a:t>
            </a:r>
            <a:r>
              <a:rPr lang="en-US" sz="2200" dirty="0" err="1">
                <a:latin typeface="Times New Roman" pitchFamily="18" charset="0"/>
                <a:cs typeface="Times New Roman" pitchFamily="18" charset="0"/>
              </a:rPr>
              <a:t>thành</a:t>
            </a:r>
            <a:r>
              <a:rPr lang="en-US" sz="2200" dirty="0">
                <a:latin typeface="Times New Roman" pitchFamily="18" charset="0"/>
                <a:cs typeface="Times New Roman" pitchFamily="18" charset="0"/>
              </a:rPr>
              <a:t> 4 </a:t>
            </a:r>
            <a:r>
              <a:rPr lang="en-US" sz="2200" dirty="0" err="1">
                <a:latin typeface="Times New Roman" pitchFamily="18" charset="0"/>
                <a:cs typeface="Times New Roman" pitchFamily="18" charset="0"/>
              </a:rPr>
              <a:t>thế</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hệ</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Xếp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theo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thứ</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tự</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thế</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hệ</a:t>
            </a:r>
            <a:r>
              <a:rPr lang="en-US" sz="2200" dirty="0">
                <a:latin typeface="Times New Roman" pitchFamily="18" charset="0"/>
                <a:cs typeface="Times New Roman" pitchFamily="18" charset="0"/>
              </a:rPr>
              <a:t> 1 </a:t>
            </a:r>
            <a:r>
              <a:rPr lang="en-US" sz="2200" dirty="0" err="1">
                <a:latin typeface="Times New Roman" pitchFamily="18" charset="0"/>
                <a:cs typeface="Times New Roman" pitchFamily="18" charset="0"/>
              </a:rPr>
              <a:t>đến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thế</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hệ</a:t>
            </a:r>
            <a:r>
              <a:rPr lang="en-US" sz="2200" dirty="0">
                <a:latin typeface="Times New Roman" pitchFamily="18" charset="0"/>
                <a:cs typeface="Times New Roman" pitchFamily="18" charset="0"/>
              </a:rPr>
              <a:t> 4, </a:t>
            </a:r>
            <a:r>
              <a:rPr lang="en-US" sz="2200" dirty="0" err="1">
                <a:latin typeface="Times New Roman" pitchFamily="18" charset="0"/>
                <a:cs typeface="Times New Roman" pitchFamily="18" charset="0"/>
              </a:rPr>
              <a:t>hoạt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trên</a:t>
            </a:r>
            <a:r>
              <a:rPr lang="en-US" sz="2200" dirty="0">
                <a:latin typeface="Times New Roman" pitchFamily="18" charset="0"/>
                <a:cs typeface="Times New Roman" pitchFamily="18" charset="0"/>
              </a:rPr>
              <a:t> vi </a:t>
            </a:r>
            <a:r>
              <a:rPr lang="en-US" sz="2200" dirty="0" err="1">
                <a:latin typeface="Times New Roman" pitchFamily="18" charset="0"/>
                <a:cs typeface="Times New Roman" pitchFamily="18" charset="0"/>
              </a:rPr>
              <a:t>khuẩn</a:t>
            </a:r>
            <a:r>
              <a:rPr lang="en-US" sz="2200" dirty="0">
                <a:latin typeface="Times New Roman" pitchFamily="18" charset="0"/>
                <a:cs typeface="Times New Roman" pitchFamily="18" charset="0"/>
              </a:rPr>
              <a:t> Gram-</a:t>
            </a:r>
            <a:r>
              <a:rPr lang="en-US" sz="2200" dirty="0" err="1">
                <a:latin typeface="Times New Roman" pitchFamily="18" charset="0"/>
                <a:cs typeface="Times New Roman" pitchFamily="18" charset="0"/>
              </a:rPr>
              <a:t>dương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giảm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dần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trên</a:t>
            </a:r>
            <a:r>
              <a:rPr lang="en-US" sz="2200" dirty="0">
                <a:latin typeface="Times New Roman" pitchFamily="18" charset="0"/>
                <a:cs typeface="Times New Roman" pitchFamily="18" charset="0"/>
              </a:rPr>
              <a:t> vi </a:t>
            </a:r>
            <a:r>
              <a:rPr lang="en-US" sz="2200" dirty="0" err="1">
                <a:latin typeface="Times New Roman" pitchFamily="18" charset="0"/>
                <a:cs typeface="Times New Roman" pitchFamily="18" charset="0"/>
              </a:rPr>
              <a:t>khuẩn</a:t>
            </a:r>
            <a:r>
              <a:rPr lang="en-US" sz="2200" dirty="0">
                <a:latin typeface="Times New Roman" pitchFamily="18" charset="0"/>
                <a:cs typeface="Times New Roman" pitchFamily="18" charset="0"/>
              </a:rPr>
              <a:t> Gram-</a:t>
            </a:r>
            <a:r>
              <a:rPr lang="en-US" sz="2200" dirty="0" err="1">
                <a:latin typeface="Times New Roman" pitchFamily="18" charset="0"/>
                <a:cs typeface="Times New Roman" pitchFamily="18" charset="0"/>
              </a:rPr>
              <a:t>âm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tăng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dần</a:t>
            </a:r>
            <a:r>
              <a:rPr lang="en-US" sz="2200" dirty="0">
                <a:latin typeface="Times New Roman" pitchFamily="18" charset="0"/>
                <a:cs typeface="Times New Roman" pitchFamily="18" charset="0"/>
              </a:rPr>
              <a:t>.</a:t>
            </a:r>
          </a:p>
          <a:p>
            <a:pPr marL="0" indent="0">
              <a:buNone/>
            </a:pP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thế</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hệ</a:t>
            </a:r>
            <a:r>
              <a:rPr lang="en-US" sz="2200" dirty="0">
                <a:latin typeface="Times New Roman" pitchFamily="18" charset="0"/>
                <a:cs typeface="Times New Roman" pitchFamily="18" charset="0"/>
              </a:rPr>
              <a:t> 1:có </a:t>
            </a:r>
            <a:r>
              <a:rPr lang="en-US" sz="2200" dirty="0" err="1">
                <a:latin typeface="Times New Roman" pitchFamily="18" charset="0"/>
                <a:cs typeface="Times New Roman" pitchFamily="18" charset="0"/>
              </a:rPr>
              <a:t>hoạt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mạnh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chủng</a:t>
            </a:r>
            <a:r>
              <a:rPr lang="en-US" sz="2200" dirty="0">
                <a:latin typeface="Times New Roman" pitchFamily="18" charset="0"/>
                <a:cs typeface="Times New Roman" pitchFamily="18" charset="0"/>
              </a:rPr>
              <a:t> gram(+) </a:t>
            </a:r>
            <a:r>
              <a:rPr lang="en-US" sz="2200" dirty="0" err="1">
                <a:latin typeface="Times New Roman" pitchFamily="18" charset="0"/>
                <a:cs typeface="Times New Roman" pitchFamily="18" charset="0"/>
              </a:rPr>
              <a:t>nhưng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yếu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granm</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cephalexin,cefadroxil</a:t>
            </a:r>
            <a:r>
              <a:rPr lang="en-US" sz="2200" dirty="0">
                <a:latin typeface="Times New Roman" pitchFamily="18" charset="0"/>
                <a:cs typeface="Times New Roman" pitchFamily="18" charset="0"/>
              </a:rPr>
              <a:t>. </a:t>
            </a:r>
          </a:p>
          <a:p>
            <a:pPr marL="0" indent="0">
              <a:buNone/>
            </a:pPr>
            <a:endParaRPr lang="en-US" sz="2200" dirty="0">
              <a:latin typeface="Times New Roman" pitchFamily="18" charset="0"/>
              <a:cs typeface="Times New Roman" pitchFamily="18" charset="0"/>
            </a:endParaRPr>
          </a:p>
        </p:txBody>
      </p:sp>
    </p:spTree>
    <p:extLst>
      <p:ext uri="{BB962C8B-B14F-4D97-AF65-F5344CB8AC3E}">
        <p14:creationId xmlns:p14="http://schemas.microsoft.com/office/powerpoint/2010/main" val="1429341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06F539-D29D-10E4-697D-A96D0E0697D1}"/>
              </a:ext>
            </a:extLst>
          </p:cNvPr>
          <p:cNvSpPr>
            <a:spLocks noGrp="1"/>
          </p:cNvSpPr>
          <p:nvPr>
            <p:ph type="title"/>
          </p:nvPr>
        </p:nvSpPr>
        <p:spPr>
          <a:xfrm flipV="1">
            <a:off x="1752601" y="578391"/>
            <a:ext cx="6781800" cy="45719"/>
          </a:xfrm>
        </p:spPr>
        <p:txBody>
          <a:bodyPr>
            <a:normAutofit fontScale="90000"/>
          </a:bodyPr>
          <a:lstStyle/>
          <a:p>
            <a:r>
              <a:rPr lang="vi-VN" dirty="0"/>
              <a:t> </a:t>
            </a:r>
            <a:endParaRPr lang="en-US" dirty="0"/>
          </a:p>
        </p:txBody>
      </p:sp>
      <p:sp>
        <p:nvSpPr>
          <p:cNvPr id="3" name="Content Placeholder 2">
            <a:extLst>
              <a:ext uri="{FF2B5EF4-FFF2-40B4-BE49-F238E27FC236}">
                <a16:creationId xmlns:a16="http://schemas.microsoft.com/office/drawing/2014/main" xmlns="" id="{03B1010B-21A9-03B5-A795-545830D2ED2C}"/>
              </a:ext>
            </a:extLst>
          </p:cNvPr>
          <p:cNvSpPr>
            <a:spLocks noGrp="1"/>
          </p:cNvSpPr>
          <p:nvPr>
            <p:ph idx="1"/>
          </p:nvPr>
        </p:nvSpPr>
        <p:spPr>
          <a:xfrm>
            <a:off x="914401" y="990600"/>
            <a:ext cx="7620000" cy="4920622"/>
          </a:xfrm>
        </p:spPr>
        <p:txBody>
          <a:bodyPr>
            <a:normAutofit/>
          </a:bodyPr>
          <a:lstStyle/>
          <a:p>
            <a:pPr marL="0" indent="0">
              <a:buNone/>
            </a:pPr>
            <a:r>
              <a:rPr lang="vi-VN" sz="2800" dirty="0">
                <a:latin typeface="Times New Roman" pitchFamily="18" charset="0"/>
                <a:cs typeface="Times New Roman" pitchFamily="18" charset="0"/>
              </a:rPr>
              <a:t> </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thế</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hệ</a:t>
            </a:r>
            <a:r>
              <a:rPr lang="en-US" sz="2800" dirty="0">
                <a:latin typeface="Times New Roman" pitchFamily="18" charset="0"/>
                <a:cs typeface="Times New Roman" pitchFamily="18" charset="0"/>
              </a:rPr>
              <a:t> 2:có </a:t>
            </a:r>
            <a:r>
              <a:rPr lang="en-US" sz="2800" dirty="0" err="1">
                <a:latin typeface="Times New Roman" pitchFamily="18" charset="0"/>
                <a:cs typeface="Times New Roman" pitchFamily="18" charset="0"/>
              </a:rPr>
              <a:t>tác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dụng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mạnh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hơn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chủng</a:t>
            </a:r>
            <a:r>
              <a:rPr lang="en-US" sz="2800" dirty="0">
                <a:latin typeface="Times New Roman" pitchFamily="18" charset="0"/>
                <a:cs typeface="Times New Roman" pitchFamily="18" charset="0"/>
              </a:rPr>
              <a:t> gram (-), </a:t>
            </a:r>
            <a:r>
              <a:rPr lang="en-US" sz="2800" dirty="0" err="1">
                <a:latin typeface="Times New Roman" pitchFamily="18" charset="0"/>
                <a:cs typeface="Times New Roman" pitchFamily="18" charset="0"/>
              </a:rPr>
              <a:t>không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dụng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trên</a:t>
            </a:r>
            <a:r>
              <a:rPr lang="en-US" sz="2800" dirty="0">
                <a:latin typeface="Times New Roman" pitchFamily="18" charset="0"/>
                <a:cs typeface="Times New Roman" pitchFamily="18" charset="0"/>
              </a:rPr>
              <a:t> pseudomonas </a:t>
            </a:r>
            <a:r>
              <a:rPr lang="en-US" sz="2800" dirty="0" err="1">
                <a:latin typeface="Times New Roman" pitchFamily="18" charset="0"/>
                <a:cs typeface="Times New Roman" pitchFamily="18" charset="0"/>
              </a:rPr>
              <a:t>và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enterococus</a:t>
            </a:r>
            <a:r>
              <a:rPr lang="en-US" sz="2800" dirty="0">
                <a:latin typeface="Times New Roman" pitchFamily="18" charset="0"/>
                <a:cs typeface="Times New Roman" pitchFamily="18" charset="0"/>
              </a:rPr>
              <a:t> :cefoxitin, </a:t>
            </a:r>
            <a:r>
              <a:rPr lang="en-US" sz="2800" dirty="0" err="1">
                <a:latin typeface="Times New Roman" pitchFamily="18" charset="0"/>
                <a:cs typeface="Times New Roman" pitchFamily="18" charset="0"/>
              </a:rPr>
              <a:t>cefuroxim</a:t>
            </a:r>
            <a:endParaRPr lang="en-US" sz="2800" dirty="0">
              <a:latin typeface="Time s New Roman"/>
            </a:endParaRPr>
          </a:p>
          <a:p>
            <a:pPr marL="0" indent="0">
              <a:buNone/>
            </a:pPr>
            <a:r>
              <a:rPr lang="en-US" sz="2800" dirty="0">
                <a:latin typeface="Times New Roman" pitchFamily="18" charset="0"/>
                <a:cs typeface="Times New Roman" pitchFamily="18" charset="0"/>
              </a:rPr>
              <a:t> </a:t>
            </a:r>
            <a:r>
              <a:rPr lang="vi-VN"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thế</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hệ</a:t>
            </a:r>
            <a:r>
              <a:rPr lang="en-US" sz="2800" dirty="0">
                <a:latin typeface="Times New Roman" pitchFamily="18" charset="0"/>
                <a:cs typeface="Times New Roman" pitchFamily="18" charset="0"/>
              </a:rPr>
              <a:t> 3: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hoạt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tính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yếu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hơn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thế</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hệ</a:t>
            </a:r>
            <a:r>
              <a:rPr lang="en-US" sz="2800" dirty="0">
                <a:latin typeface="Times New Roman" pitchFamily="18" charset="0"/>
                <a:cs typeface="Times New Roman" pitchFamily="18" charset="0"/>
              </a:rPr>
              <a:t> 1 </a:t>
            </a:r>
            <a:r>
              <a:rPr lang="en-US" sz="2800" dirty="0" err="1">
                <a:latin typeface="Times New Roman" pitchFamily="18" charset="0"/>
                <a:cs typeface="Times New Roman" pitchFamily="18" charset="0"/>
              </a:rPr>
              <a:t>trên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cầu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khuẩn</a:t>
            </a:r>
            <a:r>
              <a:rPr lang="en-US" sz="2800" dirty="0">
                <a:latin typeface="Times New Roman" pitchFamily="18" charset="0"/>
                <a:cs typeface="Times New Roman" pitchFamily="18" charset="0"/>
              </a:rPr>
              <a:t> gram(+) </a:t>
            </a:r>
            <a:r>
              <a:rPr lang="en-US" sz="2800" dirty="0" err="1">
                <a:latin typeface="Times New Roman" pitchFamily="18" charset="0"/>
                <a:cs typeface="Times New Roman" pitchFamily="18" charset="0"/>
              </a:rPr>
              <a:t>nhưng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lại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hiệu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cao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vói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trực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khuẩn</a:t>
            </a:r>
            <a:r>
              <a:rPr lang="en-US" sz="2800" dirty="0">
                <a:latin typeface="Times New Roman" pitchFamily="18" charset="0"/>
                <a:cs typeface="Times New Roman" pitchFamily="18" charset="0"/>
              </a:rPr>
              <a:t> gram (-) </a:t>
            </a:r>
            <a:r>
              <a:rPr lang="en-US" sz="2800" dirty="0" err="1">
                <a:latin typeface="Times New Roman" pitchFamily="18" charset="0"/>
                <a:cs typeface="Times New Roman" pitchFamily="18" charset="0"/>
              </a:rPr>
              <a:t>đường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ruột:cefodoxim</a:t>
            </a:r>
            <a:r>
              <a:rPr lang="en-US" sz="2800" dirty="0">
                <a:latin typeface="Times New Roman" pitchFamily="18" charset="0"/>
                <a:cs typeface="Times New Roman" pitchFamily="18" charset="0"/>
              </a:rPr>
              <a:t>, ceftriaxone, </a:t>
            </a:r>
            <a:r>
              <a:rPr lang="en-US" sz="2800" dirty="0" err="1">
                <a:latin typeface="Times New Roman" pitchFamily="18" charset="0"/>
                <a:cs typeface="Times New Roman" pitchFamily="18" charset="0"/>
              </a:rPr>
              <a:t>cefotaxim,cefoperazon</a:t>
            </a:r>
            <a:r>
              <a:rPr lang="en-US" sz="2800" dirty="0">
                <a:latin typeface="Times New Roman" pitchFamily="18" charset="0"/>
                <a:cs typeface="Times New Roman" pitchFamily="18" charset="0"/>
              </a:rPr>
              <a:t>, cefdinir</a:t>
            </a:r>
          </a:p>
          <a:p>
            <a:pPr marL="0" indent="0">
              <a:buNone/>
            </a:pPr>
            <a:r>
              <a:rPr lang="en-US" sz="2800" dirty="0">
                <a:latin typeface="Times New Roman" pitchFamily="18" charset="0"/>
                <a:cs typeface="Times New Roman" pitchFamily="18" charset="0"/>
              </a:rPr>
              <a:t>  - </a:t>
            </a:r>
            <a:r>
              <a:rPr lang="en-US" sz="2800" dirty="0" err="1">
                <a:latin typeface="Times New Roman" pitchFamily="18" charset="0"/>
                <a:cs typeface="Times New Roman" pitchFamily="18" charset="0"/>
              </a:rPr>
              <a:t>thế</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hệ</a:t>
            </a:r>
            <a:r>
              <a:rPr lang="en-US" sz="2800" dirty="0">
                <a:latin typeface="Times New Roman" pitchFamily="18" charset="0"/>
                <a:cs typeface="Times New Roman" pitchFamily="18" charset="0"/>
              </a:rPr>
              <a:t> 4:</a:t>
            </a:r>
            <a:r>
              <a:rPr lang="vi-VN" sz="2800" dirty="0">
                <a:latin typeface="Times New Roman" pitchFamily="18" charset="0"/>
                <a:cs typeface="Times New Roman" pitchFamily="18" charset="0"/>
              </a:rPr>
              <a:t>Cephalosporin thế hệ 4 có hoạt tính trên cả các chủng Gram dương và Gram âm (bao gồm Pseudomonas, Enterobacteriaceae).</a:t>
            </a:r>
            <a:r>
              <a:rPr lang="en-US" sz="2800" dirty="0" err="1">
                <a:latin typeface="Times New Roman" pitchFamily="18" charset="0"/>
                <a:cs typeface="Times New Roman" pitchFamily="18" charset="0"/>
              </a:rPr>
              <a:t>cefepim</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595167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624110"/>
            <a:ext cx="6553200" cy="61690"/>
          </a:xfrm>
        </p:spPr>
        <p:txBody>
          <a:bodyPr>
            <a:normAutofit fontScale="90000"/>
          </a:bodyPr>
          <a:lstStyle/>
          <a:p>
            <a:r>
              <a:rPr lang="en-US" dirty="0"/>
              <a:t> </a:t>
            </a:r>
          </a:p>
        </p:txBody>
      </p:sp>
      <p:sp>
        <p:nvSpPr>
          <p:cNvPr id="3" name="Content Placeholder 2"/>
          <p:cNvSpPr>
            <a:spLocks noGrp="1"/>
          </p:cNvSpPr>
          <p:nvPr>
            <p:ph idx="1"/>
          </p:nvPr>
        </p:nvSpPr>
        <p:spPr>
          <a:xfrm>
            <a:off x="762000" y="533400"/>
            <a:ext cx="7619999" cy="5609780"/>
          </a:xfrm>
        </p:spPr>
        <p:txBody>
          <a:bodyPr>
            <a:normAutofit fontScale="92500"/>
          </a:bodyPr>
          <a:lstStyle/>
          <a:p>
            <a:pPr marL="0" indent="0">
              <a:buNone/>
            </a:pPr>
            <a:r>
              <a:rPr lang="en-US"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Liều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dùng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của</a:t>
            </a:r>
            <a:r>
              <a:rPr lang="en-US" sz="2400" b="1" dirty="0">
                <a:latin typeface="Times New Roman" pitchFamily="18" charset="0"/>
                <a:cs typeface="Times New Roman" pitchFamily="18" charset="0"/>
              </a:rPr>
              <a:t> 1 </a:t>
            </a:r>
            <a:r>
              <a:rPr lang="en-US" sz="2400" b="1" dirty="0" err="1">
                <a:latin typeface="Times New Roman" pitchFamily="18" charset="0"/>
                <a:cs typeface="Times New Roman" pitchFamily="18" charset="0"/>
              </a:rPr>
              <a:t>số</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cefalosporin</a:t>
            </a:r>
            <a:r>
              <a:rPr lang="en-US" sz="2400" b="1" dirty="0">
                <a:latin typeface="Times New Roman" pitchFamily="18" charset="0"/>
                <a:cs typeface="Times New Roman" pitchFamily="18" charset="0"/>
              </a:rPr>
              <a:t>:</a:t>
            </a:r>
          </a:p>
          <a:p>
            <a:pPr>
              <a:buFontTx/>
              <a:buChar char="-"/>
            </a:pPr>
            <a:r>
              <a:rPr lang="en-US" sz="2400" dirty="0" err="1">
                <a:latin typeface="Times New Roman" pitchFamily="18" charset="0"/>
                <a:cs typeface="Times New Roman" pitchFamily="18" charset="0"/>
              </a:rPr>
              <a:t>Medocef</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cefoperazon</a:t>
            </a:r>
            <a:r>
              <a:rPr lang="en-US" sz="2400" dirty="0">
                <a:latin typeface="Times New Roman" pitchFamily="18" charset="0"/>
                <a:cs typeface="Times New Roman" pitchFamily="18" charset="0"/>
              </a:rPr>
              <a:t>)1g: </a:t>
            </a:r>
            <a:r>
              <a:rPr lang="en-US" sz="2400" dirty="0" err="1">
                <a:latin typeface="Times New Roman" pitchFamily="18" charset="0"/>
                <a:cs typeface="Times New Roman" pitchFamily="18" charset="0"/>
              </a:rPr>
              <a:t>liều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dùng</a:t>
            </a:r>
            <a:r>
              <a:rPr lang="en-US" sz="2400" dirty="0">
                <a:latin typeface="Times New Roman" pitchFamily="18" charset="0"/>
                <a:cs typeface="Times New Roman" pitchFamily="18" charset="0"/>
              </a:rPr>
              <a:t> 100mg/kg/</a:t>
            </a:r>
            <a:r>
              <a:rPr lang="en-US" sz="2400" dirty="0" err="1">
                <a:latin typeface="Times New Roman" pitchFamily="18" charset="0"/>
                <a:cs typeface="Times New Roman" pitchFamily="18" charset="0"/>
              </a:rPr>
              <a:t>ngày</a:t>
            </a:r>
            <a:r>
              <a:rPr lang="en-US" sz="2400" dirty="0">
                <a:latin typeface="Times New Roman" pitchFamily="18" charset="0"/>
                <a:cs typeface="Times New Roman" pitchFamily="18" charset="0"/>
              </a:rPr>
              <a:t> chia 2 </a:t>
            </a:r>
            <a:r>
              <a:rPr lang="en-US" sz="2400" dirty="0" err="1">
                <a:latin typeface="Times New Roman" pitchFamily="18" charset="0"/>
                <a:cs typeface="Times New Roman" pitchFamily="18" charset="0"/>
              </a:rPr>
              <a:t>lần</a:t>
            </a:r>
            <a:endParaRPr lang="en-US" sz="2400" dirty="0">
              <a:latin typeface="Times New Roman" pitchFamily="18" charset="0"/>
              <a:cs typeface="Times New Roman" pitchFamily="18" charset="0"/>
            </a:endParaRPr>
          </a:p>
          <a:p>
            <a:pPr>
              <a:buFontTx/>
              <a:buChar char="-"/>
            </a:pPr>
            <a:r>
              <a:rPr lang="en-US" sz="2400" dirty="0">
                <a:latin typeface="Times New Roman" pitchFamily="18" charset="0"/>
                <a:cs typeface="Times New Roman" pitchFamily="18" charset="0"/>
              </a:rPr>
              <a:t>Ceftriaxone: 100mg/</a:t>
            </a:r>
            <a:r>
              <a:rPr lang="en-US" sz="2400" dirty="0" err="1">
                <a:latin typeface="Times New Roman" pitchFamily="18" charset="0"/>
                <a:cs typeface="Times New Roman" pitchFamily="18" charset="0"/>
              </a:rPr>
              <a:t>kh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ngày</a:t>
            </a:r>
            <a:r>
              <a:rPr lang="en-US" sz="2400" dirty="0">
                <a:latin typeface="Times New Roman" pitchFamily="18" charset="0"/>
                <a:cs typeface="Times New Roman" pitchFamily="18" charset="0"/>
              </a:rPr>
              <a:t>  chia 2 </a:t>
            </a:r>
            <a:r>
              <a:rPr lang="en-US" sz="2400" dirty="0" err="1">
                <a:latin typeface="Times New Roman" pitchFamily="18" charset="0"/>
                <a:cs typeface="Times New Roman" pitchFamily="18" charset="0"/>
              </a:rPr>
              <a:t>lần</a:t>
            </a:r>
            <a:endParaRPr lang="en-US" sz="2400" dirty="0">
              <a:latin typeface="Times New Roman" pitchFamily="18" charset="0"/>
              <a:cs typeface="Times New Roman" pitchFamily="18" charset="0"/>
            </a:endParaRPr>
          </a:p>
          <a:p>
            <a:pPr>
              <a:buFontTx/>
              <a:buChar char="-"/>
            </a:pPr>
            <a:r>
              <a:rPr lang="en-US" sz="2400" dirty="0" err="1">
                <a:latin typeface="Times New Roman" pitchFamily="18" charset="0"/>
                <a:cs typeface="Times New Roman" pitchFamily="18" charset="0"/>
              </a:rPr>
              <a:t>Cefotaxim</a:t>
            </a:r>
            <a:r>
              <a:rPr lang="en-US" sz="2400" dirty="0">
                <a:latin typeface="Times New Roman" pitchFamily="18" charset="0"/>
                <a:cs typeface="Times New Roman" pitchFamily="18" charset="0"/>
              </a:rPr>
              <a:t>: 100mg/kg/ </a:t>
            </a:r>
            <a:r>
              <a:rPr lang="en-US" sz="2400" dirty="0" err="1">
                <a:latin typeface="Times New Roman" pitchFamily="18" charset="0"/>
                <a:cs typeface="Times New Roman" pitchFamily="18" charset="0"/>
              </a:rPr>
              <a:t>ngày</a:t>
            </a:r>
            <a:r>
              <a:rPr lang="en-US" sz="2400" dirty="0">
                <a:latin typeface="Times New Roman" pitchFamily="18" charset="0"/>
                <a:cs typeface="Times New Roman" pitchFamily="18" charset="0"/>
              </a:rPr>
              <a:t> chia 2 </a:t>
            </a:r>
            <a:r>
              <a:rPr lang="en-US" sz="2400" dirty="0" err="1">
                <a:latin typeface="Times New Roman" pitchFamily="18" charset="0"/>
                <a:cs typeface="Times New Roman" pitchFamily="18" charset="0"/>
              </a:rPr>
              <a:t>lần</a:t>
            </a:r>
            <a:endParaRPr lang="en-US" sz="2400" dirty="0">
              <a:latin typeface="Times New Roman" pitchFamily="18" charset="0"/>
              <a:cs typeface="Times New Roman" pitchFamily="18" charset="0"/>
            </a:endParaRPr>
          </a:p>
          <a:p>
            <a:pPr>
              <a:buFontTx/>
              <a:buChar char="-"/>
            </a:pPr>
            <a:r>
              <a:rPr lang="en-US" sz="2400" dirty="0" err="1">
                <a:latin typeface="Times New Roman" pitchFamily="18" charset="0"/>
                <a:cs typeface="Times New Roman" pitchFamily="18" charset="0"/>
              </a:rPr>
              <a:t>Amoxicilin</a:t>
            </a:r>
            <a:r>
              <a:rPr lang="en-US" sz="2400" dirty="0">
                <a:latin typeface="Times New Roman" pitchFamily="18" charset="0"/>
                <a:cs typeface="Times New Roman" pitchFamily="18" charset="0"/>
              </a:rPr>
              <a:t>: 50-100mg/kg/</a:t>
            </a:r>
            <a:r>
              <a:rPr lang="en-US" sz="2400" dirty="0" err="1">
                <a:latin typeface="Times New Roman" pitchFamily="18" charset="0"/>
                <a:cs typeface="Times New Roman" pitchFamily="18" charset="0"/>
              </a:rPr>
              <a:t>ngày</a:t>
            </a:r>
            <a:r>
              <a:rPr lang="en-US" sz="2400" dirty="0">
                <a:latin typeface="Times New Roman" pitchFamily="18" charset="0"/>
                <a:cs typeface="Times New Roman" pitchFamily="18" charset="0"/>
              </a:rPr>
              <a:t> chia 2 </a:t>
            </a:r>
            <a:r>
              <a:rPr lang="en-US" sz="2400" dirty="0" err="1">
                <a:latin typeface="Times New Roman" pitchFamily="18" charset="0"/>
                <a:cs typeface="Times New Roman" pitchFamily="18" charset="0"/>
              </a:rPr>
              <a:t>lần</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Nhóm</a:t>
            </a:r>
            <a:r>
              <a:rPr lang="en-US" sz="2400" dirty="0">
                <a:latin typeface="Times New Roman" pitchFamily="18" charset="0"/>
                <a:cs typeface="Times New Roman" pitchFamily="18" charset="0"/>
              </a:rPr>
              <a:t> c</a:t>
            </a:r>
            <a:r>
              <a:rPr lang="vi-VN" sz="2400" dirty="0">
                <a:latin typeface="Times New Roman" pitchFamily="18" charset="0"/>
                <a:cs typeface="Times New Roman" pitchFamily="18" charset="0"/>
              </a:rPr>
              <a:t>acbarpenem: </a:t>
            </a:r>
          </a:p>
          <a:p>
            <a:pPr marL="0" indent="0">
              <a:buNone/>
            </a:pPr>
            <a:r>
              <a:rPr lang="vi-VN" sz="2400" dirty="0">
                <a:latin typeface="Times New Roman" pitchFamily="18" charset="0"/>
                <a:cs typeface="Times New Roman" pitchFamily="18" charset="0"/>
              </a:rPr>
              <a:t>     mero</a:t>
            </a:r>
            <a:r>
              <a:rPr lang="en-US" sz="2400" dirty="0" err="1">
                <a:latin typeface="Times New Roman" pitchFamily="18" charset="0"/>
                <a:cs typeface="Times New Roman" pitchFamily="18" charset="0"/>
              </a:rPr>
              <a:t>penem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có</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phổ</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dụng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rộng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trên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cả</a:t>
            </a:r>
            <a:r>
              <a:rPr lang="en-US" sz="2400" dirty="0">
                <a:latin typeface="Times New Roman" pitchFamily="18" charset="0"/>
                <a:cs typeface="Times New Roman" pitchFamily="18" charset="0"/>
              </a:rPr>
              <a:t> vi </a:t>
            </a:r>
            <a:r>
              <a:rPr lang="en-US" sz="2400" dirty="0" err="1">
                <a:latin typeface="Times New Roman" pitchFamily="18" charset="0"/>
                <a:cs typeface="Times New Roman" pitchFamily="18" charset="0"/>
              </a:rPr>
              <a:t>khuẩn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hiếu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kị</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khí,các</a:t>
            </a:r>
            <a:r>
              <a:rPr lang="en-US" sz="2400" dirty="0">
                <a:latin typeface="Times New Roman" pitchFamily="18" charset="0"/>
                <a:cs typeface="Times New Roman" pitchFamily="18" charset="0"/>
              </a:rPr>
              <a:t> vi </a:t>
            </a:r>
            <a:r>
              <a:rPr lang="en-US" sz="2400" dirty="0" err="1">
                <a:latin typeface="Times New Roman" pitchFamily="18" charset="0"/>
                <a:cs typeface="Times New Roman" pitchFamily="18" charset="0"/>
              </a:rPr>
              <a:t>khuẩn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nhạy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cảm</a:t>
            </a:r>
            <a:r>
              <a:rPr lang="en-US" sz="2400" dirty="0">
                <a:latin typeface="Times New Roman" pitchFamily="18" charset="0"/>
                <a:cs typeface="Times New Roman" pitchFamily="18" charset="0"/>
              </a:rPr>
              <a:t> bao </a:t>
            </a:r>
            <a:r>
              <a:rPr lang="en-US" sz="2400" dirty="0" err="1">
                <a:latin typeface="Times New Roman" pitchFamily="18" charset="0"/>
                <a:cs typeface="Times New Roman" pitchFamily="18" charset="0"/>
              </a:rPr>
              <a:t>gồm</a:t>
            </a:r>
            <a:r>
              <a:rPr lang="en-US" sz="2400" dirty="0">
                <a:latin typeface="Times New Roman" pitchFamily="18" charset="0"/>
                <a:cs typeface="Times New Roman" pitchFamily="18" charset="0"/>
              </a:rPr>
              <a:t> streptococci(</a:t>
            </a:r>
            <a:r>
              <a:rPr lang="en-US" sz="2400" dirty="0" err="1">
                <a:latin typeface="Times New Roman" pitchFamily="18" charset="0"/>
                <a:cs typeface="Times New Roman" pitchFamily="18" charset="0"/>
              </a:rPr>
              <a:t>kể</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cả</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phế</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cầu</a:t>
            </a:r>
            <a:r>
              <a:rPr lang="en-US" sz="2400" dirty="0">
                <a:latin typeface="Times New Roman" pitchFamily="18" charset="0"/>
                <a:cs typeface="Times New Roman" pitchFamily="18" charset="0"/>
              </a:rPr>
              <a:t> </a:t>
            </a:r>
            <a:r>
              <a:rPr lang="vi-VN" sz="2400" dirty="0">
                <a:latin typeface="Times New Roman" pitchFamily="18" charset="0"/>
                <a:cs typeface="Times New Roman" pitchFamily="18" charset="0"/>
              </a:rPr>
              <a:t>kháng </a:t>
            </a:r>
            <a:r>
              <a:rPr lang="en-US" sz="2400" dirty="0">
                <a:latin typeface="Times New Roman" pitchFamily="18" charset="0"/>
                <a:cs typeface="Times New Roman" pitchFamily="18" charset="0"/>
              </a:rPr>
              <a:t>penicillin),</a:t>
            </a:r>
            <a:r>
              <a:rPr lang="vi-VN" sz="2400" dirty="0">
                <a:latin typeface="Times New Roman" pitchFamily="18" charset="0"/>
                <a:cs typeface="Times New Roman" pitchFamily="18" charset="0"/>
              </a:rPr>
              <a:t> </a:t>
            </a:r>
            <a:r>
              <a:rPr lang="en-US" sz="2400" dirty="0">
                <a:latin typeface="Times New Roman" pitchFamily="18" charset="0"/>
                <a:cs typeface="Times New Roman" pitchFamily="18" charset="0"/>
              </a:rPr>
              <a:t>pseudomonas </a:t>
            </a:r>
            <a:r>
              <a:rPr lang="vi-VN" sz="2400" dirty="0">
                <a:latin typeface="Times New Roman" pitchFamily="18" charset="0"/>
                <a:cs typeface="Times New Roman" pitchFamily="18" charset="0"/>
              </a:rPr>
              <a:t>aeruginosa </a:t>
            </a:r>
            <a:r>
              <a:rPr lang="en-US" sz="2400" dirty="0" err="1">
                <a:latin typeface="Times New Roman" pitchFamily="18" charset="0"/>
                <a:cs typeface="Times New Roman" pitchFamily="18" charset="0"/>
              </a:rPr>
              <a:t>và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acinetobacter</a:t>
            </a:r>
            <a:r>
              <a:rPr lang="en-US" sz="2400" dirty="0">
                <a:latin typeface="Times New Roman" pitchFamily="18" charset="0"/>
                <a:cs typeface="Times New Roman" pitchFamily="18" charset="0"/>
              </a:rPr>
              <a:t>( vi </a:t>
            </a:r>
            <a:r>
              <a:rPr lang="en-US" sz="2400" dirty="0" err="1">
                <a:latin typeface="Times New Roman" pitchFamily="18" charset="0"/>
                <a:cs typeface="Times New Roman" pitchFamily="18" charset="0"/>
              </a:rPr>
              <a:t>khuẩn</a:t>
            </a:r>
            <a:r>
              <a:rPr lang="en-US" sz="2400" dirty="0">
                <a:latin typeface="Times New Roman" pitchFamily="18" charset="0"/>
                <a:cs typeface="Times New Roman" pitchFamily="18" charset="0"/>
              </a:rPr>
              <a:t> gram </a:t>
            </a:r>
            <a:r>
              <a:rPr lang="en-US" sz="2400" dirty="0" err="1">
                <a:latin typeface="Times New Roman" pitchFamily="18" charset="0"/>
                <a:cs typeface="Times New Roman" pitchFamily="18" charset="0"/>
              </a:rPr>
              <a:t>âm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hiếu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khí</a:t>
            </a:r>
            <a:r>
              <a:rPr lang="en-US" sz="2400" dirty="0">
                <a:latin typeface="Times New Roman" pitchFamily="18" charset="0"/>
                <a:cs typeface="Times New Roman" pitchFamily="18" charset="0"/>
              </a:rPr>
              <a:t>)</a:t>
            </a:r>
          </a:p>
          <a:p>
            <a:pPr marL="0" indent="0">
              <a:buNone/>
            </a:pP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Liều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dùng</a:t>
            </a:r>
            <a:r>
              <a:rPr lang="en-US" sz="2400" b="1" dirty="0">
                <a:latin typeface="Times New Roman" pitchFamily="18" charset="0"/>
                <a:cs typeface="Times New Roman" pitchFamily="18" charset="0"/>
              </a:rPr>
              <a:t>; </a:t>
            </a:r>
            <a:r>
              <a:rPr lang="en-US" sz="2400" dirty="0" err="1">
                <a:latin typeface="Times New Roman" pitchFamily="18" charset="0"/>
                <a:cs typeface="Times New Roman" pitchFamily="18" charset="0"/>
              </a:rPr>
              <a:t>meropenem</a:t>
            </a:r>
            <a:r>
              <a:rPr lang="en-US" sz="2400" dirty="0">
                <a:latin typeface="Times New Roman" pitchFamily="18" charset="0"/>
                <a:cs typeface="Times New Roman" pitchFamily="18" charset="0"/>
              </a:rPr>
              <a:t>: 10-20mg/kg/</a:t>
            </a:r>
            <a:r>
              <a:rPr lang="en-US" sz="2400" dirty="0" err="1">
                <a:latin typeface="Times New Roman" pitchFamily="18" charset="0"/>
                <a:cs typeface="Times New Roman" pitchFamily="18" charset="0"/>
              </a:rPr>
              <a:t>lần</a:t>
            </a:r>
            <a:r>
              <a:rPr lang="en-US" sz="2400" dirty="0">
                <a:latin typeface="Times New Roman" pitchFamily="18" charset="0"/>
                <a:cs typeface="Times New Roman" pitchFamily="18" charset="0"/>
              </a:rPr>
              <a:t> x 3 </a:t>
            </a:r>
            <a:r>
              <a:rPr lang="en-US" sz="2400" dirty="0" err="1">
                <a:latin typeface="Times New Roman" pitchFamily="18" charset="0"/>
                <a:cs typeface="Times New Roman" pitchFamily="18" charset="0"/>
              </a:rPr>
              <a:t>lần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ngày</a:t>
            </a:r>
            <a:endParaRPr lang="en-US"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Các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chất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ức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chế</a:t>
            </a:r>
            <a:r>
              <a:rPr lang="en-US" sz="2400" dirty="0">
                <a:latin typeface="Times New Roman" pitchFamily="18" charset="0"/>
                <a:cs typeface="Times New Roman" pitchFamily="18" charset="0"/>
              </a:rPr>
              <a:t> beta-lactamase: </a:t>
            </a:r>
            <a:r>
              <a:rPr lang="en-US" sz="2400" dirty="0" err="1">
                <a:latin typeface="Times New Roman" pitchFamily="18" charset="0"/>
                <a:cs typeface="Times New Roman" pitchFamily="18" charset="0"/>
              </a:rPr>
              <a:t>Các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chất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hiện</a:t>
            </a:r>
            <a:r>
              <a:rPr lang="en-US" sz="2400" dirty="0">
                <a:latin typeface="Times New Roman" pitchFamily="18" charset="0"/>
                <a:cs typeface="Times New Roman" pitchFamily="18" charset="0"/>
              </a:rPr>
              <a:t> hay </a:t>
            </a:r>
            <a:r>
              <a:rPr lang="en-US" sz="2400" dirty="0" err="1">
                <a:latin typeface="Times New Roman" pitchFamily="18" charset="0"/>
                <a:cs typeface="Times New Roman" pitchFamily="18" charset="0"/>
              </a:rPr>
              <a:t>được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sử</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dụng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trên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lâm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sàng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là</a:t>
            </a:r>
            <a:r>
              <a:rPr lang="en-US" sz="2400" dirty="0">
                <a:latin typeface="Times New Roman" pitchFamily="18" charset="0"/>
                <a:cs typeface="Times New Roman" pitchFamily="18" charset="0"/>
              </a:rPr>
              <a:t> acid clavulanic, </a:t>
            </a:r>
            <a:r>
              <a:rPr lang="vi-VN" sz="2400" dirty="0">
                <a:latin typeface="Times New Roman" pitchFamily="18" charset="0"/>
                <a:cs typeface="Times New Roman" pitchFamily="18" charset="0"/>
              </a:rPr>
              <a:t>sulbactam</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226084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182562"/>
          </a:xfrm>
        </p:spPr>
        <p:txBody>
          <a:bodyPr>
            <a:normAutofit fontScale="90000"/>
          </a:bodyPr>
          <a:lstStyle/>
          <a:p>
            <a:r>
              <a:rPr lang="en-US" dirty="0">
                <a:latin typeface="Times New Roman" pitchFamily="18" charset="0"/>
                <a:cs typeface="Times New Roman" pitchFamily="18" charset="0"/>
              </a:rPr>
              <a:t> </a:t>
            </a:r>
          </a:p>
        </p:txBody>
      </p:sp>
      <p:sp>
        <p:nvSpPr>
          <p:cNvPr id="3" name="Content Placeholder 2"/>
          <p:cNvSpPr>
            <a:spLocks noGrp="1"/>
          </p:cNvSpPr>
          <p:nvPr>
            <p:ph idx="1"/>
          </p:nvPr>
        </p:nvSpPr>
        <p:spPr>
          <a:xfrm>
            <a:off x="762000" y="914400"/>
            <a:ext cx="8067368" cy="6308724"/>
          </a:xfrm>
        </p:spPr>
        <p:txBody>
          <a:bodyPr>
            <a:normAutofit fontScale="47500" lnSpcReduction="20000"/>
          </a:bodyPr>
          <a:lstStyle/>
          <a:p>
            <a:pPr marL="0" indent="0">
              <a:buNone/>
            </a:pPr>
            <a:r>
              <a:rPr lang="vi-VN" sz="2800" dirty="0">
                <a:latin typeface="Times New Roman" panose="02020603050405020304" pitchFamily="18" charset="0"/>
                <a:cs typeface="Times New Roman" pitchFamily="18" charset="0"/>
              </a:rPr>
              <a:t>2 </a:t>
            </a:r>
            <a:r>
              <a:rPr lang="en-US" sz="3800" dirty="0">
                <a:latin typeface="Times New Roman" panose="02020603050405020304" pitchFamily="18" charset="0"/>
                <a:cs typeface="Times New Roman" pitchFamily="18" charset="0"/>
              </a:rPr>
              <a:t>. </a:t>
            </a:r>
            <a:r>
              <a:rPr lang="en-US" sz="4400" dirty="0" err="1">
                <a:latin typeface="Times New Roman" pitchFamily="18" charset="0"/>
                <a:cs typeface="Times New Roman" pitchFamily="18" charset="0"/>
              </a:rPr>
              <a:t>Nhóm</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aminoglycosid</a:t>
            </a:r>
            <a:endParaRPr lang="en-US" sz="4400" dirty="0">
              <a:latin typeface="Times New Roman" pitchFamily="18" charset="0"/>
              <a:cs typeface="Times New Roman" pitchFamily="18" charset="0"/>
            </a:endParaRPr>
          </a:p>
          <a:p>
            <a:pPr marL="0" indent="0">
              <a:buNone/>
            </a:pPr>
            <a:r>
              <a:rPr lang="en-US" sz="4400" dirty="0" err="1">
                <a:latin typeface="Times New Roman" pitchFamily="18" charset="0"/>
                <a:cs typeface="Times New Roman" pitchFamily="18" charset="0"/>
              </a:rPr>
              <a:t>Bao</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gồm:gentamicin</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amikacin</a:t>
            </a:r>
            <a:endParaRPr lang="en-US" sz="4400" dirty="0">
              <a:latin typeface="Times New Roman" pitchFamily="18" charset="0"/>
              <a:cs typeface="Times New Roman" pitchFamily="18" charset="0"/>
            </a:endParaRPr>
          </a:p>
          <a:p>
            <a:pPr marL="0" indent="0">
              <a:buNone/>
            </a:pPr>
            <a:r>
              <a:rPr lang="en-US" sz="4400" dirty="0" err="1">
                <a:latin typeface="Times New Roman" pitchFamily="18" charset="0"/>
                <a:cs typeface="Times New Roman" pitchFamily="18" charset="0"/>
              </a:rPr>
              <a:t>Nhóm</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có</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hoạt</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tính</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diệt</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khuẩn</a:t>
            </a:r>
            <a:r>
              <a:rPr lang="en-US" sz="4400" dirty="0">
                <a:latin typeface="Times New Roman" pitchFamily="18" charset="0"/>
                <a:cs typeface="Times New Roman" pitchFamily="18" charset="0"/>
              </a:rPr>
              <a:t> do </a:t>
            </a:r>
            <a:r>
              <a:rPr lang="en-US" sz="4400" dirty="0" err="1">
                <a:latin typeface="Times New Roman" pitchFamily="18" charset="0"/>
                <a:cs typeface="Times New Roman" pitchFamily="18" charset="0"/>
              </a:rPr>
              <a:t>liên</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kết</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với</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tiểu</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đơn</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vị</a:t>
            </a:r>
            <a:r>
              <a:rPr lang="en-US" sz="4400" dirty="0">
                <a:latin typeface="Times New Roman" pitchFamily="18" charset="0"/>
                <a:cs typeface="Times New Roman" pitchFamily="18" charset="0"/>
              </a:rPr>
              <a:t> 30S ribosome </a:t>
            </a:r>
            <a:r>
              <a:rPr lang="en-US" sz="4400" dirty="0" err="1">
                <a:latin typeface="Times New Roman" pitchFamily="18" charset="0"/>
                <a:cs typeface="Times New Roman" pitchFamily="18" charset="0"/>
              </a:rPr>
              <a:t>ức</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chế</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quá</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rình</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tổng</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hợp</a:t>
            </a:r>
            <a:r>
              <a:rPr lang="en-US" sz="4400" dirty="0">
                <a:latin typeface="Times New Roman" pitchFamily="18" charset="0"/>
                <a:cs typeface="Times New Roman" pitchFamily="18" charset="0"/>
              </a:rPr>
              <a:t> protein </a:t>
            </a:r>
            <a:r>
              <a:rPr lang="en-US" sz="4400" dirty="0" err="1">
                <a:latin typeface="Times New Roman" pitchFamily="18" charset="0"/>
                <a:cs typeface="Times New Roman" pitchFamily="18" charset="0"/>
              </a:rPr>
              <a:t>của</a:t>
            </a:r>
            <a:r>
              <a:rPr lang="en-US" sz="4400" dirty="0">
                <a:latin typeface="Times New Roman" pitchFamily="18" charset="0"/>
                <a:cs typeface="Times New Roman" pitchFamily="18" charset="0"/>
              </a:rPr>
              <a:t> vi </a:t>
            </a:r>
            <a:r>
              <a:rPr lang="en-US" sz="4400" dirty="0" err="1">
                <a:latin typeface="Times New Roman" pitchFamily="18" charset="0"/>
                <a:cs typeface="Times New Roman" pitchFamily="18" charset="0"/>
              </a:rPr>
              <a:t>khuẩn</a:t>
            </a:r>
            <a:endParaRPr lang="en-US" sz="4400" dirty="0">
              <a:latin typeface="Times New Roman" pitchFamily="18" charset="0"/>
              <a:cs typeface="Times New Roman" pitchFamily="18" charset="0"/>
            </a:endParaRPr>
          </a:p>
          <a:p>
            <a:pPr marL="0" indent="0">
              <a:buNone/>
            </a:pPr>
            <a:r>
              <a:rPr lang="en-US" sz="4400" dirty="0" err="1">
                <a:latin typeface="Times New Roman" panose="02020603050405020304" pitchFamily="18" charset="0"/>
                <a:cs typeface="Times New Roman" panose="02020603050405020304" pitchFamily="18" charset="0"/>
              </a:rPr>
              <a:t>Các</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kháng</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sinh</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nhóm</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aminoglycosid</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có</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phổ</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kháng</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khuẩn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chủ</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yếu</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tập</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trung</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trên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trực</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khuẩn</a:t>
            </a:r>
            <a:r>
              <a:rPr lang="en-US" sz="4400" dirty="0">
                <a:latin typeface="Times New Roman" panose="02020603050405020304" pitchFamily="18" charset="0"/>
                <a:cs typeface="Times New Roman" panose="02020603050405020304" pitchFamily="18" charset="0"/>
              </a:rPr>
              <a:t> Gram-</a:t>
            </a:r>
            <a:r>
              <a:rPr lang="en-US" sz="4400" dirty="0" err="1">
                <a:latin typeface="Times New Roman" panose="02020603050405020304" pitchFamily="18" charset="0"/>
                <a:cs typeface="Times New Roman" panose="02020603050405020304" pitchFamily="18" charset="0"/>
              </a:rPr>
              <a:t>âm</a:t>
            </a:r>
            <a:endParaRPr lang="en-US" sz="4400" dirty="0">
              <a:latin typeface="Times New Roman" panose="02020603050405020304" pitchFamily="18" charset="0"/>
              <a:cs typeface="Times New Roman" panose="02020603050405020304" pitchFamily="18" charset="0"/>
            </a:endParaRPr>
          </a:p>
          <a:p>
            <a:pPr marL="0" indent="0">
              <a:buNone/>
            </a:pPr>
            <a:r>
              <a:rPr lang="en-US" sz="4400" dirty="0" err="1">
                <a:latin typeface="Times New Roman" panose="02020603050405020304" pitchFamily="18" charset="0"/>
                <a:cs typeface="Times New Roman" panose="02020603050405020304" pitchFamily="18" charset="0"/>
              </a:rPr>
              <a:t>Liều</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lượng</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amikacin</a:t>
            </a:r>
            <a:r>
              <a:rPr lang="en-US" sz="4400" dirty="0">
                <a:latin typeface="Times New Roman" panose="02020603050405020304" pitchFamily="18" charset="0"/>
                <a:cs typeface="Times New Roman" panose="02020603050405020304" pitchFamily="18" charset="0"/>
              </a:rPr>
              <a:t>: 15mg/kg/</a:t>
            </a:r>
            <a:r>
              <a:rPr lang="en-US" sz="4400" dirty="0" err="1">
                <a:latin typeface="Times New Roman" panose="02020603050405020304" pitchFamily="18" charset="0"/>
                <a:cs typeface="Times New Roman" panose="02020603050405020304" pitchFamily="18" charset="0"/>
              </a:rPr>
              <a:t>ngày</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bơm</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tiêm</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điện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hoặc</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truyền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chậm</a:t>
            </a:r>
            <a:r>
              <a:rPr lang="en-US" sz="4400" dirty="0">
                <a:latin typeface="Times New Roman" panose="02020603050405020304" pitchFamily="18" charset="0"/>
                <a:cs typeface="Times New Roman" panose="02020603050405020304" pitchFamily="18" charset="0"/>
              </a:rPr>
              <a:t>.</a:t>
            </a:r>
          </a:p>
          <a:p>
            <a:pPr marL="0" indent="0">
              <a:buNone/>
            </a:pPr>
            <a:r>
              <a:rPr lang="en-US" sz="4400" dirty="0">
                <a:latin typeface="Times New Roman" panose="02020603050405020304" pitchFamily="18" charset="0"/>
                <a:cs typeface="Times New Roman" panose="02020603050405020304" pitchFamily="18" charset="0"/>
              </a:rPr>
              <a:t>3.Nhóm </a:t>
            </a:r>
            <a:r>
              <a:rPr lang="en-US" sz="4400" dirty="0" err="1">
                <a:latin typeface="Times New Roman" pitchFamily="18" charset="0"/>
                <a:cs typeface="Times New Roman" pitchFamily="18" charset="0"/>
              </a:rPr>
              <a:t>macrolid</a:t>
            </a:r>
            <a:endParaRPr lang="en-US" sz="4400" dirty="0">
              <a:latin typeface="Times New Roman" pitchFamily="18" charset="0"/>
              <a:cs typeface="Times New Roman" pitchFamily="18" charset="0"/>
            </a:endParaRPr>
          </a:p>
          <a:p>
            <a:pPr marL="0" indent="0">
              <a:buNone/>
            </a:pPr>
            <a:r>
              <a:rPr lang="en-US" sz="4400" dirty="0" err="1">
                <a:latin typeface="Times New Roman" pitchFamily="18" charset="0"/>
                <a:cs typeface="Times New Roman" pitchFamily="18" charset="0"/>
              </a:rPr>
              <a:t>Nhóm</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này</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gồm</a:t>
            </a:r>
            <a:r>
              <a:rPr lang="en-US" sz="4400" dirty="0">
                <a:latin typeface="Times New Roman" pitchFamily="18" charset="0"/>
                <a:cs typeface="Times New Roman" pitchFamily="18" charset="0"/>
              </a:rPr>
              <a:t>: azithromycin, clarithromycin.</a:t>
            </a:r>
            <a:r>
              <a:rPr lang="vi-VN" sz="4400" dirty="0">
                <a:latin typeface="Times New Roman" pitchFamily="18" charset="0"/>
                <a:cs typeface="Times New Roman" pitchFamily="18" charset="0"/>
              </a:rPr>
              <a:t>...</a:t>
            </a:r>
            <a:endParaRPr lang="en-US" sz="4400" dirty="0">
              <a:latin typeface="Times New Roman" pitchFamily="18" charset="0"/>
              <a:cs typeface="Times New Roman" pitchFamily="18" charset="0"/>
            </a:endParaRPr>
          </a:p>
          <a:p>
            <a:pPr marL="0" indent="0">
              <a:buNone/>
            </a:pPr>
            <a:r>
              <a:rPr lang="en-US" sz="4400" dirty="0" err="1">
                <a:latin typeface="Times New Roman" pitchFamily="18" charset="0"/>
                <a:cs typeface="Times New Roman" pitchFamily="18" charset="0"/>
              </a:rPr>
              <a:t>Cơ</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chế</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tác</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dụng</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gắn</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với</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tiểu</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đơn</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vị</a:t>
            </a:r>
            <a:r>
              <a:rPr lang="en-US" sz="4400" dirty="0">
                <a:latin typeface="Times New Roman" pitchFamily="18" charset="0"/>
                <a:cs typeface="Times New Roman" pitchFamily="18" charset="0"/>
              </a:rPr>
              <a:t> 50S </a:t>
            </a:r>
            <a:r>
              <a:rPr lang="en-US" sz="4400" dirty="0" err="1">
                <a:latin typeface="Times New Roman" pitchFamily="18" charset="0"/>
                <a:cs typeface="Times New Roman" pitchFamily="18" charset="0"/>
              </a:rPr>
              <a:t>của</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ribosome,ức</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chế</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quá</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trình</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tổng</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hợp</a:t>
            </a:r>
            <a:r>
              <a:rPr lang="en-US" sz="4400" dirty="0">
                <a:latin typeface="Times New Roman" pitchFamily="18" charset="0"/>
                <a:cs typeface="Times New Roman" pitchFamily="18" charset="0"/>
              </a:rPr>
              <a:t> protein </a:t>
            </a:r>
            <a:r>
              <a:rPr lang="en-US" sz="4400" dirty="0" err="1">
                <a:latin typeface="Times New Roman" pitchFamily="18" charset="0"/>
                <a:cs typeface="Times New Roman" pitchFamily="18" charset="0"/>
              </a:rPr>
              <a:t>của</a:t>
            </a:r>
            <a:r>
              <a:rPr lang="en-US" sz="4400" dirty="0">
                <a:latin typeface="Times New Roman" pitchFamily="18" charset="0"/>
                <a:cs typeface="Times New Roman" pitchFamily="18" charset="0"/>
              </a:rPr>
              <a:t> vi </a:t>
            </a:r>
            <a:r>
              <a:rPr lang="en-US" sz="4400" dirty="0" err="1">
                <a:latin typeface="Times New Roman" pitchFamily="18" charset="0"/>
                <a:cs typeface="Times New Roman" pitchFamily="18" charset="0"/>
              </a:rPr>
              <a:t>khuẩn</a:t>
            </a:r>
            <a:r>
              <a:rPr lang="en-US" sz="4400" dirty="0">
                <a:latin typeface="Times New Roman" pitchFamily="18" charset="0"/>
                <a:cs typeface="Times New Roman" pitchFamily="18" charset="0"/>
              </a:rPr>
              <a:t>, ở </a:t>
            </a:r>
            <a:r>
              <a:rPr lang="en-US" sz="4400" dirty="0" err="1">
                <a:latin typeface="Times New Roman" pitchFamily="18" charset="0"/>
                <a:cs typeface="Times New Roman" pitchFamily="18" charset="0"/>
              </a:rPr>
              <a:t>liều</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cao</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chúng</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có</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thể</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diệt</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khuẩn</a:t>
            </a:r>
            <a:endParaRPr lang="en-US" sz="4400" dirty="0">
              <a:latin typeface="Times New Roman" pitchFamily="18" charset="0"/>
              <a:cs typeface="Times New Roman" pitchFamily="18" charset="0"/>
            </a:endParaRPr>
          </a:p>
          <a:p>
            <a:pPr marL="0" indent="0">
              <a:buNone/>
            </a:pPr>
            <a:r>
              <a:rPr lang="en-US" sz="4400" dirty="0" err="1">
                <a:latin typeface="Times New Roman" panose="02020603050405020304" pitchFamily="18" charset="0"/>
                <a:cs typeface="Times New Roman" panose="02020603050405020304" pitchFamily="18" charset="0"/>
              </a:rPr>
              <a:t>Macrolid</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có</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hoạt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tính</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trên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cầu</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khuẩn</a:t>
            </a:r>
            <a:r>
              <a:rPr lang="en-US" sz="4400" dirty="0">
                <a:latin typeface="Times New Roman" panose="02020603050405020304" pitchFamily="18" charset="0"/>
                <a:cs typeface="Times New Roman" panose="02020603050405020304" pitchFamily="18" charset="0"/>
              </a:rPr>
              <a:t> Gram-</a:t>
            </a:r>
            <a:r>
              <a:rPr lang="en-US" sz="4400" dirty="0" err="1">
                <a:latin typeface="Times New Roman" panose="02020603050405020304" pitchFamily="18" charset="0"/>
                <a:cs typeface="Times New Roman" panose="02020603050405020304" pitchFamily="18" charset="0"/>
              </a:rPr>
              <a:t>dương</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liên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cầu</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tụ</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cầu</a:t>
            </a:r>
            <a:r>
              <a:rPr lang="en-US" sz="4400" dirty="0">
                <a:latin typeface="Times New Roman" panose="02020603050405020304" pitchFamily="18" charset="0"/>
                <a:cs typeface="Times New Roman" panose="02020603050405020304" pitchFamily="18" charset="0"/>
              </a:rPr>
              <a:t>)</a:t>
            </a:r>
            <a:r>
              <a:rPr lang="vi-VN" sz="4400" dirty="0">
                <a:latin typeface="Times New Roman" panose="02020603050405020304" pitchFamily="18" charset="0"/>
                <a:cs typeface="Times New Roman" panose="02020603050405020304" pitchFamily="18" charset="0"/>
              </a:rPr>
              <a:t>,và một số vi khuẩn không điển hình(mycoplasma pneumonisa, legionella và clamydia pneumoniae)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tác</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dụng</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yếu</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trên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một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số</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chủng</a:t>
            </a:r>
            <a:r>
              <a:rPr lang="en-US" sz="4400" dirty="0">
                <a:latin typeface="Times New Roman" panose="02020603050405020304" pitchFamily="18" charset="0"/>
                <a:cs typeface="Times New Roman" panose="02020603050405020304" pitchFamily="18" charset="0"/>
              </a:rPr>
              <a:t> vi </a:t>
            </a:r>
            <a:r>
              <a:rPr lang="en-US" sz="4400" dirty="0" err="1">
                <a:latin typeface="Times New Roman" panose="02020603050405020304" pitchFamily="18" charset="0"/>
                <a:cs typeface="Times New Roman" panose="02020603050405020304" pitchFamily="18" charset="0"/>
              </a:rPr>
              <a:t>khuẩn</a:t>
            </a:r>
            <a:r>
              <a:rPr lang="en-US" sz="4400" dirty="0">
                <a:latin typeface="Times New Roman" panose="02020603050405020304" pitchFamily="18" charset="0"/>
                <a:cs typeface="Times New Roman" panose="02020603050405020304" pitchFamily="18" charset="0"/>
              </a:rPr>
              <a:t> Gram-</a:t>
            </a:r>
            <a:r>
              <a:rPr lang="en-US" sz="4400" dirty="0" err="1">
                <a:latin typeface="Times New Roman" panose="02020603050405020304" pitchFamily="18" charset="0"/>
                <a:cs typeface="Times New Roman" panose="02020603050405020304" pitchFamily="18" charset="0"/>
              </a:rPr>
              <a:t>âm</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khác</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như</a:t>
            </a:r>
            <a:r>
              <a:rPr lang="en-US" sz="4400" dirty="0">
                <a:latin typeface="Times New Roman" panose="02020603050405020304" pitchFamily="18" charset="0"/>
                <a:cs typeface="Times New Roman" panose="02020603050405020304" pitchFamily="18" charset="0"/>
              </a:rPr>
              <a:t> H. influenzae </a:t>
            </a:r>
            <a:r>
              <a:rPr lang="en-US" sz="4400" dirty="0" err="1">
                <a:latin typeface="Times New Roman" panose="02020603050405020304" pitchFamily="18" charset="0"/>
                <a:cs typeface="Times New Roman" panose="02020603050405020304" pitchFamily="18" charset="0"/>
              </a:rPr>
              <a:t>và</a:t>
            </a:r>
            <a:r>
              <a:rPr lang="en-US" sz="4400" dirty="0">
                <a:latin typeface="Times New Roman" panose="02020603050405020304" pitchFamily="18" charset="0"/>
                <a:cs typeface="Times New Roman" panose="02020603050405020304" pitchFamily="18" charset="0"/>
              </a:rPr>
              <a:t> N. meningitidis</a:t>
            </a:r>
          </a:p>
          <a:p>
            <a:pPr marL="0" indent="0">
              <a:buNone/>
            </a:pPr>
            <a:r>
              <a:rPr lang="en-US" sz="4400" dirty="0" err="1">
                <a:latin typeface="Times New Roman" pitchFamily="18" charset="0"/>
                <a:cs typeface="Times New Roman" pitchFamily="18" charset="0"/>
              </a:rPr>
              <a:t>Liều</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dùng</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azithromicin</a:t>
            </a:r>
            <a:r>
              <a:rPr lang="en-US" sz="4400" dirty="0">
                <a:latin typeface="Times New Roman" pitchFamily="18" charset="0"/>
                <a:cs typeface="Times New Roman" pitchFamily="18" charset="0"/>
              </a:rPr>
              <a:t>: 10-15mg/kg/</a:t>
            </a:r>
            <a:r>
              <a:rPr lang="en-US" sz="4400" dirty="0" err="1">
                <a:latin typeface="Times New Roman" pitchFamily="18" charset="0"/>
                <a:cs typeface="Times New Roman" pitchFamily="18" charset="0"/>
              </a:rPr>
              <a:t>ngày</a:t>
            </a:r>
            <a:r>
              <a:rPr lang="en-US" sz="4400" dirty="0">
                <a:latin typeface="Times New Roman" pitchFamily="18" charset="0"/>
                <a:cs typeface="Times New Roman" pitchFamily="18" charset="0"/>
              </a:rPr>
              <a:t> x 3-5 </a:t>
            </a:r>
            <a:r>
              <a:rPr lang="en-US" sz="4400" dirty="0" err="1">
                <a:latin typeface="Times New Roman" pitchFamily="18" charset="0"/>
                <a:cs typeface="Times New Roman" pitchFamily="18" charset="0"/>
              </a:rPr>
              <a:t>ngày</a:t>
            </a:r>
            <a:endParaRPr lang="en-US" sz="4400" dirty="0">
              <a:latin typeface="Times New Roman" pitchFamily="18" charset="0"/>
              <a:cs typeface="Times New Roman" pitchFamily="18" charset="0"/>
            </a:endParaRPr>
          </a:p>
          <a:p>
            <a:pPr marL="0" indent="0">
              <a:buNone/>
            </a:pP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clarithromicin</a:t>
            </a:r>
            <a:r>
              <a:rPr lang="en-US" sz="4400" dirty="0">
                <a:latin typeface="Times New Roman" pitchFamily="18" charset="0"/>
                <a:cs typeface="Times New Roman" pitchFamily="18" charset="0"/>
              </a:rPr>
              <a:t>: 7,5mg/kg/</a:t>
            </a:r>
            <a:r>
              <a:rPr lang="en-US" sz="4400" dirty="0" err="1">
                <a:latin typeface="Times New Roman" pitchFamily="18" charset="0"/>
                <a:cs typeface="Times New Roman" pitchFamily="18" charset="0"/>
              </a:rPr>
              <a:t>ngày</a:t>
            </a:r>
            <a:endParaRPr lang="en-US" sz="4400" dirty="0">
              <a:latin typeface="Times New Roman" pitchFamily="18" charset="0"/>
              <a:cs typeface="Times New Roman" pitchFamily="18" charset="0"/>
            </a:endParaRPr>
          </a:p>
        </p:txBody>
      </p:sp>
    </p:spTree>
    <p:extLst>
      <p:ext uri="{BB962C8B-B14F-4D97-AF65-F5344CB8AC3E}">
        <p14:creationId xmlns:p14="http://schemas.microsoft.com/office/powerpoint/2010/main" val="104245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001000" cy="182562"/>
          </a:xfrm>
        </p:spPr>
        <p:txBody>
          <a:bodyPr>
            <a:normAutofit fontScale="90000"/>
          </a:bodyPr>
          <a:lstStyle/>
          <a:p>
            <a:r>
              <a:rPr lang="en-US" dirty="0"/>
              <a:t> </a:t>
            </a:r>
          </a:p>
        </p:txBody>
      </p:sp>
      <p:sp>
        <p:nvSpPr>
          <p:cNvPr id="3" name="Content Placeholder 2"/>
          <p:cNvSpPr>
            <a:spLocks noGrp="1"/>
          </p:cNvSpPr>
          <p:nvPr>
            <p:ph idx="1"/>
          </p:nvPr>
        </p:nvSpPr>
        <p:spPr>
          <a:xfrm>
            <a:off x="973394" y="1142999"/>
            <a:ext cx="8153400" cy="5440363"/>
          </a:xfrm>
        </p:spPr>
        <p:txBody>
          <a:bodyPr>
            <a:normAutofit/>
          </a:bodyPr>
          <a:lstStyle/>
          <a:p>
            <a:pPr marL="0" indent="0">
              <a:buNone/>
            </a:pPr>
            <a:r>
              <a:rPr lang="en-US" sz="2800" dirty="0">
                <a:latin typeface="Times New Roman" panose="02020603050405020304" pitchFamily="18" charset="0"/>
                <a:cs typeface="Times New Roman" pitchFamily="18" charset="0"/>
              </a:rPr>
              <a:t> 4.  KHÁNG SINH NHÓM PEPTID</a:t>
            </a:r>
          </a:p>
          <a:p>
            <a:pPr marL="0" indent="0">
              <a:buNone/>
            </a:pPr>
            <a:r>
              <a:rPr lang="en-US" sz="2800" dirty="0" err="1">
                <a:latin typeface="Times New Roman" panose="02020603050405020304" pitchFamily="18" charset="0"/>
                <a:cs typeface="Times New Roman" panose="02020603050405020304" pitchFamily="18" charset="0"/>
              </a:rPr>
              <a:t>Bao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gồm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nhóm</a:t>
            </a:r>
            <a:r>
              <a:rPr lang="en-US" sz="2800" dirty="0">
                <a:latin typeface="Times New Roman" panose="02020603050405020304" pitchFamily="18" charset="0"/>
                <a:cs typeface="Times New Roman" panose="02020603050405020304" pitchFamily="18" charset="0"/>
              </a:rPr>
              <a:t>:</a:t>
            </a:r>
          </a:p>
          <a:p>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Glycopeptid</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vancomycin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teicoplanin</a:t>
            </a:r>
            <a:r>
              <a:rPr lang="en-US" sz="2800" dirty="0">
                <a:latin typeface="Times New Roman" panose="02020603050405020304" pitchFamily="18" charset="0"/>
                <a:cs typeface="Times New Roman" panose="02020603050405020304" pitchFamily="18" charset="0"/>
              </a:rPr>
              <a:t>)</a:t>
            </a:r>
          </a:p>
          <a:p>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Polypetid</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polymyxin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colistin</a:t>
            </a:r>
            <a:r>
              <a:rPr lang="en-US" sz="2800" dirty="0">
                <a:latin typeface="Times New Roman" panose="02020603050405020304" pitchFamily="18" charset="0"/>
                <a:cs typeface="Times New Roman" panose="02020603050405020304" pitchFamily="18" charset="0"/>
              </a:rPr>
              <a:t>)</a:t>
            </a:r>
          </a:p>
          <a:p>
            <a:r>
              <a:rPr lang="en-US" sz="2800" dirty="0" err="1">
                <a:latin typeface="Times New Roman" panose="02020603050405020304" pitchFamily="18" charset="0"/>
                <a:cs typeface="Times New Roman" panose="02020603050405020304" pitchFamily="18" charset="0"/>
              </a:rPr>
              <a:t>Lipopeptid</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daptomycin</a:t>
            </a:r>
            <a:r>
              <a:rPr lang="en-US" sz="2800" dirty="0">
                <a:latin typeface="Times New Roman" panose="02020603050405020304" pitchFamily="18" charset="0"/>
                <a:cs typeface="Times New Roman" panose="02020603050405020304" pitchFamily="18" charset="0"/>
              </a:rPr>
              <a:t>)</a:t>
            </a:r>
          </a:p>
          <a:p>
            <a:pPr marL="0" indent="0">
              <a:buNone/>
            </a:pPr>
            <a:r>
              <a:rPr lang="en-US" sz="2800" b="1" dirty="0" err="1">
                <a:latin typeface="Times New Roman" panose="02020603050405020304" pitchFamily="18" charset="0"/>
                <a:cs typeface="Times New Roman" panose="02020603050405020304" pitchFamily="18" charset="0"/>
              </a:rPr>
              <a:t>Vancomycin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chủ</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yếu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được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dụng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Staphylococus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aureus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tụ</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cầu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methicilin</a:t>
            </a:r>
            <a:r>
              <a:rPr lang="en-US" sz="2800" dirty="0">
                <a:latin typeface="Times New Roman" pitchFamily="18" charset="0"/>
                <a:cs typeface="Times New Roman" pitchFamily="18" charset="0"/>
              </a:rPr>
              <a:t>.</a:t>
            </a:r>
          </a:p>
          <a:p>
            <a:pPr marL="0" indent="0">
              <a:buNone/>
            </a:pPr>
            <a:r>
              <a:rPr lang="en-US" sz="2800" dirty="0" err="1">
                <a:latin typeface="Times New Roman" pitchFamily="18" charset="0"/>
                <a:cs typeface="Times New Roman" pitchFamily="18" charset="0"/>
              </a:rPr>
              <a:t>Liều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lượng</a:t>
            </a:r>
            <a:r>
              <a:rPr lang="en-US" sz="2800" dirty="0">
                <a:latin typeface="Times New Roman" pitchFamily="18" charset="0"/>
                <a:cs typeface="Times New Roman" pitchFamily="18" charset="0"/>
              </a:rPr>
              <a:t> 10-15mg/kg/</a:t>
            </a:r>
            <a:r>
              <a:rPr lang="en-US" sz="2800" dirty="0" err="1">
                <a:latin typeface="Times New Roman" pitchFamily="18" charset="0"/>
                <a:cs typeface="Times New Roman" pitchFamily="18" charset="0"/>
              </a:rPr>
              <a:t>lần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mỗi</a:t>
            </a:r>
            <a:r>
              <a:rPr lang="en-US" sz="2800" dirty="0">
                <a:latin typeface="Times New Roman" pitchFamily="18" charset="0"/>
                <a:cs typeface="Times New Roman" pitchFamily="18" charset="0"/>
              </a:rPr>
              <a:t> 8h</a:t>
            </a:r>
          </a:p>
          <a:p>
            <a:pPr marL="0" indent="0">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795725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924800" cy="411162"/>
          </a:xfrm>
        </p:spPr>
        <p:txBody>
          <a:bodyPr>
            <a:normAutofit fontScale="90000"/>
          </a:bodyPr>
          <a:lstStyle/>
          <a:p>
            <a:r>
              <a:rPr lang="en-US" dirty="0"/>
              <a:t> </a:t>
            </a:r>
          </a:p>
        </p:txBody>
      </p:sp>
      <p:sp>
        <p:nvSpPr>
          <p:cNvPr id="3" name="Content Placeholder 2"/>
          <p:cNvSpPr>
            <a:spLocks noGrp="1"/>
          </p:cNvSpPr>
          <p:nvPr>
            <p:ph idx="1"/>
          </p:nvPr>
        </p:nvSpPr>
        <p:spPr>
          <a:xfrm>
            <a:off x="647700" y="480219"/>
            <a:ext cx="8153400" cy="5592763"/>
          </a:xfrm>
        </p:spPr>
        <p:txBody>
          <a:bodyPr>
            <a:normAutofit fontScale="92500" lnSpcReduction="10000"/>
          </a:bodyPr>
          <a:lstStyle/>
          <a:p>
            <a:pPr marL="0" indent="0">
              <a:buNone/>
            </a:pPr>
            <a:r>
              <a:rPr lang="en-US" sz="2800" dirty="0">
                <a:latin typeface="Times New Roman" panose="02020603050405020304" pitchFamily="18" charset="0"/>
                <a:cs typeface="Times New Roman" pitchFamily="18" charset="0"/>
              </a:rPr>
              <a:t>5. </a:t>
            </a:r>
            <a:r>
              <a:rPr lang="en-US" sz="2800" dirty="0" err="1">
                <a:latin typeface="Times New Roman" pitchFamily="18" charset="0"/>
                <a:cs typeface="Times New Roman" pitchFamily="18" charset="0"/>
              </a:rPr>
              <a:t>Nhóm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quinolon</a:t>
            </a:r>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Quinolone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nhóm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phổ</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rộng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dụng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tốt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khuẩn</a:t>
            </a:r>
            <a:r>
              <a:rPr lang="en-US" sz="2800" dirty="0">
                <a:latin typeface="Times New Roman" panose="02020603050405020304" pitchFamily="18" charset="0"/>
                <a:cs typeface="Times New Roman" panose="02020603050405020304" pitchFamily="18" charset="0"/>
              </a:rPr>
              <a:t> gram </a:t>
            </a:r>
            <a:r>
              <a:rPr lang="en-US" sz="2800" dirty="0" err="1">
                <a:latin typeface="Times New Roman" panose="02020603050405020304" pitchFamily="18" charset="0"/>
                <a:cs typeface="Times New Roman" panose="02020603050405020304" pitchFamily="18" charset="0"/>
              </a:rPr>
              <a:t>âm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đường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ruột</a:t>
            </a:r>
            <a:r>
              <a:rPr lang="en-US" sz="2800" dirty="0">
                <a:latin typeface="Times New Roman" panose="02020603050405020304" pitchFamily="18" charset="0"/>
                <a:cs typeface="Times New Roman" panose="02020603050405020304" pitchFamily="18" charset="0"/>
              </a:rPr>
              <a:t>, gram </a:t>
            </a:r>
            <a:r>
              <a:rPr lang="en-US" sz="2800" dirty="0" err="1">
                <a:latin typeface="Times New Roman" panose="02020603050405020304" pitchFamily="18" charset="0"/>
                <a:cs typeface="Times New Roman" panose="02020603050405020304" pitchFamily="18" charset="0"/>
              </a:rPr>
              <a:t>dương</a:t>
            </a:r>
            <a:r>
              <a:rPr lang="en-US" sz="2800" dirty="0">
                <a:latin typeface="Times New Roman" panose="02020603050405020304" pitchFamily="18" charset="0"/>
                <a:cs typeface="Times New Roman" panose="02020603050405020304" pitchFamily="18" charset="0"/>
              </a:rPr>
              <a:t>, vi </a:t>
            </a:r>
            <a:r>
              <a:rPr lang="en-US" sz="2800" dirty="0" err="1">
                <a:latin typeface="Times New Roman" panose="02020603050405020304" pitchFamily="18" charset="0"/>
                <a:cs typeface="Times New Roman" panose="02020603050405020304" pitchFamily="18" charset="0"/>
              </a:rPr>
              <a:t>khuẩn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điển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khuẩn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mủ</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xanh</a:t>
            </a:r>
            <a:r>
              <a:rPr lang="en-US" sz="2800" dirty="0">
                <a:latin typeface="Times New Roman" panose="02020603050405020304" pitchFamily="18" charset="0"/>
                <a:cs typeface="Times New Roman" panose="02020603050405020304" pitchFamily="18" charset="0"/>
              </a:rPr>
              <a:t>.</a:t>
            </a:r>
          </a:p>
          <a:p>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thuốc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bao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gồm</a:t>
            </a:r>
            <a:r>
              <a:rPr lang="en-US" sz="2800" dirty="0">
                <a:latin typeface="Times New Roman" panose="02020603050405020304" pitchFamily="18" charset="0"/>
                <a:cs typeface="Times New Roman" panose="02020603050405020304" pitchFamily="18" charset="0"/>
              </a:rPr>
              <a:t>:</a:t>
            </a:r>
          </a:p>
          <a:p>
            <a:pPr marL="0" indent="0">
              <a:buNone/>
            </a:pP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thế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hệ</a:t>
            </a:r>
            <a:r>
              <a:rPr lang="en-US" sz="2800" dirty="0">
                <a:latin typeface="Times New Roman" panose="02020603050405020304" pitchFamily="18" charset="0"/>
                <a:cs typeface="Times New Roman" panose="02020603050405020304" pitchFamily="18" charset="0"/>
              </a:rPr>
              <a:t> 1: acid </a:t>
            </a:r>
            <a:r>
              <a:rPr lang="en-US" sz="2800" dirty="0" err="1">
                <a:latin typeface="Times New Roman" panose="02020603050405020304" pitchFamily="18" charset="0"/>
                <a:cs typeface="Times New Roman" panose="02020603050405020304" pitchFamily="18" charset="0"/>
              </a:rPr>
              <a:t>nalicidic</a:t>
            </a:r>
            <a:endParaRPr lang="en-US" sz="2800" dirty="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thế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hệ</a:t>
            </a:r>
            <a:r>
              <a:rPr lang="en-US" sz="2800" dirty="0">
                <a:latin typeface="Times New Roman" panose="02020603050405020304" pitchFamily="18" charset="0"/>
                <a:cs typeface="Times New Roman" panose="02020603050405020304" pitchFamily="18" charset="0"/>
              </a:rPr>
              <a:t> 2: ciprofloxacin,</a:t>
            </a:r>
          </a:p>
          <a:p>
            <a:pPr marL="0" indent="0">
              <a:buNone/>
            </a:pP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thế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hệ</a:t>
            </a:r>
            <a:r>
              <a:rPr lang="en-US" sz="2800" dirty="0">
                <a:latin typeface="Times New Roman" panose="02020603050405020304" pitchFamily="18" charset="0"/>
                <a:cs typeface="Times New Roman" panose="02020603050405020304" pitchFamily="18" charset="0"/>
              </a:rPr>
              <a:t> 3: levofloxacin</a:t>
            </a:r>
          </a:p>
          <a:p>
            <a:pPr marL="0" indent="0">
              <a:buNone/>
            </a:pP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thế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hệ</a:t>
            </a:r>
            <a:r>
              <a:rPr lang="en-US" sz="2800" dirty="0">
                <a:latin typeface="Times New Roman" panose="02020603050405020304" pitchFamily="18" charset="0"/>
                <a:cs typeface="Times New Roman" panose="02020603050405020304" pitchFamily="18" charset="0"/>
              </a:rPr>
              <a:t> 4:trovafloxacin, </a:t>
            </a:r>
            <a:r>
              <a:rPr lang="en-US" sz="2800" dirty="0" err="1">
                <a:latin typeface="Times New Roman" panose="02020603050405020304" pitchFamily="18" charset="0"/>
                <a:cs typeface="Times New Roman" panose="02020603050405020304" pitchFamily="18" charset="0"/>
              </a:rPr>
              <a:t>moxiloxacin</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dụng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tổng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hợp</a:t>
            </a:r>
            <a:r>
              <a:rPr lang="en-US" sz="2800" dirty="0">
                <a:latin typeface="Times New Roman" panose="02020603050405020304" pitchFamily="18" charset="0"/>
                <a:cs typeface="Times New Roman" panose="02020603050405020304" pitchFamily="18" charset="0"/>
              </a:rPr>
              <a:t> AND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vi </a:t>
            </a:r>
            <a:r>
              <a:rPr lang="en-US" sz="2800" dirty="0" err="1">
                <a:latin typeface="Times New Roman" panose="02020603050405020304" pitchFamily="18" charset="0"/>
                <a:cs typeface="Times New Roman" panose="02020603050405020304" pitchFamily="18" charset="0"/>
              </a:rPr>
              <a:t>khuẩn</a:t>
            </a:r>
            <a:r>
              <a:rPr lang="en-US" sz="2800" dirty="0">
                <a:latin typeface="Times New Roman" panose="02020603050405020304" pitchFamily="18" charset="0"/>
                <a:cs typeface="Times New Roman" panose="02020603050405020304" pitchFamily="18" charset="0"/>
              </a:rPr>
              <a:t>.</a:t>
            </a:r>
          </a:p>
          <a:p>
            <a:r>
              <a:rPr lang="en-US" sz="2800" dirty="0" err="1">
                <a:latin typeface="Times New Roman" panose="02020603050405020304" pitchFamily="18" charset="0"/>
                <a:cs typeface="Times New Roman" panose="02020603050405020304" pitchFamily="18" charset="0"/>
              </a:rPr>
              <a:t>Liều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dùng</a:t>
            </a:r>
            <a:r>
              <a:rPr lang="en-US" sz="2800" dirty="0">
                <a:latin typeface="Times New Roman" panose="02020603050405020304" pitchFamily="18" charset="0"/>
                <a:cs typeface="Times New Roman" panose="02020603050405020304" pitchFamily="18" charset="0"/>
              </a:rPr>
              <a:t> . Ciprofloxacin 20-30mg/kg/ </a:t>
            </a:r>
            <a:r>
              <a:rPr lang="en-US" sz="2800" dirty="0" err="1">
                <a:latin typeface="Times New Roman" panose="02020603050405020304" pitchFamily="18" charset="0"/>
                <a:cs typeface="Times New Roman" panose="02020603050405020304" pitchFamily="18" charset="0"/>
              </a:rPr>
              <a:t>ngày</a:t>
            </a:r>
            <a:r>
              <a:rPr lang="en-US" sz="2800" dirty="0">
                <a:latin typeface="Times New Roman" panose="02020603050405020304" pitchFamily="18" charset="0"/>
                <a:cs typeface="Times New Roman" panose="02020603050405020304" pitchFamily="18" charset="0"/>
              </a:rPr>
              <a:t> chia 2 </a:t>
            </a:r>
            <a:r>
              <a:rPr lang="en-US" sz="2800" dirty="0" err="1">
                <a:latin typeface="Times New Roman" panose="02020603050405020304" pitchFamily="18" charset="0"/>
                <a:cs typeface="Times New Roman" panose="02020603050405020304" pitchFamily="18" charset="0"/>
              </a:rPr>
              <a:t>lần</a:t>
            </a:r>
            <a:r>
              <a:rPr lang="en-US" sz="2800" dirty="0">
                <a:latin typeface="Times New Roman" panose="02020603050405020304" pitchFamily="18" charset="0"/>
                <a:cs typeface="Times New Roman" panose="02020603050405020304" pitchFamily="18" charset="0"/>
              </a:rPr>
              <a:t>.</a:t>
            </a:r>
          </a:p>
          <a:p>
            <a:endParaRPr lang="en-US" sz="2800" dirty="0">
              <a:latin typeface="Times New Roman" panose="02020603050405020304" pitchFamily="18" charset="0"/>
              <a:cs typeface="Times New Roman" panose="02020603050405020304" pitchFamily="18" charset="0"/>
            </a:endParaRPr>
          </a:p>
          <a:p>
            <a:pPr marL="0" indent="0">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7780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001000" cy="106362"/>
          </a:xfrm>
        </p:spPr>
        <p:txBody>
          <a:bodyPr>
            <a:normAutofit fontScale="90000"/>
          </a:bodyPr>
          <a:lstStyle/>
          <a:p>
            <a:r>
              <a:rPr lang="en-US" dirty="0"/>
              <a:t> </a:t>
            </a:r>
          </a:p>
        </p:txBody>
      </p:sp>
      <p:sp>
        <p:nvSpPr>
          <p:cNvPr id="3" name="Content Placeholder 2"/>
          <p:cNvSpPr>
            <a:spLocks noGrp="1"/>
          </p:cNvSpPr>
          <p:nvPr>
            <p:ph idx="1"/>
          </p:nvPr>
        </p:nvSpPr>
        <p:spPr>
          <a:xfrm>
            <a:off x="609600" y="346587"/>
            <a:ext cx="8153400" cy="5592763"/>
          </a:xfrm>
        </p:spPr>
        <p:txBody>
          <a:bodyPr>
            <a:normAutofit/>
          </a:bodyPr>
          <a:lstStyle/>
          <a:p>
            <a:pPr marL="0" indent="0">
              <a:buNone/>
            </a:pPr>
            <a:r>
              <a:rPr lang="en-US" sz="2800" dirty="0">
                <a:latin typeface="Times New Roman" panose="02020603050405020304" pitchFamily="18" charset="0"/>
                <a:cs typeface="Times New Roman" pitchFamily="18" charset="0"/>
              </a:rPr>
              <a:t>6.Nhóm </a:t>
            </a:r>
            <a:r>
              <a:rPr lang="en-US" sz="2800" dirty="0" err="1">
                <a:latin typeface="Times New Roman" pitchFamily="18" charset="0"/>
                <a:cs typeface="Times New Roman" pitchFamily="18" charset="0"/>
              </a:rPr>
              <a:t>cyclin</a:t>
            </a:r>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Hay </a:t>
            </a:r>
            <a:r>
              <a:rPr lang="en-US" sz="2800" dirty="0" err="1">
                <a:latin typeface="Times New Roman" panose="02020603050405020304" pitchFamily="18" charset="0"/>
                <a:cs typeface="Times New Roman" panose="02020603050405020304" pitchFamily="18" charset="0"/>
              </a:rPr>
              <a:t>dùng:doxycyclin.liều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dùng</a:t>
            </a:r>
            <a:r>
              <a:rPr lang="en-US" sz="2800" dirty="0">
                <a:latin typeface="Times New Roman" panose="02020603050405020304" pitchFamily="18" charset="0"/>
                <a:cs typeface="Times New Roman" panose="02020603050405020304" pitchFamily="18" charset="0"/>
              </a:rPr>
              <a:t> ở </a:t>
            </a:r>
            <a:r>
              <a:rPr lang="en-US" sz="2800" dirty="0" err="1">
                <a:latin typeface="Times New Roman" panose="02020603050405020304" pitchFamily="18" charset="0"/>
                <a:cs typeface="Times New Roman" panose="02020603050405020304" pitchFamily="18" charset="0"/>
              </a:rPr>
              <a:t>trẻ</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trên</a:t>
            </a:r>
            <a:r>
              <a:rPr lang="en-US" sz="2800" dirty="0">
                <a:latin typeface="Times New Roman" panose="02020603050405020304" pitchFamily="18" charset="0"/>
                <a:cs typeface="Times New Roman" panose="02020603050405020304" pitchFamily="18" charset="0"/>
              </a:rPr>
              <a:t> 8 </a:t>
            </a:r>
            <a:r>
              <a:rPr lang="en-US" sz="2800" dirty="0" err="1">
                <a:latin typeface="Times New Roman" panose="02020603050405020304" pitchFamily="18" charset="0"/>
                <a:cs typeface="Times New Roman" panose="02020603050405020304" pitchFamily="18" charset="0"/>
              </a:rPr>
              <a:t>tuổi</a:t>
            </a:r>
            <a:r>
              <a:rPr lang="en-US" sz="2800" dirty="0">
                <a:latin typeface="Times New Roman" panose="02020603050405020304" pitchFamily="18" charset="0"/>
                <a:cs typeface="Times New Roman" panose="02020603050405020304" pitchFamily="18" charset="0"/>
              </a:rPr>
              <a:t>: 4mg/kg/ </a:t>
            </a:r>
            <a:r>
              <a:rPr lang="en-US" sz="2800" dirty="0" err="1">
                <a:latin typeface="Times New Roman" panose="02020603050405020304" pitchFamily="18" charset="0"/>
                <a:cs typeface="Times New Roman" panose="02020603050405020304" pitchFamily="18" charset="0"/>
              </a:rPr>
              <a:t>ngày</a:t>
            </a:r>
            <a:endParaRPr lang="en-US" sz="2800"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Thuốc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dụng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chủng</a:t>
            </a:r>
            <a:r>
              <a:rPr lang="en-US" sz="2800" dirty="0">
                <a:latin typeface="Times New Roman" panose="02020603050405020304" pitchFamily="18" charset="0"/>
                <a:cs typeface="Times New Roman" panose="02020603050405020304" pitchFamily="18" charset="0"/>
              </a:rPr>
              <a:t> vi </a:t>
            </a:r>
            <a:r>
              <a:rPr lang="en-US" sz="2800" dirty="0" err="1">
                <a:latin typeface="Times New Roman" panose="02020603050405020304" pitchFamily="18" charset="0"/>
                <a:cs typeface="Times New Roman" panose="02020603050405020304" pitchFamily="18" charset="0"/>
              </a:rPr>
              <a:t>khuẩn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gây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điển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như</a:t>
            </a:r>
            <a:r>
              <a:rPr lang="en-US" sz="2800" dirty="0">
                <a:latin typeface="Times New Roman" panose="02020603050405020304" pitchFamily="18" charset="0"/>
                <a:cs typeface="Times New Roman" panose="02020603050405020304" pitchFamily="18" charset="0"/>
              </a:rPr>
              <a:t> Rickettsia, </a:t>
            </a:r>
            <a:r>
              <a:rPr lang="en-US" sz="2800" dirty="0" err="1">
                <a:latin typeface="Times New Roman" panose="02020603050405020304" pitchFamily="18" charset="0"/>
                <a:cs typeface="Times New Roman" panose="02020603050405020304" pitchFamily="18" charset="0"/>
              </a:rPr>
              <a:t>Coxiella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burnetii</a:t>
            </a:r>
            <a:r>
              <a:rPr lang="en-US" sz="2800" dirty="0">
                <a:latin typeface="Times New Roman" panose="02020603050405020304" pitchFamily="18" charset="0"/>
                <a:cs typeface="Times New Roman" panose="02020603050405020304" pitchFamily="18" charset="0"/>
              </a:rPr>
              <a:t>, Mycoplasma </a:t>
            </a:r>
            <a:r>
              <a:rPr lang="en-US" sz="2800" dirty="0" err="1">
                <a:latin typeface="Times New Roman" panose="02020603050405020304" pitchFamily="18" charset="0"/>
                <a:cs typeface="Times New Roman" panose="02020603050405020304" pitchFamily="18" charset="0"/>
              </a:rPr>
              <a:t>pneumoniae</a:t>
            </a:r>
            <a:r>
              <a:rPr lang="en-US" sz="2800" dirty="0">
                <a:latin typeface="Times New Roman" panose="02020603050405020304" pitchFamily="18" charset="0"/>
                <a:cs typeface="Times New Roman" panose="02020603050405020304" pitchFamily="18" charset="0"/>
              </a:rPr>
              <a:t>, Chlamydia spp., Legionella spp., </a:t>
            </a:r>
            <a:r>
              <a:rPr lang="en-US" sz="2800" dirty="0" err="1">
                <a:latin typeface="Times New Roman" panose="02020603050405020304" pitchFamily="18" charset="0"/>
                <a:cs typeface="Times New Roman" panose="02020603050405020304" pitchFamily="18" charset="0"/>
              </a:rPr>
              <a:t>Ureaplasma</a:t>
            </a:r>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Ngoài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thuốc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cũng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một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số</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xoắn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khuẩn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Borrelia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recurrentis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Borrelia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burgdorferi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gây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Lyme), </a:t>
            </a:r>
            <a:r>
              <a:rPr lang="en-US" sz="2800" dirty="0" err="1">
                <a:latin typeface="Times New Roman" panose="02020603050405020304" pitchFamily="18" charset="0"/>
                <a:cs typeface="Times New Roman" panose="02020603050405020304" pitchFamily="18" charset="0"/>
              </a:rPr>
              <a:t>Treponema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pallidum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Treponema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pertenue</a:t>
            </a:r>
            <a:r>
              <a:rPr lang="en-US" sz="2800" dirty="0">
                <a:latin typeface="Times New Roman" pitchFamily="18" charset="0"/>
                <a:cs typeface="Times New Roman" pitchFamily="18" charset="0"/>
              </a:rPr>
              <a:t>.</a:t>
            </a:r>
          </a:p>
          <a:p>
            <a:pPr marL="0" indent="0">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773229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077200" cy="106362"/>
          </a:xfrm>
        </p:spPr>
        <p:txBody>
          <a:bodyPr>
            <a:normAutofit fontScale="90000"/>
          </a:bodyPr>
          <a:lstStyle/>
          <a:p>
            <a:r>
              <a:rPr lang="en-US" dirty="0"/>
              <a:t> </a:t>
            </a:r>
          </a:p>
        </p:txBody>
      </p:sp>
      <p:sp>
        <p:nvSpPr>
          <p:cNvPr id="3" name="Content Placeholder 2"/>
          <p:cNvSpPr>
            <a:spLocks noGrp="1"/>
          </p:cNvSpPr>
          <p:nvPr>
            <p:ph idx="1"/>
          </p:nvPr>
        </p:nvSpPr>
        <p:spPr>
          <a:xfrm>
            <a:off x="914400" y="1600200"/>
            <a:ext cx="8077200" cy="5592763"/>
          </a:xfrm>
        </p:spPr>
        <p:txBody>
          <a:bodyPr>
            <a:normAutofit/>
          </a:bodyPr>
          <a:lstStyle/>
          <a:p>
            <a:pPr marL="0" indent="0">
              <a:buNone/>
            </a:pPr>
            <a:r>
              <a:rPr lang="en-US" sz="2800" dirty="0">
                <a:latin typeface="Times New Roman" panose="02020603050405020304" pitchFamily="18" charset="0"/>
                <a:cs typeface="Times New Roman" pitchFamily="18" charset="0"/>
              </a:rPr>
              <a:t>7. . KHÁNG SINH NHÓM LINCOSAMID </a:t>
            </a:r>
          </a:p>
          <a:p>
            <a:pPr marL="0" indent="0">
              <a:buNone/>
            </a:pPr>
            <a:r>
              <a:rPr lang="en-US" sz="2800" dirty="0">
                <a:latin typeface="Times New Roman" panose="02020603050405020304" pitchFamily="18" charset="0"/>
                <a:cs typeface="Times New Roman" pitchFamily="18" charset="0"/>
              </a:rPr>
              <a:t> </a:t>
            </a:r>
            <a:r>
              <a:rPr lang="en-US" sz="2800" dirty="0" err="1">
                <a:latin typeface="Times New Roman" panose="02020603050405020304" pitchFamily="18" charset="0"/>
                <a:cs typeface="Times New Roman" panose="02020603050405020304" pitchFamily="18" charset="0"/>
              </a:rPr>
              <a:t>Nhóm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này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bao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gồm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thuốc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lincomycin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clindamycin, </a:t>
            </a:r>
          </a:p>
          <a:p>
            <a:pPr marL="0" indent="0">
              <a:buNone/>
            </a:pPr>
            <a:r>
              <a:rPr lang="en-US" sz="2800" dirty="0">
                <a:latin typeface="Times New Roman" panose="02020603050405020304" pitchFamily="18" charset="0"/>
                <a:cs typeface="Times New Roman" panose="02020603050405020304" pitchFamily="18" charset="0"/>
              </a:rPr>
              <a:t>8. KHÁNG SINH NHÓM PHENICOL</a:t>
            </a:r>
          </a:p>
          <a:p>
            <a:pPr marL="0" indent="0">
              <a:buNone/>
            </a:pP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Nhóm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này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bao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gồm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thuốc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cloramphenicol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thiamphenicol</a:t>
            </a:r>
            <a:endParaRPr lang="en-US" sz="2800" dirty="0">
              <a:latin typeface="Times New Roman" panose="02020603050405020304" pitchFamily="18" charset="0"/>
              <a:cs typeface="Times New Roman" panose="02020603050405020304" pitchFamily="18" charset="0"/>
            </a:endParaRPr>
          </a:p>
          <a:p>
            <a:pPr marL="0" indent="0">
              <a:buNone/>
            </a:pPr>
            <a:r>
              <a:rPr lang="en-US" sz="2800" dirty="0"/>
              <a:t> </a:t>
            </a:r>
          </a:p>
          <a:p>
            <a:pPr marL="0" indent="0">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047085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81000"/>
            <a:ext cx="6589199" cy="1280890"/>
          </a:xfrm>
        </p:spPr>
        <p:txBody>
          <a:bodyPr>
            <a:normAutofit/>
          </a:bodyPr>
          <a:lstStyle/>
          <a:p>
            <a:r>
              <a:rPr lang="en-US" sz="3200" dirty="0" err="1"/>
              <a:t>IV.Kinh</a:t>
            </a:r>
            <a:r>
              <a:rPr lang="en-US" sz="3200" dirty="0"/>
              <a:t> </a:t>
            </a:r>
            <a:r>
              <a:rPr lang="en-US" sz="3200" dirty="0" err="1"/>
              <a:t>nghiệm</a:t>
            </a:r>
            <a:r>
              <a:rPr lang="en-US" sz="3200" dirty="0"/>
              <a:t> </a:t>
            </a:r>
            <a:r>
              <a:rPr lang="en-US" sz="3200" dirty="0" err="1"/>
              <a:t>sử</a:t>
            </a:r>
            <a:r>
              <a:rPr lang="en-US" sz="3200" dirty="0"/>
              <a:t> </a:t>
            </a:r>
            <a:r>
              <a:rPr lang="en-US" sz="3200" dirty="0" err="1"/>
              <a:t>dụng</a:t>
            </a:r>
            <a:r>
              <a:rPr lang="en-US" sz="3200" dirty="0"/>
              <a:t> </a:t>
            </a:r>
            <a:r>
              <a:rPr lang="en-US" sz="3200" dirty="0" err="1"/>
              <a:t>kháng</a:t>
            </a:r>
            <a:r>
              <a:rPr lang="en-US" sz="3200" dirty="0"/>
              <a:t> </a:t>
            </a:r>
            <a:r>
              <a:rPr lang="en-US" sz="3200" dirty="0" err="1"/>
              <a:t>sinh</a:t>
            </a:r>
            <a:r>
              <a:rPr lang="en-US" sz="3200" dirty="0"/>
              <a:t> </a:t>
            </a:r>
            <a:r>
              <a:rPr lang="en-US" sz="3200" dirty="0" err="1"/>
              <a:t>điều</a:t>
            </a:r>
            <a:r>
              <a:rPr lang="en-US" sz="3200" dirty="0"/>
              <a:t> </a:t>
            </a:r>
            <a:r>
              <a:rPr lang="en-US" sz="3200" dirty="0" err="1"/>
              <a:t>trị</a:t>
            </a:r>
            <a:r>
              <a:rPr lang="en-US" sz="3200" dirty="0"/>
              <a:t> tai </a:t>
            </a:r>
            <a:r>
              <a:rPr lang="en-US" sz="3200" dirty="0" err="1"/>
              <a:t>khoa</a:t>
            </a:r>
            <a:r>
              <a:rPr lang="en-US" sz="3200" dirty="0"/>
              <a:t> </a:t>
            </a:r>
            <a:r>
              <a:rPr lang="en-US" sz="3200" dirty="0" err="1"/>
              <a:t>Nhi</a:t>
            </a:r>
            <a:endParaRPr lang="en-US" sz="3200" dirty="0"/>
          </a:p>
        </p:txBody>
      </p:sp>
      <p:sp>
        <p:nvSpPr>
          <p:cNvPr id="3" name="Content Placeholder 2"/>
          <p:cNvSpPr>
            <a:spLocks noGrp="1"/>
          </p:cNvSpPr>
          <p:nvPr>
            <p:ph idx="1"/>
          </p:nvPr>
        </p:nvSpPr>
        <p:spPr>
          <a:xfrm>
            <a:off x="1066800" y="1752600"/>
            <a:ext cx="6668185" cy="4495800"/>
          </a:xfrm>
        </p:spPr>
        <p:txBody>
          <a:bodyPr>
            <a:normAutofit fontScale="85000" lnSpcReduction="20000"/>
          </a:bodyPr>
          <a:lstStyle/>
          <a:p>
            <a:r>
              <a:rPr lang="en-US" sz="2800" dirty="0" err="1">
                <a:latin typeface="Times New Roman" pitchFamily="18" charset="0"/>
                <a:cs typeface="Times New Roman" pitchFamily="18" charset="0"/>
              </a:rPr>
              <a:t>Trẻ</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viện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viêm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phổi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với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bạch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cầu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tăng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cao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ngờ</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nguyên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nhân</a:t>
            </a:r>
            <a:r>
              <a:rPr lang="en-US" sz="2800" dirty="0">
                <a:latin typeface="Times New Roman" pitchFamily="18" charset="0"/>
                <a:cs typeface="Times New Roman" pitchFamily="18" charset="0"/>
              </a:rPr>
              <a:t> do vi </a:t>
            </a:r>
            <a:r>
              <a:rPr lang="en-US" sz="2800" dirty="0" err="1">
                <a:latin typeface="Times New Roman" pitchFamily="18" charset="0"/>
                <a:cs typeface="Times New Roman" pitchFamily="18" charset="0"/>
              </a:rPr>
              <a:t>khuẩn</a:t>
            </a:r>
            <a:r>
              <a:rPr lang="en-US" sz="2800" dirty="0">
                <a:latin typeface="Times New Roman" pitchFamily="18" charset="0"/>
                <a:cs typeface="Times New Roman" pitchFamily="18" charset="0"/>
              </a:rPr>
              <a:t> gram(+) </a:t>
            </a:r>
            <a:r>
              <a:rPr lang="en-US" sz="2800" dirty="0" err="1">
                <a:latin typeface="Times New Roman" pitchFamily="18" charset="0"/>
                <a:cs typeface="Times New Roman" pitchFamily="18" charset="0"/>
              </a:rPr>
              <a:t>dùng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nhóm</a:t>
            </a:r>
            <a:r>
              <a:rPr lang="en-US" sz="2800" dirty="0">
                <a:latin typeface="Times New Roman" pitchFamily="18" charset="0"/>
                <a:cs typeface="Times New Roman" pitchFamily="18" charset="0"/>
              </a:rPr>
              <a:t> Beta-lactam.</a:t>
            </a:r>
          </a:p>
          <a:p>
            <a:r>
              <a:rPr lang="en-US" sz="2800" dirty="0" err="1">
                <a:latin typeface="Times New Roman" pitchFamily="18" charset="0"/>
                <a:cs typeface="Times New Roman" pitchFamily="18" charset="0"/>
              </a:rPr>
              <a:t>Sau</a:t>
            </a:r>
            <a:r>
              <a:rPr lang="en-US" sz="2800" dirty="0">
                <a:latin typeface="Times New Roman" pitchFamily="18" charset="0"/>
                <a:cs typeface="Times New Roman" pitchFamily="18" charset="0"/>
              </a:rPr>
              <a:t> 3,4 </a:t>
            </a:r>
            <a:r>
              <a:rPr lang="en-US" sz="2800" dirty="0" err="1">
                <a:latin typeface="Times New Roman" pitchFamily="18" charset="0"/>
                <a:cs typeface="Times New Roman" pitchFamily="18" charset="0"/>
              </a:rPr>
              <a:t>ngày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điều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trị</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triệu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chứng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giảm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ít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ngờ</a:t>
            </a:r>
            <a:r>
              <a:rPr lang="en-US" sz="2800" dirty="0">
                <a:latin typeface="Times New Roman" pitchFamily="18" charset="0"/>
                <a:cs typeface="Times New Roman" pitchFamily="18" charset="0"/>
              </a:rPr>
              <a:t> do vi </a:t>
            </a:r>
            <a:r>
              <a:rPr lang="en-US" sz="2800" dirty="0" err="1">
                <a:latin typeface="Times New Roman" pitchFamily="18" charset="0"/>
                <a:cs typeface="Times New Roman" pitchFamily="18" charset="0"/>
              </a:rPr>
              <a:t>khuẩn</a:t>
            </a:r>
            <a:r>
              <a:rPr lang="en-US" sz="2800" dirty="0">
                <a:latin typeface="Times New Roman" pitchFamily="18" charset="0"/>
                <a:cs typeface="Times New Roman" pitchFamily="18" charset="0"/>
              </a:rPr>
              <a:t> gram (-) </a:t>
            </a:r>
            <a:r>
              <a:rPr lang="en-US" sz="2800" dirty="0" err="1">
                <a:latin typeface="Times New Roman" pitchFamily="18" charset="0"/>
                <a:cs typeface="Times New Roman" pitchFamily="18" charset="0"/>
              </a:rPr>
              <a:t>thì</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phối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hợp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thêm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amikacin,ngi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ngờ</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kháng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thuốc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thì</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phối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hợp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thêm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vancomicin</a:t>
            </a:r>
            <a:endParaRPr lang="en-US" sz="2800" dirty="0">
              <a:latin typeface="Times New Roman" pitchFamily="18" charset="0"/>
              <a:cs typeface="Times New Roman" pitchFamily="18" charset="0"/>
            </a:endParaRPr>
          </a:p>
          <a:p>
            <a:r>
              <a:rPr lang="en-US" sz="2800" dirty="0" err="1">
                <a:latin typeface="Times New Roman" pitchFamily="18" charset="0"/>
                <a:cs typeface="Times New Roman" pitchFamily="18" charset="0"/>
              </a:rPr>
              <a:t>Trường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hợp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bé</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nằm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điều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trị</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nhiều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nơi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sử</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dụng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meropenem</a:t>
            </a:r>
            <a:endParaRPr lang="en-US" sz="2800" dirty="0">
              <a:latin typeface="Times New Roman" pitchFamily="18" charset="0"/>
              <a:cs typeface="Times New Roman" pitchFamily="18" charset="0"/>
            </a:endParaRPr>
          </a:p>
          <a:p>
            <a:r>
              <a:rPr lang="en-US" sz="2800" dirty="0" err="1">
                <a:latin typeface="Times New Roman" pitchFamily="18" charset="0"/>
                <a:cs typeface="Times New Roman" pitchFamily="18" charset="0"/>
              </a:rPr>
              <a:t>Trường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hợp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viêm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phổi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bạch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cầu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cao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trăm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trung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tính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tăng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xquang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phổi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hình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ảnh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viêm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phổi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điển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hình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viêm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phổi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kẽ</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thì</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dùng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nhóm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macrolid</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quinolon</a:t>
            </a:r>
            <a:r>
              <a:rPr lang="en-US" sz="2800" dirty="0">
                <a:latin typeface="Times New Roman" pitchFamily="18" charset="0"/>
                <a:cs typeface="Times New Roman" pitchFamily="18" charset="0"/>
              </a:rPr>
              <a:t>.</a:t>
            </a:r>
          </a:p>
        </p:txBody>
      </p:sp>
    </p:spTree>
    <p:extLst>
      <p:ext uri="{BB962C8B-B14F-4D97-AF65-F5344CB8AC3E}">
        <p14:creationId xmlns:p14="http://schemas.microsoft.com/office/powerpoint/2010/main" val="1809400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4930" y="304800"/>
            <a:ext cx="6589199" cy="1280890"/>
          </a:xfrm>
        </p:spPr>
        <p:txBody>
          <a:bodyPr>
            <a:normAutofit/>
          </a:bodyPr>
          <a:lstStyle/>
          <a:p>
            <a:r>
              <a:rPr lang="en-US" sz="3200" dirty="0" err="1"/>
              <a:t>V.Báo</a:t>
            </a:r>
            <a:r>
              <a:rPr lang="en-US" sz="3200" dirty="0"/>
              <a:t> </a:t>
            </a:r>
            <a:r>
              <a:rPr lang="en-US" sz="3200" dirty="0" err="1"/>
              <a:t>cáo</a:t>
            </a:r>
            <a:r>
              <a:rPr lang="en-US" sz="3200" dirty="0"/>
              <a:t> </a:t>
            </a:r>
            <a:r>
              <a:rPr lang="en-US" sz="3200" dirty="0" err="1"/>
              <a:t>ca</a:t>
            </a:r>
            <a:r>
              <a:rPr lang="en-US" sz="3200" dirty="0"/>
              <a:t> </a:t>
            </a:r>
            <a:r>
              <a:rPr lang="en-US" sz="3200" dirty="0" err="1"/>
              <a:t>lâm</a:t>
            </a:r>
            <a:r>
              <a:rPr lang="en-US" sz="3200" dirty="0"/>
              <a:t> </a:t>
            </a:r>
            <a:r>
              <a:rPr lang="en-US" sz="3200" dirty="0" err="1"/>
              <a:t>sàng</a:t>
            </a:r>
            <a:endParaRPr lang="en-US" sz="3200" dirty="0"/>
          </a:p>
        </p:txBody>
      </p:sp>
      <p:sp>
        <p:nvSpPr>
          <p:cNvPr id="3" name="Content Placeholder 2"/>
          <p:cNvSpPr>
            <a:spLocks noGrp="1"/>
          </p:cNvSpPr>
          <p:nvPr>
            <p:ph idx="1"/>
          </p:nvPr>
        </p:nvSpPr>
        <p:spPr>
          <a:xfrm>
            <a:off x="990600" y="1143000"/>
            <a:ext cx="7543801" cy="5257800"/>
          </a:xfrm>
        </p:spPr>
        <p:txBody>
          <a:bodyPr>
            <a:normAutofit fontScale="70000" lnSpcReduction="20000"/>
          </a:bodyPr>
          <a:lstStyle/>
          <a:p>
            <a:pPr marL="0" indent="0">
              <a:buNone/>
            </a:pPr>
            <a:r>
              <a:rPr lang="en-US" sz="2800" dirty="0">
                <a:latin typeface="Times New Roman" panose="02020603050405020304" pitchFamily="18" charset="0"/>
                <a:cs typeface="Times New Roman" panose="02020603050405020304" pitchFamily="18" charset="0"/>
              </a:rPr>
              <a:t> 1.  </a:t>
            </a:r>
            <a:r>
              <a:rPr lang="en-US" sz="2800" dirty="0" err="1">
                <a:latin typeface="Times New Roman" panose="02020603050405020304" pitchFamily="18" charset="0"/>
                <a:cs typeface="Times New Roman" panose="02020603050405020304" pitchFamily="18" charset="0"/>
              </a:rPr>
              <a:t>Trịnh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Thịnh</a:t>
            </a:r>
            <a:r>
              <a:rPr lang="en-US" sz="2800" dirty="0">
                <a:latin typeface="Times New Roman" panose="02020603050405020304" pitchFamily="18" charset="0"/>
                <a:cs typeface="Times New Roman" panose="02020603050405020304" pitchFamily="18" charset="0"/>
              </a:rPr>
              <a:t>   18</a:t>
            </a:r>
            <a:r>
              <a:rPr lang="en-US" sz="2800" baseline="30000" dirty="0">
                <a:latin typeface="Times New Roman" panose="02020603050405020304" pitchFamily="18" charset="0"/>
                <a:cs typeface="Times New Roman" panose="02020603050405020304" pitchFamily="18" charset="0"/>
              </a:rPr>
              <a:t>th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nam</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đ/c: </a:t>
            </a:r>
            <a:r>
              <a:rPr lang="en-US" sz="2800" dirty="0" err="1">
                <a:latin typeface="Times New Roman" panose="02020603050405020304" pitchFamily="18" charset="0"/>
                <a:cs typeface="Times New Roman" panose="02020603050405020304" pitchFamily="18" charset="0"/>
              </a:rPr>
              <a:t>yên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phú</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định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thanh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hóa</a:t>
            </a:r>
            <a:endParaRPr lang="en-US" sz="2800"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vv</a:t>
            </a:r>
            <a:r>
              <a:rPr lang="en-US" sz="2800" dirty="0">
                <a:latin typeface="Times New Roman" panose="02020603050405020304" pitchFamily="18" charset="0"/>
                <a:cs typeface="Times New Roman" panose="02020603050405020304" pitchFamily="18" charset="0"/>
              </a:rPr>
              <a:t>: 9h20 </a:t>
            </a:r>
            <a:r>
              <a:rPr lang="en-US" sz="2800" dirty="0" err="1">
                <a:latin typeface="Times New Roman" panose="02020603050405020304" pitchFamily="18" charset="0"/>
                <a:cs typeface="Times New Roman" panose="02020603050405020304" pitchFamily="18" charset="0"/>
              </a:rPr>
              <a:t>ngày</a:t>
            </a:r>
            <a:r>
              <a:rPr lang="en-US" sz="2800" dirty="0">
                <a:latin typeface="Times New Roman" panose="02020603050405020304" pitchFamily="18" charset="0"/>
                <a:cs typeface="Times New Roman" panose="02020603050405020304" pitchFamily="18" charset="0"/>
              </a:rPr>
              <a:t> 17/6/2024</a:t>
            </a:r>
            <a:r>
              <a:rPr lang="vi-VN" sz="2800" dirty="0">
                <a:latin typeface="Times New Roman" panose="02020603050405020304" pitchFamily="18" charset="0"/>
                <a:cs typeface="Times New Roman" panose="02020603050405020304" pitchFamily="18" charset="0"/>
              </a:rPr>
              <a:t> ra viện ngày 24/6/2024</a:t>
            </a:r>
            <a:endParaRPr lang="en-US" sz="2800"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ldvv:ho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khò</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khè</a:t>
            </a:r>
            <a:endParaRPr lang="en-US" sz="2800"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trẻ</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viêm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quản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phổi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viêm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mũi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họng</a:t>
            </a:r>
            <a:r>
              <a:rPr lang="en-US" sz="2800" dirty="0">
                <a:latin typeface="Times New Roman" panose="02020603050405020304" pitchFamily="18" charset="0"/>
                <a:cs typeface="Times New Roman" panose="02020603050405020304" pitchFamily="18" charset="0"/>
              </a:rPr>
              <a:t> ở </a:t>
            </a:r>
            <a:r>
              <a:rPr lang="en-US" sz="2800" dirty="0" err="1">
                <a:latin typeface="Times New Roman" panose="02020603050405020304" pitchFamily="18" charset="0"/>
                <a:cs typeface="Times New Roman" panose="02020603050405020304" pitchFamily="18" charset="0"/>
              </a:rPr>
              <a:t>bv</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Thanh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Hóa</a:t>
            </a:r>
            <a:r>
              <a:rPr lang="en-US" sz="2800" dirty="0">
                <a:latin typeface="Times New Roman" panose="02020603050405020304" pitchFamily="18" charset="0"/>
                <a:cs typeface="Times New Roman" panose="02020603050405020304" pitchFamily="18" charset="0"/>
              </a:rPr>
              <a:t> 7 </a:t>
            </a:r>
            <a:r>
              <a:rPr lang="en-US" sz="2800" dirty="0" err="1">
                <a:latin typeface="Times New Roman" panose="02020603050405020304" pitchFamily="18" charset="0"/>
                <a:cs typeface="Times New Roman" panose="02020603050405020304" pitchFamily="18" charset="0"/>
              </a:rPr>
              <a:t>ngày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viện</a:t>
            </a:r>
            <a:r>
              <a:rPr lang="en-US" sz="2800" dirty="0">
                <a:latin typeface="Times New Roman" panose="02020603050405020304" pitchFamily="18" charset="0"/>
                <a:cs typeface="Times New Roman" panose="02020603050405020304" pitchFamily="18" charset="0"/>
              </a:rPr>
              <a:t> 3 </a:t>
            </a:r>
            <a:r>
              <a:rPr lang="en-US" sz="2800" dirty="0" err="1">
                <a:latin typeface="Times New Roman" panose="02020603050405020304" pitchFamily="18" charset="0"/>
                <a:cs typeface="Times New Roman" panose="02020603050405020304" pitchFamily="18" charset="0"/>
              </a:rPr>
              <a:t>ngày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xuất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hiện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sốt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cao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kèm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theo</a:t>
            </a:r>
            <a:r>
              <a:rPr lang="en-US" sz="2800" dirty="0">
                <a:latin typeface="Times New Roman" panose="02020603050405020304" pitchFamily="18" charset="0"/>
                <a:cs typeface="Times New Roman" panose="02020603050405020304" pitchFamily="18" charset="0"/>
              </a:rPr>
              <a:t> ho </a:t>
            </a:r>
            <a:r>
              <a:rPr lang="en-US" sz="2800" dirty="0" err="1">
                <a:latin typeface="Times New Roman" panose="02020603050405020304" pitchFamily="18" charset="0"/>
                <a:cs typeface="Times New Roman" panose="02020603050405020304" pitchFamily="18" charset="0"/>
              </a:rPr>
              <a:t>nhiều</a:t>
            </a:r>
            <a:r>
              <a:rPr lang="en-US" sz="2800" dirty="0">
                <a:latin typeface="Times New Roman" panose="02020603050405020304" pitchFamily="18" charset="0"/>
                <a:cs typeface="Times New Roman" panose="02020603050405020304" pitchFamily="18" charset="0"/>
              </a:rPr>
              <a:t> -&gt; </a:t>
            </a:r>
            <a:r>
              <a:rPr lang="en-US" sz="2800" dirty="0" err="1">
                <a:latin typeface="Times New Roman" panose="02020603050405020304" pitchFamily="18" charset="0"/>
                <a:cs typeface="Times New Roman" panose="02020603050405020304" pitchFamily="18" charset="0"/>
              </a:rPr>
              <a:t>vào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viện</a:t>
            </a:r>
            <a:endParaRPr lang="en-US" sz="2800"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Khám:trẻ</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tỉnh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nhiệt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độ</a:t>
            </a:r>
            <a:r>
              <a:rPr lang="en-US" sz="2800" dirty="0">
                <a:latin typeface="Times New Roman" panose="02020603050405020304" pitchFamily="18" charset="0"/>
                <a:cs typeface="Times New Roman" panose="02020603050405020304" pitchFamily="18" charset="0"/>
              </a:rPr>
              <a:t> 38 </a:t>
            </a:r>
            <a:r>
              <a:rPr lang="en-US" sz="2800" dirty="0" err="1">
                <a:latin typeface="Times New Roman" panose="02020603050405020304" pitchFamily="18" charset="0"/>
                <a:cs typeface="Times New Roman" panose="02020603050405020304" pitchFamily="18" charset="0"/>
              </a:rPr>
              <a:t>độ,nhịp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thở</a:t>
            </a:r>
            <a:r>
              <a:rPr lang="en-US" sz="2800" dirty="0">
                <a:latin typeface="Times New Roman" panose="02020603050405020304" pitchFamily="18" charset="0"/>
                <a:cs typeface="Times New Roman" panose="02020603050405020304" pitchFamily="18" charset="0"/>
              </a:rPr>
              <a:t> 39l/p,sp02 94%, ho </a:t>
            </a:r>
            <a:r>
              <a:rPr lang="en-US" sz="2800" dirty="0" err="1">
                <a:latin typeface="Times New Roman" panose="02020603050405020304" pitchFamily="18" charset="0"/>
                <a:cs typeface="Times New Roman" panose="02020603050405020304" pitchFamily="18" charset="0"/>
              </a:rPr>
              <a:t>đờm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chảy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mũi,khò</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khè,tim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phổi</a:t>
            </a:r>
            <a:r>
              <a:rPr lang="en-US" sz="2800" dirty="0">
                <a:latin typeface="Times New Roman" panose="02020603050405020304" pitchFamily="18" charset="0"/>
                <a:cs typeface="Times New Roman" panose="02020603050405020304" pitchFamily="18" charset="0"/>
              </a:rPr>
              <a:t> ran </a:t>
            </a:r>
            <a:r>
              <a:rPr lang="en-US" sz="2800" dirty="0" err="1">
                <a:latin typeface="Times New Roman" panose="02020603050405020304" pitchFamily="18" charset="0"/>
                <a:cs typeface="Times New Roman" panose="02020603050405020304" pitchFamily="18" charset="0"/>
              </a:rPr>
              <a:t>ẩm</a:t>
            </a:r>
            <a:r>
              <a:rPr lang="en-US" sz="2800" dirty="0">
                <a:latin typeface="Times New Roman" panose="02020603050405020304" pitchFamily="18" charset="0"/>
                <a:cs typeface="Times New Roman" panose="02020603050405020304" pitchFamily="18" charset="0"/>
              </a:rPr>
              <a:t>, ran </a:t>
            </a:r>
            <a:r>
              <a:rPr lang="en-US" sz="2800" dirty="0" err="1">
                <a:latin typeface="Times New Roman" panose="02020603050405020304" pitchFamily="18" charset="0"/>
                <a:cs typeface="Times New Roman" panose="02020603050405020304" pitchFamily="18" charset="0"/>
              </a:rPr>
              <a:t>ngáy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rải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rác</a:t>
            </a:r>
            <a:r>
              <a:rPr lang="en-US" sz="2800" dirty="0">
                <a:latin typeface="Times New Roman" panose="02020603050405020304" pitchFamily="18" charset="0"/>
                <a:cs typeface="Times New Roman" panose="02020603050405020304" pitchFamily="18" charset="0"/>
              </a:rPr>
              <a:t>.</a:t>
            </a:r>
          </a:p>
          <a:p>
            <a:r>
              <a:rPr lang="en-US" sz="2800" dirty="0">
                <a:latin typeface="Times New Roman" panose="02020603050405020304" pitchFamily="18" charset="0"/>
                <a:cs typeface="Times New Roman" panose="02020603050405020304" pitchFamily="18" charset="0"/>
              </a:rPr>
              <a:t>CLS: BC:8, 43G/l, %N 39  %L  48,8</a:t>
            </a:r>
          </a:p>
          <a:p>
            <a:pPr marL="0" indent="0">
              <a:buNone/>
            </a:pP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nội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soi</a:t>
            </a:r>
            <a:r>
              <a:rPr lang="en-US" sz="2800" dirty="0">
                <a:latin typeface="Times New Roman" panose="02020603050405020304" pitchFamily="18" charset="0"/>
                <a:cs typeface="Times New Roman" panose="02020603050405020304" pitchFamily="18" charset="0"/>
              </a:rPr>
              <a:t> TMH: </a:t>
            </a:r>
            <a:r>
              <a:rPr lang="en-US" sz="2800" dirty="0" err="1">
                <a:latin typeface="Times New Roman" panose="02020603050405020304" pitchFamily="18" charset="0"/>
                <a:cs typeface="Times New Roman" panose="02020603050405020304" pitchFamily="18" charset="0"/>
              </a:rPr>
              <a:t>viêm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họng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viêm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mũi</a:t>
            </a:r>
            <a:r>
              <a:rPr lang="en-US" sz="2800" dirty="0">
                <a:latin typeface="Times New Roman" panose="02020603050405020304" pitchFamily="18" charset="0"/>
                <a:cs typeface="Times New Roman" panose="02020603050405020304" pitchFamily="18" charset="0"/>
              </a:rPr>
              <a:t>, </a:t>
            </a:r>
          </a:p>
          <a:p>
            <a:pPr marL="0" indent="0">
              <a:buNone/>
            </a:pP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Xquang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ảnh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quản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viêm</a:t>
            </a:r>
            <a:r>
              <a:rPr lang="en-US" sz="2800" dirty="0">
                <a:latin typeface="Times New Roman" panose="02020603050405020304" pitchFamily="18" charset="0"/>
                <a:cs typeface="Times New Roman" panose="02020603050405020304" pitchFamily="18" charset="0"/>
              </a:rPr>
              <a:t>. Test RSV </a:t>
            </a:r>
            <a:r>
              <a:rPr lang="en-US" sz="2800" dirty="0" err="1">
                <a:latin typeface="Times New Roman" panose="02020603050405020304" pitchFamily="18" charset="0"/>
                <a:cs typeface="Times New Roman" panose="02020603050405020304" pitchFamily="18" charset="0"/>
              </a:rPr>
              <a:t>dương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tính</a:t>
            </a:r>
            <a:endParaRPr lang="en-US" sz="2800"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Chẩn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đoán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viêm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phổi</a:t>
            </a:r>
            <a:r>
              <a:rPr lang="en-US" sz="2800" dirty="0">
                <a:latin typeface="Times New Roman" panose="02020603050405020304" pitchFamily="18" charset="0"/>
                <a:cs typeface="Times New Roman" panose="02020603050405020304" pitchFamily="18" charset="0"/>
              </a:rPr>
              <a:t> do RSV- </a:t>
            </a:r>
            <a:r>
              <a:rPr lang="en-US" sz="2800" dirty="0" err="1">
                <a:latin typeface="Times New Roman" panose="02020603050405020304" pitchFamily="18" charset="0"/>
                <a:cs typeface="Times New Roman" panose="02020603050405020304" pitchFamily="18" charset="0"/>
              </a:rPr>
              <a:t>viêm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mũi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họng</a:t>
            </a:r>
            <a:endParaRPr lang="en-US" sz="2800"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được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chỉ</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định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lấy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dịch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tỵ</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hầu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xét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nghiệm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nuôi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cấy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định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danh</a:t>
            </a:r>
            <a:r>
              <a:rPr lang="en-US" sz="2800" dirty="0">
                <a:latin typeface="Times New Roman" panose="02020603050405020304" pitchFamily="18" charset="0"/>
                <a:cs typeface="Times New Roman" panose="02020603050405020304" pitchFamily="18" charset="0"/>
              </a:rPr>
              <a:t> vi </a:t>
            </a:r>
            <a:r>
              <a:rPr lang="en-US" sz="2800" dirty="0" err="1">
                <a:latin typeface="Times New Roman" panose="02020603050405020304" pitchFamily="18" charset="0"/>
                <a:cs typeface="Times New Roman" panose="02020603050405020304" pitchFamily="18" charset="0"/>
              </a:rPr>
              <a:t>khuẩn</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8524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45719"/>
          </a:xfrm>
        </p:spPr>
        <p:txBody>
          <a:bodyPr>
            <a:normAutofit fontScale="90000"/>
          </a:bodyPr>
          <a:lstStyle/>
          <a:p>
            <a:r>
              <a:rPr lang="en-US" dirty="0"/>
              <a:t> </a:t>
            </a:r>
          </a:p>
        </p:txBody>
      </p:sp>
      <p:sp>
        <p:nvSpPr>
          <p:cNvPr id="3" name="Content Placeholder 2"/>
          <p:cNvSpPr>
            <a:spLocks noGrp="1"/>
          </p:cNvSpPr>
          <p:nvPr>
            <p:ph idx="1"/>
          </p:nvPr>
        </p:nvSpPr>
        <p:spPr>
          <a:xfrm>
            <a:off x="419100" y="1257863"/>
            <a:ext cx="8382000" cy="5592763"/>
          </a:xfrm>
        </p:spPr>
        <p:txBody>
          <a:bodyPr>
            <a:normAutofit/>
          </a:bodyPr>
          <a:lstStyle/>
          <a:p>
            <a:r>
              <a:rPr lang="en-US" sz="2800" dirty="0" err="1">
                <a:latin typeface="Times New Roman" panose="02020603050405020304" pitchFamily="18" charset="0"/>
                <a:cs typeface="Times New Roman" panose="02020603050405020304" pitchFamily="18" charset="0"/>
              </a:rPr>
              <a:t>Thuốc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amapower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hợp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zitromax</a:t>
            </a:r>
            <a:r>
              <a:rPr lang="en-US" sz="2800" dirty="0">
                <a:latin typeface="Times New Roman" panose="02020603050405020304" pitchFamily="18" charset="0"/>
                <a:cs typeface="Times New Roman" panose="02020603050405020304" pitchFamily="18" charset="0"/>
              </a:rPr>
              <a:t>) , long </a:t>
            </a:r>
            <a:r>
              <a:rPr lang="en-US" sz="2800" dirty="0" err="1">
                <a:latin typeface="Times New Roman" panose="02020603050405020304" pitchFamily="18" charset="0"/>
                <a:cs typeface="Times New Roman" panose="02020603050405020304" pitchFamily="18" charset="0"/>
              </a:rPr>
              <a:t>đờm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dung,vỗ</a:t>
            </a:r>
            <a:r>
              <a:rPr lang="en-US" sz="2800" dirty="0">
                <a:latin typeface="Times New Roman" panose="02020603050405020304" pitchFamily="18" charset="0"/>
                <a:cs typeface="Times New Roman" panose="02020603050405020304" pitchFamily="18" charset="0"/>
              </a:rPr>
              <a:t> dung, </a:t>
            </a:r>
            <a:r>
              <a:rPr lang="en-US" sz="2800" dirty="0" err="1">
                <a:latin typeface="Times New Roman" panose="02020603050405020304" pitchFamily="18" charset="0"/>
                <a:cs typeface="Times New Roman" panose="02020603050405020304" pitchFamily="18" charset="0"/>
              </a:rPr>
              <a:t>rửa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mũi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lấy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đờm</a:t>
            </a:r>
            <a:endParaRPr lang="en-US" sz="2800"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Đến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ngày</a:t>
            </a:r>
            <a:r>
              <a:rPr lang="en-US" sz="2800" dirty="0">
                <a:latin typeface="Times New Roman" panose="02020603050405020304" pitchFamily="18" charset="0"/>
                <a:cs typeface="Times New Roman" panose="02020603050405020304" pitchFamily="18" charset="0"/>
              </a:rPr>
              <a:t> 18/6, </a:t>
            </a:r>
            <a:r>
              <a:rPr lang="en-US" sz="2800" dirty="0" err="1">
                <a:latin typeface="Times New Roman" panose="02020603050405020304" pitchFamily="18" charset="0"/>
                <a:cs typeface="Times New Roman" panose="02020603050405020304" pitchFamily="18" charset="0"/>
              </a:rPr>
              <a:t>trẻ</a:t>
            </a:r>
            <a:r>
              <a:rPr lang="en-US" sz="2800" dirty="0">
                <a:latin typeface="Times New Roman" panose="02020603050405020304" pitchFamily="18" charset="0"/>
                <a:cs typeface="Times New Roman" panose="02020603050405020304" pitchFamily="18" charset="0"/>
              </a:rPr>
              <a:t> ho </a:t>
            </a:r>
            <a:r>
              <a:rPr lang="en-US" sz="2800" dirty="0" err="1">
                <a:latin typeface="Times New Roman" panose="02020603050405020304" pitchFamily="18" charset="0"/>
                <a:cs typeface="Times New Roman" panose="02020603050405020304" pitchFamily="18" charset="0"/>
              </a:rPr>
              <a:t>nhiều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kèm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nôn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sau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uống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thuốc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hội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chẩn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chuyển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uống</a:t>
            </a:r>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zitromax</a:t>
            </a:r>
            <a:r>
              <a:rPr lang="en-US" sz="2800" dirty="0">
                <a:latin typeface="Times New Roman" panose="02020603050405020304" pitchFamily="18" charset="0"/>
                <a:cs typeface="Times New Roman" panose="02020603050405020304" pitchFamily="18" charset="0"/>
              </a:rPr>
              <a:t>)sang </a:t>
            </a:r>
            <a:r>
              <a:rPr lang="en-US" sz="2800" dirty="0" err="1">
                <a:latin typeface="Times New Roman" panose="02020603050405020304" pitchFamily="18" charset="0"/>
                <a:cs typeface="Times New Roman" panose="02020603050405020304" pitchFamily="18" charset="0"/>
              </a:rPr>
              <a:t>truyền</a:t>
            </a:r>
            <a:r>
              <a:rPr lang="en-US" sz="2800" dirty="0">
                <a:latin typeface="Times New Roman" panose="02020603050405020304" pitchFamily="18" charset="0"/>
                <a:cs typeface="Times New Roman" panose="02020603050405020304" pitchFamily="18" charset="0"/>
              </a:rPr>
              <a:t> ciprofloxacin, </a:t>
            </a:r>
            <a:r>
              <a:rPr lang="en-US" sz="2800" dirty="0" err="1">
                <a:latin typeface="Times New Roman" panose="02020603050405020304" pitchFamily="18" charset="0"/>
                <a:cs typeface="Times New Roman" panose="02020603050405020304" pitchFamily="18" charset="0"/>
              </a:rPr>
              <a:t>kèm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theo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truyền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nâng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cao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trạng</a:t>
            </a:r>
            <a:r>
              <a:rPr lang="en-US" sz="2800" dirty="0">
                <a:latin typeface="Times New Roman" panose="02020603050405020304" pitchFamily="18" charset="0"/>
                <a:cs typeface="Times New Roman" panose="02020603050405020304" pitchFamily="18" charset="0"/>
              </a:rPr>
              <a:t>.</a:t>
            </a:r>
          </a:p>
          <a:p>
            <a:r>
              <a:rPr lang="en-US" sz="2800" dirty="0" err="1">
                <a:latin typeface="Times New Roman" panose="02020603050405020304" pitchFamily="18" charset="0"/>
                <a:cs typeface="Times New Roman" panose="02020603050405020304" pitchFamily="18" charset="0"/>
              </a:rPr>
              <a:t>Chiều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ngày</a:t>
            </a:r>
            <a:r>
              <a:rPr lang="en-US" sz="2800" dirty="0">
                <a:latin typeface="Times New Roman" panose="02020603050405020304" pitchFamily="18" charset="0"/>
                <a:cs typeface="Times New Roman" panose="02020603050405020304" pitchFamily="18" charset="0"/>
              </a:rPr>
              <a:t> 18/6 </a:t>
            </a:r>
            <a:r>
              <a:rPr lang="en-US" sz="2800" dirty="0" err="1">
                <a:latin typeface="Times New Roman" panose="02020603050405020304" pitchFamily="18" charset="0"/>
                <a:cs typeface="Times New Roman" panose="02020603050405020304" pitchFamily="18" charset="0"/>
              </a:rPr>
              <a:t>trẻ</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nuôi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cấy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dịch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tỵ</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hầu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ra</a:t>
            </a:r>
            <a:r>
              <a:rPr lang="en-US" sz="2800" dirty="0">
                <a:latin typeface="Times New Roman" panose="02020603050405020304" pitchFamily="18" charset="0"/>
                <a:cs typeface="Times New Roman" panose="02020603050405020304" pitchFamily="18" charset="0"/>
              </a:rPr>
              <a:t> 2 </a:t>
            </a:r>
            <a:r>
              <a:rPr lang="en-US" sz="2800" dirty="0" err="1">
                <a:latin typeface="Times New Roman" panose="02020603050405020304" pitchFamily="18" charset="0"/>
                <a:cs typeface="Times New Roman" panose="02020603050405020304" pitchFamily="18" charset="0"/>
              </a:rPr>
              <a:t>kháng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tụ</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cầu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vàng</a:t>
            </a:r>
            <a:r>
              <a:rPr lang="en-US" sz="2800" dirty="0">
                <a:latin typeface="Times New Roman" panose="02020603050405020304" pitchFamily="18" charset="0"/>
                <a:cs typeface="Times New Roman" panose="02020603050405020304" pitchFamily="18" charset="0"/>
              </a:rPr>
              <a:t>(staphylococcus </a:t>
            </a:r>
            <a:r>
              <a:rPr lang="en-US" sz="2800" dirty="0" err="1">
                <a:latin typeface="Times New Roman" panose="02020603050405020304" pitchFamily="18" charset="0"/>
                <a:cs typeface="Times New Roman" panose="02020603050405020304" pitchFamily="18" charset="0"/>
              </a:rPr>
              <a:t>aureus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liên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cầu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nhóm</a:t>
            </a:r>
            <a:r>
              <a:rPr lang="en-US" sz="2800" dirty="0">
                <a:latin typeface="Times New Roman" panose="02020603050405020304" pitchFamily="18" charset="0"/>
                <a:cs typeface="Times New Roman" panose="02020603050405020304" pitchFamily="18" charset="0"/>
              </a:rPr>
              <a:t> A(streptococcus </a:t>
            </a:r>
            <a:r>
              <a:rPr lang="en-US" sz="2800" dirty="0" err="1">
                <a:latin typeface="Times New Roman" panose="02020603050405020304" pitchFamily="18" charset="0"/>
                <a:cs typeface="Times New Roman" panose="02020603050405020304" pitchFamily="18" charset="0"/>
              </a:rPr>
              <a:t>pyogenes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chỉ</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định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đồ</a:t>
            </a:r>
            <a:r>
              <a:rPr lang="en-US"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403528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09800" y="624110"/>
            <a:ext cx="6324600" cy="137890"/>
          </a:xfrm>
        </p:spPr>
        <p:txBody>
          <a:bodyPr>
            <a:normAutofit fontScale="90000"/>
          </a:bodyPr>
          <a:lstStyle/>
          <a:p>
            <a:r>
              <a:rPr lang="en-US" sz="2800" dirty="0">
                <a:latin typeface="Times New Roman" pitchFamily="18" charset="0"/>
                <a:cs typeface="Times New Roman" pitchFamily="18" charset="0"/>
              </a:rPr>
              <a:t> </a:t>
            </a:r>
          </a:p>
        </p:txBody>
      </p:sp>
      <p:pic>
        <p:nvPicPr>
          <p:cNvPr id="2" name="Content Placeholder 1"/>
          <p:cNvPicPr>
            <a:picLocks noGrp="1" noChangeAspect="1"/>
          </p:cNvPicPr>
          <p:nvPr>
            <p:ph sz="half" idx="1"/>
          </p:nvPr>
        </p:nvPicPr>
        <p:blipFill>
          <a:blip r:embed="rId3"/>
          <a:stretch>
            <a:fillRect/>
          </a:stretch>
        </p:blipFill>
        <p:spPr>
          <a:xfrm>
            <a:off x="272242" y="899889"/>
            <a:ext cx="4403539" cy="5363497"/>
          </a:xfrm>
          <a:prstGeom prst="rect">
            <a:avLst/>
          </a:prstGeom>
        </p:spPr>
      </p:pic>
      <p:pic>
        <p:nvPicPr>
          <p:cNvPr id="3" name="Content Placeholder 2"/>
          <p:cNvPicPr>
            <a:picLocks noGrp="1" noChangeAspect="1"/>
          </p:cNvPicPr>
          <p:nvPr>
            <p:ph sz="half" idx="2"/>
          </p:nvPr>
        </p:nvPicPr>
        <p:blipFill>
          <a:blip r:embed="rId4"/>
          <a:stretch>
            <a:fillRect/>
          </a:stretch>
        </p:blipFill>
        <p:spPr>
          <a:xfrm>
            <a:off x="4727079" y="899889"/>
            <a:ext cx="4263497" cy="5334001"/>
          </a:xfrm>
          <a:prstGeom prst="rect">
            <a:avLst/>
          </a:prstGeom>
        </p:spPr>
      </p:pic>
    </p:spTree>
    <p:extLst>
      <p:ext uri="{BB962C8B-B14F-4D97-AF65-F5344CB8AC3E}">
        <p14:creationId xmlns:p14="http://schemas.microsoft.com/office/powerpoint/2010/main" val="179959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2800" dirty="0" err="1">
                <a:latin typeface="Times New Roman" panose="02020603050405020304" pitchFamily="18" charset="0"/>
                <a:cs typeface="Times New Roman" panose="02020603050405020304" pitchFamily="18" charset="0"/>
              </a:rPr>
              <a:t>Diễn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biến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lâm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bệnh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cắt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sốt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sau</a:t>
            </a:r>
            <a:r>
              <a:rPr lang="en-US" sz="2800" dirty="0">
                <a:latin typeface="Times New Roman" panose="02020603050405020304" pitchFamily="18" charset="0"/>
                <a:cs typeface="Times New Roman" panose="02020603050405020304" pitchFamily="18" charset="0"/>
              </a:rPr>
              <a:t> 3 </a:t>
            </a:r>
            <a:r>
              <a:rPr lang="en-US" sz="2800" dirty="0" err="1">
                <a:latin typeface="Times New Roman" panose="02020603050405020304" pitchFamily="18" charset="0"/>
                <a:cs typeface="Times New Roman" panose="02020603050405020304" pitchFamily="18" charset="0"/>
              </a:rPr>
              <a:t>ngày</a:t>
            </a:r>
            <a:r>
              <a:rPr lang="en-US" sz="2800" dirty="0">
                <a:latin typeface="Times New Roman" panose="02020603050405020304" pitchFamily="18" charset="0"/>
                <a:cs typeface="Times New Roman" panose="02020603050405020304" pitchFamily="18" charset="0"/>
              </a:rPr>
              <a:t>, ho </a:t>
            </a:r>
            <a:r>
              <a:rPr lang="en-US" sz="2800" dirty="0" err="1">
                <a:latin typeface="Times New Roman" panose="02020603050405020304" pitchFamily="18" charset="0"/>
                <a:cs typeface="Times New Roman" panose="02020603050405020304" pitchFamily="18" charset="0"/>
              </a:rPr>
              <a:t>đỡ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hơn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phổi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ít</a:t>
            </a:r>
            <a:r>
              <a:rPr lang="en-US" sz="2800" dirty="0">
                <a:latin typeface="Times New Roman" panose="02020603050405020304" pitchFamily="18" charset="0"/>
                <a:cs typeface="Times New Roman" panose="02020603050405020304" pitchFamily="18" charset="0"/>
              </a:rPr>
              <a:t> ran </a:t>
            </a:r>
            <a:r>
              <a:rPr lang="en-US" sz="2800" dirty="0" err="1">
                <a:latin typeface="Times New Roman" panose="02020603050405020304" pitchFamily="18" charset="0"/>
                <a:cs typeface="Times New Roman" panose="02020603050405020304" pitchFamily="18" charset="0"/>
              </a:rPr>
              <a:t>hơn</a:t>
            </a:r>
            <a:r>
              <a:rPr lang="en-US" sz="2800" dirty="0"/>
              <a:t>.</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dirty="0" err="1">
                <a:latin typeface="Times New Roman" panose="02020603050405020304" pitchFamily="18" charset="0"/>
                <a:cs typeface="Times New Roman" panose="02020603050405020304" pitchFamily="18" charset="0"/>
              </a:rPr>
              <a:t>Đến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ngày</a:t>
            </a:r>
            <a:r>
              <a:rPr lang="en-US" sz="2800" dirty="0">
                <a:latin typeface="Times New Roman" panose="02020603050405020304" pitchFamily="18" charset="0"/>
                <a:cs typeface="Times New Roman" panose="02020603050405020304" pitchFamily="18" charset="0"/>
              </a:rPr>
              <a:t> 23/6, </a:t>
            </a:r>
            <a:r>
              <a:rPr lang="en-US" sz="2800" dirty="0" err="1">
                <a:latin typeface="Times New Roman" panose="02020603050405020304" pitchFamily="18" charset="0"/>
                <a:cs typeface="Times New Roman" panose="02020603050405020304" pitchFamily="18" charset="0"/>
              </a:rPr>
              <a:t>trẻ</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chỉ</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còn</a:t>
            </a:r>
            <a:r>
              <a:rPr lang="en-US" sz="2800" dirty="0">
                <a:latin typeface="Times New Roman" panose="02020603050405020304" pitchFamily="18" charset="0"/>
                <a:cs typeface="Times New Roman" panose="02020603050405020304" pitchFamily="18" charset="0"/>
              </a:rPr>
              <a:t> ho </a:t>
            </a:r>
            <a:r>
              <a:rPr lang="en-US" sz="2800" dirty="0" err="1">
                <a:latin typeface="Times New Roman" panose="02020603050405020304" pitchFamily="18" charset="0"/>
                <a:cs typeface="Times New Roman" panose="02020603050405020304" pitchFamily="18" charset="0"/>
              </a:rPr>
              <a:t>khúc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khắc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nhẹ</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sốt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phổi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nghe</a:t>
            </a:r>
            <a:r>
              <a:rPr lang="en-US" sz="2800" dirty="0">
                <a:latin typeface="Times New Roman" pitchFamily="18" charset="0"/>
                <a:cs typeface="Times New Roman" pitchFamily="18" charset="0"/>
              </a:rPr>
              <a:t> ran, </a:t>
            </a:r>
            <a:r>
              <a:rPr lang="en-US" sz="2800" dirty="0" err="1">
                <a:latin typeface="Times New Roman" pitchFamily="18" charset="0"/>
                <a:cs typeface="Times New Roman" pitchFamily="18" charset="0"/>
              </a:rPr>
              <a:t>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viện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ngày</a:t>
            </a:r>
            <a:r>
              <a:rPr lang="en-US" sz="2800" dirty="0">
                <a:latin typeface="Times New Roman" pitchFamily="18" charset="0"/>
                <a:cs typeface="Times New Roman" pitchFamily="18" charset="0"/>
              </a:rPr>
              <a:t> 24/6.</a:t>
            </a:r>
          </a:p>
        </p:txBody>
      </p:sp>
      <p:pic>
        <p:nvPicPr>
          <p:cNvPr id="2" name="Content Placeholder 1"/>
          <p:cNvPicPr>
            <a:picLocks noGrp="1" noChangeAspect="1"/>
          </p:cNvPicPr>
          <p:nvPr>
            <p:ph sz="half" idx="1"/>
          </p:nvPr>
        </p:nvPicPr>
        <p:blipFill>
          <a:blip r:embed="rId3"/>
          <a:stretch>
            <a:fillRect/>
          </a:stretch>
        </p:blipFill>
        <p:spPr>
          <a:xfrm>
            <a:off x="2133600" y="2819400"/>
            <a:ext cx="2825353" cy="3767138"/>
          </a:xfrm>
          <a:prstGeom prst="rect">
            <a:avLst/>
          </a:prstGeom>
        </p:spPr>
      </p:pic>
      <p:pic>
        <p:nvPicPr>
          <p:cNvPr id="3" name="Content Placeholder 2"/>
          <p:cNvPicPr>
            <a:picLocks noGrp="1" noChangeAspect="1"/>
          </p:cNvPicPr>
          <p:nvPr>
            <p:ph sz="half" idx="2"/>
          </p:nvPr>
        </p:nvPicPr>
        <p:blipFill>
          <a:blip r:embed="rId4"/>
          <a:stretch>
            <a:fillRect/>
          </a:stretch>
        </p:blipFill>
        <p:spPr>
          <a:xfrm>
            <a:off x="5334000" y="2857500"/>
            <a:ext cx="2825353" cy="3690938"/>
          </a:xfrm>
          <a:prstGeom prst="rect">
            <a:avLst/>
          </a:prstGeom>
        </p:spPr>
      </p:pic>
    </p:spTree>
    <p:extLst>
      <p:ext uri="{BB962C8B-B14F-4D97-AF65-F5344CB8AC3E}">
        <p14:creationId xmlns:p14="http://schemas.microsoft.com/office/powerpoint/2010/main" val="490345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flipV="1">
            <a:off x="1981200" y="578391"/>
            <a:ext cx="6553200" cy="45719"/>
          </a:xfrm>
        </p:spPr>
        <p:txBody>
          <a:bodyPr>
            <a:normAutofit fontScale="90000"/>
          </a:bodyPr>
          <a:lstStyle/>
          <a:p>
            <a:r>
              <a:rPr lang="en-US" dirty="0"/>
              <a:t> </a:t>
            </a:r>
          </a:p>
        </p:txBody>
      </p:sp>
      <p:sp>
        <p:nvSpPr>
          <p:cNvPr id="6" name="Content Placeholder 5"/>
          <p:cNvSpPr>
            <a:spLocks noGrp="1"/>
          </p:cNvSpPr>
          <p:nvPr>
            <p:ph idx="1"/>
          </p:nvPr>
        </p:nvSpPr>
        <p:spPr>
          <a:xfrm>
            <a:off x="990600" y="990600"/>
            <a:ext cx="7543800" cy="5530222"/>
          </a:xfrm>
        </p:spPr>
        <p:txBody>
          <a:bodyPr>
            <a:normAutofit fontScale="77500" lnSpcReduction="20000"/>
          </a:bodyPr>
          <a:lstStyle/>
          <a:p>
            <a:pPr marL="0" indent="0">
              <a:buNone/>
            </a:pPr>
            <a:r>
              <a:rPr lang="en-US" sz="2800" dirty="0"/>
              <a:t>2. </a:t>
            </a:r>
            <a:r>
              <a:rPr lang="en-US" sz="2800" dirty="0" err="1">
                <a:latin typeface="Times New Roman" pitchFamily="18" charset="0"/>
                <a:cs typeface="Times New Roman" pitchFamily="18" charset="0"/>
              </a:rPr>
              <a:t>Nguyễn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Ngọc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Tuệ</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Đan</a:t>
            </a:r>
            <a:r>
              <a:rPr lang="en-US" sz="2800" dirty="0">
                <a:latin typeface="Times New Roman" pitchFamily="18" charset="0"/>
                <a:cs typeface="Times New Roman" pitchFamily="18" charset="0"/>
              </a:rPr>
              <a:t>  9</a:t>
            </a:r>
            <a:r>
              <a:rPr lang="en-US" sz="2800" baseline="30000" dirty="0">
                <a:latin typeface="Times New Roman" pitchFamily="18" charset="0"/>
                <a:cs typeface="Times New Roman" pitchFamily="18" charset="0"/>
              </a:rPr>
              <a:t>th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nữ</a:t>
            </a:r>
            <a:endParaRPr lang="en-US" sz="2800" dirty="0">
              <a:latin typeface="Times New Roman" pitchFamily="18" charset="0"/>
              <a:cs typeface="Times New Roman" pitchFamily="18" charset="0"/>
            </a:endParaRPr>
          </a:p>
          <a:p>
            <a:r>
              <a:rPr lang="en-US" sz="2800" dirty="0" err="1">
                <a:latin typeface="Times New Roman" pitchFamily="18" charset="0"/>
                <a:cs typeface="Times New Roman" pitchFamily="18" charset="0"/>
              </a:rPr>
              <a:t>Địa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chỉ</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thành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thọ</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thạch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thành</a:t>
            </a:r>
            <a:endParaRPr lang="en-US" sz="2800" dirty="0">
              <a:latin typeface="Times New Roman" pitchFamily="18" charset="0"/>
              <a:cs typeface="Times New Roman" pitchFamily="18" charset="0"/>
            </a:endParaRPr>
          </a:p>
          <a:p>
            <a:r>
              <a:rPr lang="en-US" sz="2800" dirty="0" err="1">
                <a:latin typeface="Times New Roman" pitchFamily="18" charset="0"/>
                <a:cs typeface="Times New Roman" pitchFamily="18" charset="0"/>
              </a:rPr>
              <a:t>Vv</a:t>
            </a:r>
            <a:r>
              <a:rPr lang="en-US" sz="2800" dirty="0">
                <a:latin typeface="Times New Roman" pitchFamily="18" charset="0"/>
                <a:cs typeface="Times New Roman" pitchFamily="18" charset="0"/>
              </a:rPr>
              <a:t>: 1h20 </a:t>
            </a:r>
            <a:r>
              <a:rPr lang="en-US" sz="2800" dirty="0" err="1">
                <a:latin typeface="Times New Roman" pitchFamily="18" charset="0"/>
                <a:cs typeface="Times New Roman" pitchFamily="18" charset="0"/>
              </a:rPr>
              <a:t>ngày</a:t>
            </a:r>
            <a:r>
              <a:rPr lang="en-US" sz="2800" dirty="0">
                <a:latin typeface="Times New Roman" pitchFamily="18" charset="0"/>
                <a:cs typeface="Times New Roman" pitchFamily="18" charset="0"/>
              </a:rPr>
              <a:t> 11/3/2024, </a:t>
            </a:r>
            <a:r>
              <a:rPr lang="en-US" sz="2800" dirty="0" err="1">
                <a:latin typeface="Times New Roman" pitchFamily="18" charset="0"/>
                <a:cs typeface="Times New Roman" pitchFamily="18" charset="0"/>
              </a:rPr>
              <a:t>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viện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ngày</a:t>
            </a:r>
            <a:r>
              <a:rPr lang="en-US" sz="2800" dirty="0">
                <a:latin typeface="Times New Roman" pitchFamily="18" charset="0"/>
                <a:cs typeface="Times New Roman" pitchFamily="18" charset="0"/>
              </a:rPr>
              <a:t> 21/3/2024</a:t>
            </a:r>
          </a:p>
          <a:p>
            <a:r>
              <a:rPr lang="en-US" sz="2800" dirty="0" err="1">
                <a:latin typeface="Times New Roman" pitchFamily="18" charset="0"/>
                <a:cs typeface="Times New Roman" pitchFamily="18" charset="0"/>
              </a:rPr>
              <a:t>Ldvv</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sốt</a:t>
            </a:r>
            <a:r>
              <a:rPr lang="en-US" sz="2800" dirty="0">
                <a:latin typeface="Times New Roman" pitchFamily="18" charset="0"/>
                <a:cs typeface="Times New Roman" pitchFamily="18" charset="0"/>
              </a:rPr>
              <a:t>, ho, </a:t>
            </a:r>
            <a:r>
              <a:rPr lang="en-US" sz="2800" dirty="0" err="1">
                <a:latin typeface="Times New Roman" pitchFamily="18" charset="0"/>
                <a:cs typeface="Times New Roman" pitchFamily="18" charset="0"/>
              </a:rPr>
              <a:t>khò</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khè</a:t>
            </a:r>
            <a:endParaRPr lang="en-US" sz="2800" dirty="0">
              <a:latin typeface="Times New Roman" pitchFamily="18" charset="0"/>
              <a:cs typeface="Times New Roman" pitchFamily="18" charset="0"/>
            </a:endParaRPr>
          </a:p>
          <a:p>
            <a:r>
              <a:rPr lang="en-US" sz="2800" dirty="0" err="1">
                <a:latin typeface="Times New Roman" pitchFamily="18" charset="0"/>
                <a:cs typeface="Times New Roman" pitchFamily="18" charset="0"/>
              </a:rPr>
              <a:t>Bệnh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sử</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trẻ</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điều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trị</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viêm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phổi</a:t>
            </a:r>
            <a:r>
              <a:rPr lang="en-US" sz="2800" dirty="0">
                <a:latin typeface="Times New Roman" pitchFamily="18" charset="0"/>
                <a:cs typeface="Times New Roman" pitchFamily="18" charset="0"/>
              </a:rPr>
              <a:t> ở </a:t>
            </a:r>
            <a:r>
              <a:rPr lang="en-US" sz="2800" dirty="0" err="1">
                <a:latin typeface="Times New Roman" pitchFamily="18" charset="0"/>
                <a:cs typeface="Times New Roman" pitchFamily="18" charset="0"/>
              </a:rPr>
              <a:t>bv</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khoa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Thạch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Thành</a:t>
            </a:r>
            <a:r>
              <a:rPr lang="en-US" sz="2800" dirty="0">
                <a:latin typeface="Times New Roman" pitchFamily="18" charset="0"/>
                <a:cs typeface="Times New Roman" pitchFamily="18" charset="0"/>
              </a:rPr>
              <a:t> 7 </a:t>
            </a:r>
            <a:r>
              <a:rPr lang="en-US" sz="2800" dirty="0" err="1">
                <a:latin typeface="Times New Roman" pitchFamily="18" charset="0"/>
                <a:cs typeface="Times New Roman" pitchFamily="18" charset="0"/>
              </a:rPr>
              <a:t>ngày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chuyển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bv</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Thanh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Hóa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điều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trị</a:t>
            </a:r>
            <a:r>
              <a:rPr lang="en-US" sz="2800" dirty="0">
                <a:latin typeface="Times New Roman" pitchFamily="18" charset="0"/>
                <a:cs typeface="Times New Roman" pitchFamily="18" charset="0"/>
              </a:rPr>
              <a:t> 7 </a:t>
            </a:r>
            <a:r>
              <a:rPr lang="en-US" sz="2800" dirty="0" err="1">
                <a:latin typeface="Times New Roman" pitchFamily="18" charset="0"/>
                <a:cs typeface="Times New Roman" pitchFamily="18" charset="0"/>
              </a:rPr>
              <a:t>ngày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viện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ngày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thứ</a:t>
            </a:r>
            <a:r>
              <a:rPr lang="en-US" sz="2800" dirty="0">
                <a:latin typeface="Times New Roman" pitchFamily="18" charset="0"/>
                <a:cs typeface="Times New Roman" pitchFamily="18" charset="0"/>
              </a:rPr>
              <a:t> 2 </a:t>
            </a:r>
            <a:r>
              <a:rPr lang="en-US" sz="2800" dirty="0" err="1">
                <a:latin typeface="Times New Roman" pitchFamily="18" charset="0"/>
                <a:cs typeface="Times New Roman" pitchFamily="18" charset="0"/>
              </a:rPr>
              <a:t>trẻ</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sốt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cao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kèm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theo</a:t>
            </a:r>
            <a:r>
              <a:rPr lang="en-US" sz="2800" dirty="0">
                <a:latin typeface="Times New Roman" pitchFamily="18" charset="0"/>
                <a:cs typeface="Times New Roman" pitchFamily="18" charset="0"/>
              </a:rPr>
              <a:t> ho </a:t>
            </a:r>
            <a:r>
              <a:rPr lang="en-US" sz="2800" dirty="0" err="1">
                <a:latin typeface="Times New Roman" pitchFamily="18" charset="0"/>
                <a:cs typeface="Times New Roman" pitchFamily="18" charset="0"/>
              </a:rPr>
              <a:t>nhiều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khò</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khè</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đờm</a:t>
            </a:r>
            <a:r>
              <a:rPr lang="en-US" sz="2800" dirty="0">
                <a:latin typeface="Times New Roman" pitchFamily="18" charset="0"/>
                <a:cs typeface="Times New Roman" pitchFamily="18" charset="0"/>
              </a:rPr>
              <a:t> -&gt;</a:t>
            </a:r>
            <a:r>
              <a:rPr lang="en-US" sz="2800" dirty="0" err="1">
                <a:latin typeface="Times New Roman" pitchFamily="18" charset="0"/>
                <a:cs typeface="Times New Roman" pitchFamily="18" charset="0"/>
              </a:rPr>
              <a:t>vào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viện</a:t>
            </a:r>
            <a:endParaRPr lang="en-US" sz="2800" dirty="0">
              <a:latin typeface="Times New Roman" pitchFamily="18" charset="0"/>
              <a:cs typeface="Times New Roman" pitchFamily="18" charset="0"/>
            </a:endParaRPr>
          </a:p>
          <a:p>
            <a:r>
              <a:rPr lang="en-US" sz="2800" dirty="0" err="1">
                <a:latin typeface="Times New Roman" pitchFamily="18" charset="0"/>
                <a:cs typeface="Times New Roman" pitchFamily="18" charset="0"/>
              </a:rPr>
              <a:t>Khám:trẻ</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tỉnh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sốt</a:t>
            </a:r>
            <a:r>
              <a:rPr lang="en-US" sz="2800" dirty="0">
                <a:latin typeface="Times New Roman" pitchFamily="18" charset="0"/>
                <a:cs typeface="Times New Roman" pitchFamily="18" charset="0"/>
              </a:rPr>
              <a:t> 39 </a:t>
            </a:r>
            <a:r>
              <a:rPr lang="en-US" sz="2800" dirty="0" err="1">
                <a:latin typeface="Times New Roman" pitchFamily="18" charset="0"/>
                <a:cs typeface="Times New Roman" pitchFamily="18" charset="0"/>
              </a:rPr>
              <a:t>độ,không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suy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hô</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hấp</a:t>
            </a:r>
            <a:r>
              <a:rPr lang="en-US" sz="2800" dirty="0">
                <a:latin typeface="Times New Roman" pitchFamily="18" charset="0"/>
                <a:cs typeface="Times New Roman" pitchFamily="18" charset="0"/>
              </a:rPr>
              <a:t>, ho </a:t>
            </a:r>
            <a:r>
              <a:rPr lang="en-US" sz="2800" dirty="0" err="1">
                <a:latin typeface="Times New Roman" pitchFamily="18" charset="0"/>
                <a:cs typeface="Times New Roman" pitchFamily="18" charset="0"/>
              </a:rPr>
              <a:t>đờm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phổi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nhiều</a:t>
            </a:r>
            <a:r>
              <a:rPr lang="en-US" sz="2800" dirty="0">
                <a:latin typeface="Times New Roman" pitchFamily="18" charset="0"/>
                <a:cs typeface="Times New Roman" pitchFamily="18" charset="0"/>
              </a:rPr>
              <a:t> ran </a:t>
            </a:r>
            <a:r>
              <a:rPr lang="en-US" sz="2800" dirty="0" err="1">
                <a:latin typeface="Times New Roman" pitchFamily="18" charset="0"/>
                <a:cs typeface="Times New Roman" pitchFamily="18" charset="0"/>
              </a:rPr>
              <a:t>ẩm</a:t>
            </a:r>
            <a:r>
              <a:rPr lang="en-US" sz="2800" dirty="0">
                <a:latin typeface="Times New Roman" pitchFamily="18" charset="0"/>
                <a:cs typeface="Times New Roman" pitchFamily="18" charset="0"/>
              </a:rPr>
              <a:t> ran </a:t>
            </a:r>
            <a:r>
              <a:rPr lang="en-US" sz="2800" dirty="0" err="1">
                <a:latin typeface="Times New Roman" pitchFamily="18" charset="0"/>
                <a:cs typeface="Times New Roman" pitchFamily="18" charset="0"/>
              </a:rPr>
              <a:t>ngáy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rải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rác</a:t>
            </a:r>
            <a:r>
              <a:rPr lang="en-US" sz="2800" dirty="0">
                <a:latin typeface="Times New Roman" pitchFamily="18" charset="0"/>
                <a:cs typeface="Times New Roman" pitchFamily="18" charset="0"/>
              </a:rPr>
              <a:t>.</a:t>
            </a:r>
          </a:p>
          <a:p>
            <a:r>
              <a:rPr lang="en-US" sz="2800" dirty="0" err="1">
                <a:latin typeface="Times New Roman" pitchFamily="18" charset="0"/>
                <a:cs typeface="Times New Roman" pitchFamily="18" charset="0"/>
              </a:rPr>
              <a:t>cls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Bc</a:t>
            </a:r>
            <a:r>
              <a:rPr lang="en-US" sz="2800" dirty="0">
                <a:latin typeface="Times New Roman" pitchFamily="18" charset="0"/>
                <a:cs typeface="Times New Roman" pitchFamily="18" charset="0"/>
              </a:rPr>
              <a:t>: 10,04G/l  %N: 55,5   %L: 37</a:t>
            </a:r>
          </a:p>
          <a:p>
            <a:pPr marL="0" indent="0">
              <a:buNone/>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xquang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hình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ảnh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viêm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phổi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thùy</a:t>
            </a:r>
            <a:endParaRPr lang="en-US" sz="2800" dirty="0">
              <a:latin typeface="Times New Roman" pitchFamily="18" charset="0"/>
              <a:cs typeface="Times New Roman" pitchFamily="18" charset="0"/>
            </a:endParaRPr>
          </a:p>
          <a:p>
            <a:pPr marL="0" indent="0">
              <a:buNone/>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nội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soi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viêm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mũi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họng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viêm</a:t>
            </a:r>
            <a:r>
              <a:rPr lang="en-US" sz="2800" dirty="0">
                <a:latin typeface="Times New Roman" pitchFamily="18" charset="0"/>
                <a:cs typeface="Times New Roman" pitchFamily="18" charset="0"/>
              </a:rPr>
              <a:t> tai ứ </a:t>
            </a:r>
            <a:r>
              <a:rPr lang="en-US" sz="2800" dirty="0" err="1">
                <a:latin typeface="Times New Roman" pitchFamily="18" charset="0"/>
                <a:cs typeface="Times New Roman" pitchFamily="18" charset="0"/>
              </a:rPr>
              <a:t>mủ</a:t>
            </a:r>
            <a:r>
              <a:rPr lang="en-US" sz="2800" dirty="0">
                <a:latin typeface="Times New Roman" pitchFamily="18" charset="0"/>
                <a:cs typeface="Times New Roman" pitchFamily="18" charset="0"/>
              </a:rPr>
              <a:t> 2 </a:t>
            </a:r>
            <a:r>
              <a:rPr lang="en-US" sz="2800" dirty="0" err="1">
                <a:latin typeface="Times New Roman" pitchFamily="18" charset="0"/>
                <a:cs typeface="Times New Roman" pitchFamily="18" charset="0"/>
              </a:rPr>
              <a:t>bên</a:t>
            </a:r>
            <a:r>
              <a:rPr lang="en-US" sz="2800" dirty="0">
                <a:latin typeface="Times New Roman" pitchFamily="18" charset="0"/>
                <a:cs typeface="Times New Roman" pitchFamily="18" charset="0"/>
              </a:rPr>
              <a:t>.</a:t>
            </a:r>
          </a:p>
          <a:p>
            <a:r>
              <a:rPr lang="en-US" sz="2800" dirty="0" err="1">
                <a:latin typeface="Times New Roman" pitchFamily="18" charset="0"/>
                <a:cs typeface="Times New Roman" pitchFamily="18" charset="0"/>
              </a:rPr>
              <a:t>Chẩn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đoán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viêm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phổi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thùy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viêm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mũi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họng-viêm</a:t>
            </a:r>
            <a:r>
              <a:rPr lang="en-US" sz="2800" dirty="0">
                <a:latin typeface="Times New Roman" pitchFamily="18" charset="0"/>
                <a:cs typeface="Times New Roman" pitchFamily="18" charset="0"/>
              </a:rPr>
              <a:t> tai </a:t>
            </a:r>
            <a:r>
              <a:rPr lang="en-US" sz="2800" dirty="0" err="1">
                <a:latin typeface="Times New Roman" pitchFamily="18" charset="0"/>
                <a:cs typeface="Times New Roman" pitchFamily="18" charset="0"/>
              </a:rPr>
              <a:t>giữa</a:t>
            </a:r>
            <a:r>
              <a:rPr lang="en-US" sz="2800" dirty="0">
                <a:latin typeface="Times New Roman" pitchFamily="18" charset="0"/>
                <a:cs typeface="Times New Roman" pitchFamily="18" charset="0"/>
              </a:rPr>
              <a:t>.</a:t>
            </a:r>
          </a:p>
          <a:p>
            <a:r>
              <a:rPr lang="en-US" sz="2800" dirty="0" err="1">
                <a:latin typeface="Times New Roman" pitchFamily="18" charset="0"/>
                <a:cs typeface="Times New Roman" pitchFamily="18" charset="0"/>
              </a:rPr>
              <a:t>Điều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trị</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kháng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sinh</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meropenem</a:t>
            </a:r>
            <a:r>
              <a:rPr lang="en-US" sz="2800" dirty="0">
                <a:latin typeface="Times New Roman" pitchFamily="18" charset="0"/>
                <a:cs typeface="Times New Roman" pitchFamily="18" charset="0"/>
              </a:rPr>
              <a:t>), long </a:t>
            </a:r>
            <a:r>
              <a:rPr lang="en-US" sz="2800" dirty="0" err="1">
                <a:latin typeface="Times New Roman" pitchFamily="18" charset="0"/>
                <a:cs typeface="Times New Roman" pitchFamily="18" charset="0"/>
              </a:rPr>
              <a:t>đờm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khí</a:t>
            </a:r>
            <a:r>
              <a:rPr lang="en-US" sz="2800" dirty="0">
                <a:latin typeface="Times New Roman" pitchFamily="18" charset="0"/>
                <a:cs typeface="Times New Roman" pitchFamily="18" charset="0"/>
              </a:rPr>
              <a:t> dung</a:t>
            </a:r>
          </a:p>
          <a:p>
            <a:pPr marL="0" indent="0">
              <a:buNone/>
            </a:pPr>
            <a:endParaRPr lang="en-US" sz="2800" dirty="0">
              <a:latin typeface="Times New Roman" pitchFamily="18" charset="0"/>
              <a:cs typeface="Times New Roman" pitchFamily="18" charset="0"/>
            </a:endParaRPr>
          </a:p>
          <a:p>
            <a:pPr marL="0" indent="0">
              <a:buNone/>
            </a:pPr>
            <a:endParaRPr lang="en-US" sz="2800" dirty="0"/>
          </a:p>
        </p:txBody>
      </p:sp>
    </p:spTree>
    <p:extLst>
      <p:ext uri="{BB962C8B-B14F-4D97-AF65-F5344CB8AC3E}">
        <p14:creationId xmlns:p14="http://schemas.microsoft.com/office/powerpoint/2010/main" val="3433580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1" y="624110"/>
            <a:ext cx="6629400" cy="61690"/>
          </a:xfrm>
        </p:spPr>
        <p:txBody>
          <a:bodyPr>
            <a:normAutofit fontScale="90000"/>
          </a:bodyPr>
          <a:lstStyle/>
          <a:p>
            <a:r>
              <a:rPr lang="en-US" dirty="0"/>
              <a:t> </a:t>
            </a:r>
          </a:p>
        </p:txBody>
      </p:sp>
      <p:sp>
        <p:nvSpPr>
          <p:cNvPr id="3" name="Content Placeholder 2"/>
          <p:cNvSpPr>
            <a:spLocks noGrp="1"/>
          </p:cNvSpPr>
          <p:nvPr>
            <p:ph idx="1"/>
          </p:nvPr>
        </p:nvSpPr>
        <p:spPr>
          <a:xfrm>
            <a:off x="800100" y="990600"/>
            <a:ext cx="7543800" cy="5377822"/>
          </a:xfrm>
        </p:spPr>
        <p:txBody>
          <a:bodyPr>
            <a:normAutofit fontScale="92500" lnSpcReduction="20000"/>
          </a:bodyPr>
          <a:lstStyle/>
          <a:p>
            <a:r>
              <a:rPr lang="en-US" sz="2800" dirty="0" err="1">
                <a:latin typeface="Times New Roman" pitchFamily="18" charset="0"/>
                <a:cs typeface="Times New Roman" pitchFamily="18" charset="0"/>
              </a:rPr>
              <a:t>Đến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ngày</a:t>
            </a:r>
            <a:r>
              <a:rPr lang="en-US" sz="2800" dirty="0">
                <a:latin typeface="Times New Roman" pitchFamily="18" charset="0"/>
                <a:cs typeface="Times New Roman" pitchFamily="18" charset="0"/>
              </a:rPr>
              <a:t> 15/3,bn </a:t>
            </a:r>
            <a:r>
              <a:rPr lang="en-US" sz="2800" dirty="0" err="1">
                <a:latin typeface="Times New Roman" pitchFamily="18" charset="0"/>
                <a:cs typeface="Times New Roman" pitchFamily="18" charset="0"/>
              </a:rPr>
              <a:t>cắt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sốt,ho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giảm,vẫn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còn</a:t>
            </a:r>
            <a:r>
              <a:rPr lang="en-US" sz="2800" dirty="0">
                <a:latin typeface="Times New Roman" pitchFamily="18" charset="0"/>
                <a:cs typeface="Times New Roman" pitchFamily="18" charset="0"/>
              </a:rPr>
              <a:t> ho </a:t>
            </a:r>
            <a:r>
              <a:rPr lang="en-US" sz="2800" dirty="0" err="1">
                <a:latin typeface="Times New Roman" pitchFamily="18" charset="0"/>
                <a:cs typeface="Times New Roman" pitchFamily="18" charset="0"/>
              </a:rPr>
              <a:t>đờm,phổi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vẫn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rải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rác</a:t>
            </a:r>
            <a:r>
              <a:rPr lang="en-US" sz="2800" dirty="0">
                <a:latin typeface="Times New Roman" pitchFamily="18" charset="0"/>
                <a:cs typeface="Times New Roman" pitchFamily="18" charset="0"/>
              </a:rPr>
              <a:t> ran </a:t>
            </a:r>
            <a:r>
              <a:rPr lang="en-US" sz="2800" dirty="0" err="1">
                <a:latin typeface="Times New Roman" pitchFamily="18" charset="0"/>
                <a:cs typeface="Times New Roman" pitchFamily="18" charset="0"/>
              </a:rPr>
              <a:t>ẩm</a:t>
            </a:r>
            <a:r>
              <a:rPr lang="en-US" sz="2800" dirty="0">
                <a:latin typeface="Times New Roman" pitchFamily="18" charset="0"/>
                <a:cs typeface="Times New Roman" pitchFamily="18" charset="0"/>
              </a:rPr>
              <a:t>, ran </a:t>
            </a:r>
            <a:r>
              <a:rPr lang="en-US" sz="2800" dirty="0" err="1">
                <a:latin typeface="Times New Roman" pitchFamily="18" charset="0"/>
                <a:cs typeface="Times New Roman" pitchFamily="18" charset="0"/>
              </a:rPr>
              <a:t>ngáy</a:t>
            </a:r>
            <a:r>
              <a:rPr lang="en-US" sz="2800" dirty="0">
                <a:latin typeface="Times New Roman" pitchFamily="18" charset="0"/>
                <a:cs typeface="Times New Roman" pitchFamily="18" charset="0"/>
              </a:rPr>
              <a:t>.</a:t>
            </a:r>
          </a:p>
          <a:p>
            <a:pPr marL="0" indent="0">
              <a:buNone/>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cls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ngày</a:t>
            </a:r>
            <a:r>
              <a:rPr lang="en-US" sz="2800" dirty="0">
                <a:latin typeface="Times New Roman" pitchFamily="18" charset="0"/>
                <a:cs typeface="Times New Roman" pitchFamily="18" charset="0"/>
              </a:rPr>
              <a:t> 15/3:Bc: 6.35G/l  %N:24,8, %L:62.5</a:t>
            </a:r>
          </a:p>
          <a:p>
            <a:pPr marL="0" indent="0">
              <a:buNone/>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xquang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ngực:phế</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quản</a:t>
            </a:r>
            <a:r>
              <a:rPr lang="en-US" sz="2800" dirty="0">
                <a:latin typeface="Times New Roman" pitchFamily="18" charset="0"/>
                <a:cs typeface="Times New Roman" pitchFamily="18" charset="0"/>
              </a:rPr>
              <a:t> 2 </a:t>
            </a:r>
            <a:r>
              <a:rPr lang="en-US" sz="2800" dirty="0" err="1">
                <a:latin typeface="Times New Roman" pitchFamily="18" charset="0"/>
                <a:cs typeface="Times New Roman" pitchFamily="18" charset="0"/>
              </a:rPr>
              <a:t>bên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đậm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dày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tổ</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chức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kẽ</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trường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phổi</a:t>
            </a:r>
            <a:r>
              <a:rPr lang="en-US" sz="2800" dirty="0">
                <a:latin typeface="Times New Roman" pitchFamily="18" charset="0"/>
                <a:cs typeface="Times New Roman" pitchFamily="18" charset="0"/>
              </a:rPr>
              <a:t> 2 </a:t>
            </a:r>
            <a:r>
              <a:rPr lang="en-US" sz="2800" dirty="0" err="1">
                <a:latin typeface="Times New Roman" pitchFamily="18" charset="0"/>
                <a:cs typeface="Times New Roman" pitchFamily="18" charset="0"/>
              </a:rPr>
              <a:t>bên</a:t>
            </a:r>
            <a:r>
              <a:rPr lang="en-US" sz="2800" dirty="0">
                <a:latin typeface="Times New Roman" pitchFamily="18" charset="0"/>
                <a:cs typeface="Times New Roman" pitchFamily="18" charset="0"/>
              </a:rPr>
              <a:t>.</a:t>
            </a:r>
          </a:p>
          <a:p>
            <a:pPr marL="0" indent="0">
              <a:buNone/>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trẻ</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được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chuyển</a:t>
            </a:r>
            <a:r>
              <a:rPr lang="en-US" sz="2800" dirty="0">
                <a:latin typeface="Times New Roman" pitchFamily="18" charset="0"/>
                <a:cs typeface="Times New Roman" pitchFamily="18" charset="0"/>
              </a:rPr>
              <a:t> sang </a:t>
            </a:r>
            <a:r>
              <a:rPr lang="en-US" sz="2800" dirty="0" err="1">
                <a:latin typeface="Times New Roman" pitchFamily="18" charset="0"/>
                <a:cs typeface="Times New Roman" pitchFamily="18" charset="0"/>
              </a:rPr>
              <a:t>dùng</a:t>
            </a:r>
            <a:r>
              <a:rPr lang="en-US" sz="2800" dirty="0">
                <a:latin typeface="Times New Roman" pitchFamily="18" charset="0"/>
                <a:cs typeface="Times New Roman" pitchFamily="18" charset="0"/>
              </a:rPr>
              <a:t> ciprofloxacin 200mg, 1 </a:t>
            </a:r>
            <a:r>
              <a:rPr lang="en-US" sz="2800" dirty="0" err="1">
                <a:latin typeface="Times New Roman" pitchFamily="18" charset="0"/>
                <a:cs typeface="Times New Roman" pitchFamily="18" charset="0"/>
              </a:rPr>
              <a:t>lọ</a:t>
            </a:r>
            <a:r>
              <a:rPr lang="en-US" sz="2800" dirty="0">
                <a:latin typeface="Times New Roman" pitchFamily="18" charset="0"/>
                <a:cs typeface="Times New Roman" pitchFamily="18" charset="0"/>
              </a:rPr>
              <a:t> chia 2 </a:t>
            </a:r>
            <a:r>
              <a:rPr lang="en-US" sz="2800" dirty="0" err="1">
                <a:latin typeface="Times New Roman" pitchFamily="18" charset="0"/>
                <a:cs typeface="Times New Roman" pitchFamily="18" charset="0"/>
              </a:rPr>
              <a:t>lần</a:t>
            </a:r>
            <a:r>
              <a:rPr lang="en-US" sz="2800" dirty="0">
                <a:latin typeface="Times New Roman" pitchFamily="18" charset="0"/>
                <a:cs typeface="Times New Roman" pitchFamily="18" charset="0"/>
              </a:rPr>
              <a:t>.</a:t>
            </a:r>
          </a:p>
          <a:p>
            <a:r>
              <a:rPr lang="en-US" sz="2800" dirty="0" err="1">
                <a:latin typeface="Times New Roman" pitchFamily="18" charset="0"/>
                <a:cs typeface="Times New Roman" pitchFamily="18" charset="0"/>
              </a:rPr>
              <a:t>Đến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ngày</a:t>
            </a:r>
            <a:r>
              <a:rPr lang="en-US" sz="2800" dirty="0">
                <a:latin typeface="Times New Roman" pitchFamily="18" charset="0"/>
                <a:cs typeface="Times New Roman" pitchFamily="18" charset="0"/>
              </a:rPr>
              <a:t> 19/3, </a:t>
            </a:r>
            <a:r>
              <a:rPr lang="en-US" sz="2800" dirty="0" err="1">
                <a:latin typeface="Times New Roman" pitchFamily="18" charset="0"/>
                <a:cs typeface="Times New Roman" pitchFamily="18" charset="0"/>
              </a:rPr>
              <a:t>bn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hết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sốt</a:t>
            </a:r>
            <a:r>
              <a:rPr lang="en-US" sz="2800" dirty="0">
                <a:latin typeface="Times New Roman" pitchFamily="18" charset="0"/>
                <a:cs typeface="Times New Roman" pitchFamily="18" charset="0"/>
              </a:rPr>
              <a:t>, ho </a:t>
            </a:r>
            <a:r>
              <a:rPr lang="en-US" sz="2800" dirty="0" err="1">
                <a:latin typeface="Times New Roman" pitchFamily="18" charset="0"/>
                <a:cs typeface="Times New Roman" pitchFamily="18" charset="0"/>
              </a:rPr>
              <a:t>ít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còn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khò</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khè</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thoảng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nôn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đờm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phổi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không</a:t>
            </a:r>
            <a:r>
              <a:rPr lang="en-US" sz="2800" dirty="0">
                <a:latin typeface="Times New Roman" pitchFamily="18" charset="0"/>
                <a:cs typeface="Times New Roman" pitchFamily="18" charset="0"/>
              </a:rPr>
              <a:t> ran.</a:t>
            </a:r>
          </a:p>
          <a:p>
            <a:pPr marL="0" indent="0">
              <a:buNone/>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cls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ngày</a:t>
            </a:r>
            <a:r>
              <a:rPr lang="en-US" sz="2800" dirty="0">
                <a:latin typeface="Times New Roman" pitchFamily="18" charset="0"/>
                <a:cs typeface="Times New Roman" pitchFamily="18" charset="0"/>
              </a:rPr>
              <a:t> 19/3:  BC: 6,13G/l   %N: 47,9   %L:44,5</a:t>
            </a:r>
          </a:p>
          <a:p>
            <a:pPr marL="0" indent="0">
              <a:buNone/>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nội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soi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TMH:hòm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nhĩ</a:t>
            </a:r>
            <a:r>
              <a:rPr lang="en-US" sz="2800" dirty="0">
                <a:latin typeface="Times New Roman" pitchFamily="18" charset="0"/>
                <a:cs typeface="Times New Roman" pitchFamily="18" charset="0"/>
              </a:rPr>
              <a:t> ứ </a:t>
            </a:r>
            <a:r>
              <a:rPr lang="en-US" sz="2800" dirty="0" err="1">
                <a:latin typeface="Times New Roman" pitchFamily="18" charset="0"/>
                <a:cs typeface="Times New Roman" pitchFamily="18" charset="0"/>
              </a:rPr>
              <a:t>ít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dịch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phải</a:t>
            </a:r>
            <a:endParaRPr lang="en-US" sz="2800" dirty="0">
              <a:latin typeface="Times New Roman" pitchFamily="18" charset="0"/>
              <a:cs typeface="Times New Roman" pitchFamily="18" charset="0"/>
            </a:endParaRPr>
          </a:p>
          <a:p>
            <a:pPr marL="0" indent="0">
              <a:buNone/>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xquang:phế</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quản</a:t>
            </a:r>
            <a:r>
              <a:rPr lang="en-US" sz="2800" dirty="0">
                <a:latin typeface="Times New Roman" pitchFamily="18" charset="0"/>
                <a:cs typeface="Times New Roman" pitchFamily="18" charset="0"/>
              </a:rPr>
              <a:t> 2 </a:t>
            </a:r>
            <a:r>
              <a:rPr lang="en-US" sz="2800" dirty="0" err="1">
                <a:latin typeface="Times New Roman" pitchFamily="18" charset="0"/>
                <a:cs typeface="Times New Roman" pitchFamily="18" charset="0"/>
              </a:rPr>
              <a:t>bên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đậm</a:t>
            </a:r>
            <a:r>
              <a:rPr lang="en-US" sz="2800" dirty="0">
                <a:latin typeface="Times New Roman" pitchFamily="18" charset="0"/>
                <a:cs typeface="Times New Roman" pitchFamily="18" charset="0"/>
              </a:rPr>
              <a:t>.</a:t>
            </a:r>
          </a:p>
          <a:p>
            <a:r>
              <a:rPr lang="en-US" sz="2800" dirty="0" err="1">
                <a:latin typeface="Times New Roman" pitchFamily="18" charset="0"/>
                <a:cs typeface="Times New Roman" pitchFamily="18" charset="0"/>
              </a:rPr>
              <a:t>Bệnh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viện</a:t>
            </a:r>
            <a:r>
              <a:rPr lang="en-US" sz="2800" dirty="0">
                <a:latin typeface="Times New Roman" pitchFamily="18" charset="0"/>
                <a:cs typeface="Times New Roman" pitchFamily="18" charset="0"/>
              </a:rPr>
              <a:t> 21/3.</a:t>
            </a: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933560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7400" y="329142"/>
            <a:ext cx="6589199" cy="1280890"/>
          </a:xfrm>
        </p:spPr>
        <p:txBody>
          <a:bodyPr>
            <a:normAutofit/>
          </a:bodyPr>
          <a:lstStyle/>
          <a:p>
            <a:r>
              <a:rPr lang="en-US" sz="3200" dirty="0">
                <a:latin typeface="Times New Roman" pitchFamily="18" charset="0"/>
                <a:cs typeface="Times New Roman" pitchFamily="18" charset="0"/>
              </a:rPr>
              <a:t>V. </a:t>
            </a:r>
            <a:r>
              <a:rPr lang="en-US" sz="3200" dirty="0" err="1">
                <a:latin typeface="Times New Roman" pitchFamily="18" charset="0"/>
                <a:cs typeface="Times New Roman" pitchFamily="18" charset="0"/>
              </a:rPr>
              <a:t>Nguyên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tắc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sử</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dụng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kháng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sinh</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685800" y="1143000"/>
            <a:ext cx="7772400" cy="5385858"/>
          </a:xfrm>
        </p:spPr>
        <p:txBody>
          <a:bodyPr>
            <a:normAutofit fontScale="77500" lnSpcReduction="20000"/>
          </a:bodyPr>
          <a:lstStyle/>
          <a:p>
            <a:r>
              <a:rPr lang="en-US" sz="2900" dirty="0" err="1">
                <a:latin typeface="Times New Roman" panose="02020603050405020304" pitchFamily="18" charset="0"/>
                <a:cs typeface="Times New Roman" panose="02020603050405020304" pitchFamily="18" charset="0"/>
              </a:rPr>
              <a:t>Chỉ</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sử</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dụng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kháng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sinh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thật</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sự</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bị</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bệnh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nhiễm</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khuẩn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Chỉ</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có</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thầy</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thuốc</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điều</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trị</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dựa</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vào</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kinh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nghiệm</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chữa</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bệnh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dựa</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vào</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xét</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nghiệm</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mới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xác</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định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được</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có</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nhiễm</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khuẩn</a:t>
            </a:r>
            <a:r>
              <a:rPr lang="en-US" sz="2900" dirty="0">
                <a:latin typeface="Times New Roman" panose="02020603050405020304" pitchFamily="18" charset="0"/>
                <a:cs typeface="Times New Roman" panose="02020603050405020304" pitchFamily="18" charset="0"/>
              </a:rPr>
              <a:t> hay </a:t>
            </a:r>
            <a:r>
              <a:rPr lang="en-US" sz="2900" dirty="0" err="1">
                <a:latin typeface="Times New Roman" panose="02020603050405020304" pitchFamily="18" charset="0"/>
                <a:cs typeface="Times New Roman" panose="02020603050405020304" pitchFamily="18" charset="0"/>
              </a:rPr>
              <a:t>không</a:t>
            </a:r>
            <a:endParaRPr lang="en-US" sz="2900" dirty="0">
              <a:latin typeface="Times New Roman" panose="02020603050405020304" pitchFamily="18" charset="0"/>
              <a:cs typeface="Times New Roman" panose="02020603050405020304" pitchFamily="18" charset="0"/>
            </a:endParaRPr>
          </a:p>
          <a:p>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Phải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chọn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đúng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loại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kháng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sinh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phù</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hợp</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Việc</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lựa</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chọn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kháng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sinh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dựa</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vào</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kháng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sinh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đồ</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trong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trường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hợp</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cấp</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bách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hoặc</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trong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chờ</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đợi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kết</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quả</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kháng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sinh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đồ</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có</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thể</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dựa</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vào</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kinh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nghiệm</a:t>
            </a:r>
            <a:r>
              <a:rPr lang="en-US" sz="2900" dirty="0">
                <a:latin typeface="Times New Roman" panose="02020603050405020304" pitchFamily="18" charset="0"/>
                <a:cs typeface="Times New Roman" panose="02020603050405020304" pitchFamily="18" charset="0"/>
              </a:rPr>
              <a:t>.</a:t>
            </a:r>
          </a:p>
          <a:p>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Phải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dùng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kháng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sinh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đúng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liều</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đúng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cách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Phải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dùng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kháng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sinh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đủ</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thời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gian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Tùy</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theo</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loại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bệnh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và</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tình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trạng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bệnh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mà</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thời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gian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dùng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kháng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sinh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có</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dài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ngắn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nhưng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thông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thường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là</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không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dưới</a:t>
            </a:r>
            <a:r>
              <a:rPr lang="en-US" sz="2900" dirty="0">
                <a:latin typeface="Times New Roman" panose="02020603050405020304" pitchFamily="18" charset="0"/>
                <a:cs typeface="Times New Roman" panose="02020603050405020304" pitchFamily="18" charset="0"/>
              </a:rPr>
              <a:t> 5 </a:t>
            </a:r>
            <a:r>
              <a:rPr lang="en-US" sz="2900" dirty="0" err="1">
                <a:latin typeface="Times New Roman" panose="02020603050405020304" pitchFamily="18" charset="0"/>
                <a:cs typeface="Times New Roman" panose="02020603050405020304" pitchFamily="18" charset="0"/>
              </a:rPr>
              <a:t>ngày</a:t>
            </a:r>
            <a:endParaRPr lang="en-US" sz="2900" dirty="0">
              <a:latin typeface="Times New Roman" panose="02020603050405020304" pitchFamily="18" charset="0"/>
              <a:cs typeface="Times New Roman" panose="02020603050405020304" pitchFamily="18" charset="0"/>
            </a:endParaRPr>
          </a:p>
          <a:p>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Chỉ</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phối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hợp</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nhiều</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loại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kháng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sinh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thật</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cần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thiết</a:t>
            </a:r>
            <a:r>
              <a:rPr lang="en-US" sz="2900" dirty="0">
                <a:latin typeface="Times New Roman" panose="02020603050405020304" pitchFamily="18" charset="0"/>
                <a:cs typeface="Times New Roman" panose="02020603050405020304" pitchFamily="18" charset="0"/>
              </a:rPr>
              <a:t>.</a:t>
            </a:r>
          </a:p>
          <a:p>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Sử</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dụng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kháng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sinh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dự</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phòng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phải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hợp</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lý</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Chỉ</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có</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những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trường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hợp</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đặc</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biệt</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thầy</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thuốc</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mới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cho</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dùng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thuốc</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kháng</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sinh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dự</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phòng</a:t>
            </a:r>
            <a:r>
              <a:rPr lang="en-US" sz="2900" dirty="0">
                <a:latin typeface="Times New Roman" pitchFamily="18" charset="0"/>
                <a:cs typeface="Times New Roman" pitchFamily="18" charset="0"/>
              </a:rPr>
              <a:t>.</a:t>
            </a:r>
          </a:p>
          <a:p>
            <a:pPr marL="0" indent="0">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4022772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0AA20D-5FC6-E3FE-C98C-186F66D5F3C7}"/>
              </a:ext>
            </a:extLst>
          </p:cNvPr>
          <p:cNvSpPr>
            <a:spLocks noGrp="1"/>
          </p:cNvSpPr>
          <p:nvPr>
            <p:ph type="title"/>
          </p:nvPr>
        </p:nvSpPr>
        <p:spPr>
          <a:xfrm flipV="1">
            <a:off x="1828801" y="578391"/>
            <a:ext cx="6705600" cy="45719"/>
          </a:xfrm>
        </p:spPr>
        <p:txBody>
          <a:bodyPr>
            <a:normAutofit fontScale="90000"/>
          </a:bodyPr>
          <a:lstStyle/>
          <a:p>
            <a:r>
              <a:rPr lang="vi-VN" dirty="0"/>
              <a:t> </a:t>
            </a:r>
            <a:endParaRPr lang="en-US" dirty="0"/>
          </a:p>
        </p:txBody>
      </p:sp>
      <p:sp>
        <p:nvSpPr>
          <p:cNvPr id="3" name="Content Placeholder 2">
            <a:extLst>
              <a:ext uri="{FF2B5EF4-FFF2-40B4-BE49-F238E27FC236}">
                <a16:creationId xmlns:a16="http://schemas.microsoft.com/office/drawing/2014/main" xmlns="" id="{EA03D256-597F-7BD9-12DA-A672823CAA94}"/>
              </a:ext>
            </a:extLst>
          </p:cNvPr>
          <p:cNvSpPr>
            <a:spLocks noGrp="1"/>
          </p:cNvSpPr>
          <p:nvPr>
            <p:ph idx="1"/>
          </p:nvPr>
        </p:nvSpPr>
        <p:spPr>
          <a:xfrm>
            <a:off x="1066801" y="2819400"/>
            <a:ext cx="7467600" cy="4768222"/>
          </a:xfrm>
        </p:spPr>
        <p:txBody>
          <a:bodyPr>
            <a:normAutofit/>
          </a:bodyPr>
          <a:lstStyle/>
          <a:p>
            <a:pPr marL="0" indent="0" algn="ctr">
              <a:buNone/>
            </a:pPr>
            <a:r>
              <a:rPr lang="vi-VN" sz="2800" i="1" dirty="0">
                <a:latin typeface="Time s New Roman"/>
              </a:rPr>
              <a:t>Xin chân thành cám ơn các bạn đã lắng nghe</a:t>
            </a:r>
            <a:endParaRPr lang="en-US" sz="2800" i="1" dirty="0">
              <a:latin typeface="Time s New Roman"/>
            </a:endParaRPr>
          </a:p>
        </p:txBody>
      </p:sp>
    </p:spTree>
    <p:extLst>
      <p:ext uri="{BB962C8B-B14F-4D97-AF65-F5344CB8AC3E}">
        <p14:creationId xmlns:p14="http://schemas.microsoft.com/office/powerpoint/2010/main" val="2455690838"/>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449</TotalTime>
  <Words>2111</Words>
  <Application>Microsoft Office PowerPoint</Application>
  <PresentationFormat>On-screen Show (4:3)</PresentationFormat>
  <Paragraphs>167</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Wisp</vt:lpstr>
      <vt:lpstr>SỬ DỤNG KHÁNG SINH TRONG ĐIỀU TRỊ HÔ HẤP NHI KHOA</vt:lpstr>
      <vt:lpstr>I. Tổng quan</vt:lpstr>
      <vt:lpstr>II. Nguyên nhân gây viêm hô hấp ở trẻ em</vt:lpstr>
      <vt:lpstr> </vt:lpstr>
      <vt:lpstr> </vt:lpstr>
      <vt:lpstr> </vt:lpstr>
      <vt:lpstr>III. Một số loại kháng sinh thường dùng</vt:lpstr>
      <vt:lpstr> </vt:lpstr>
      <vt:lpstr> </vt:lpstr>
      <vt:lpstr> </vt:lpstr>
      <vt:lpstr> </vt:lpstr>
      <vt:lpstr> </vt:lpstr>
      <vt:lpstr> </vt:lpstr>
      <vt:lpstr> </vt:lpstr>
      <vt:lpstr> </vt:lpstr>
      <vt:lpstr>IV.Kinh nghiệm sử dụng kháng sinh điều trị tai khoa Nhi</vt:lpstr>
      <vt:lpstr>V.Báo cáo ca lâm sàng</vt:lpstr>
      <vt:lpstr> </vt:lpstr>
      <vt:lpstr> </vt:lpstr>
      <vt:lpstr>Diễn biến lâm sàng của bệnh nhân đỡ dần: cắt sốt sau 3 ngày, ho đỡ hơn, phổi ít ran hơn. Đến ngày 23/6, trẻ chỉ còn ho khúc khắc nhẹ, không sốt, phổi không nghe ran, ra viện vào ngày 24/6.</vt:lpstr>
      <vt:lpstr> </vt:lpstr>
      <vt:lpstr> </vt:lpstr>
      <vt:lpstr>V. Nguyên tắc sử dụng kháng sinh</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SỬ DỤNG KGANGS SINH TRONG ĐIỀU TRỊ HÔ HẤP NHI KHOA</dc:title>
  <dc:creator>Admin</dc:creator>
  <cp:lastModifiedBy>Admin</cp:lastModifiedBy>
  <cp:revision>50</cp:revision>
  <cp:lastPrinted>2024-06-26T01:38:50Z</cp:lastPrinted>
  <dcterms:created xsi:type="dcterms:W3CDTF">2024-06-23T15:17:43Z</dcterms:created>
  <dcterms:modified xsi:type="dcterms:W3CDTF">2024-06-26T01:42:30Z</dcterms:modified>
</cp:coreProperties>
</file>