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00" r:id="rId1"/>
  </p:sldMasterIdLst>
  <p:notesMasterIdLst>
    <p:notesMasterId r:id="rId25"/>
  </p:notesMasterIdLst>
  <p:sldIdLst>
    <p:sldId id="256" r:id="rId2"/>
    <p:sldId id="282" r:id="rId3"/>
    <p:sldId id="266" r:id="rId4"/>
    <p:sldId id="267" r:id="rId5"/>
    <p:sldId id="277" r:id="rId6"/>
    <p:sldId id="278" r:id="rId7"/>
    <p:sldId id="270" r:id="rId8"/>
    <p:sldId id="271" r:id="rId9"/>
    <p:sldId id="273" r:id="rId10"/>
    <p:sldId id="257" r:id="rId11"/>
    <p:sldId id="287" r:id="rId12"/>
    <p:sldId id="258" r:id="rId13"/>
    <p:sldId id="275" r:id="rId14"/>
    <p:sldId id="261" r:id="rId15"/>
    <p:sldId id="259" r:id="rId16"/>
    <p:sldId id="288" r:id="rId17"/>
    <p:sldId id="289" r:id="rId18"/>
    <p:sldId id="260" r:id="rId19"/>
    <p:sldId id="262" r:id="rId20"/>
    <p:sldId id="263" r:id="rId21"/>
    <p:sldId id="283" r:id="rId22"/>
    <p:sldId id="265" r:id="rId23"/>
    <p:sldId id="28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8" d="100"/>
          <a:sy n="118" d="100"/>
        </p:scale>
        <p:origin x="-1434" y="19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B2C99C-B85F-49F5-B9DA-354631BF6C6F}" type="datetimeFigureOut">
              <a:rPr lang="en-US" smtClean="0"/>
              <a:t>26/6/2024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A47E59-C6DE-4CA7-836C-005E57E94EBE}" type="slidenum">
              <a:rPr lang="en-US" smtClean="0"/>
              <a:t>‹#›</a:t>
            </a:fld>
            <a:endParaRPr lang="en-US"/>
          </a:p>
        </p:txBody>
      </p:sp>
    </p:spTree>
    <p:extLst>
      <p:ext uri="{BB962C8B-B14F-4D97-AF65-F5344CB8AC3E}">
        <p14:creationId xmlns:p14="http://schemas.microsoft.com/office/powerpoint/2010/main" val="3118872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A47E59-C6DE-4CA7-836C-005E57E94EBE}" type="slidenum">
              <a:rPr lang="en-US" smtClean="0"/>
              <a:t>19</a:t>
            </a:fld>
            <a:endParaRPr lang="en-US"/>
          </a:p>
        </p:txBody>
      </p:sp>
    </p:spTree>
    <p:extLst>
      <p:ext uri="{BB962C8B-B14F-4D97-AF65-F5344CB8AC3E}">
        <p14:creationId xmlns:p14="http://schemas.microsoft.com/office/powerpoint/2010/main" val="2906570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21AC278-F888-482D-9FB6-D5FE2C8069E1}" type="datetimeFigureOut">
              <a:rPr lang="en-US" smtClean="0"/>
              <a:t>26/6/2024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7F55588E-E664-48F4-8E6D-7C447718EB3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21AC278-F888-482D-9FB6-D5FE2C8069E1}" type="datetimeFigureOut">
              <a:rPr lang="en-US" smtClean="0"/>
              <a:t>26/6/2024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5588E-E664-48F4-8E6D-7C447718EB3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21AC278-F888-482D-9FB6-D5FE2C8069E1}" type="datetimeFigureOut">
              <a:rPr lang="en-US" smtClean="0"/>
              <a:t>26/6/2024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5588E-E664-48F4-8E6D-7C447718EB3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21AC278-F888-482D-9FB6-D5FE2C8069E1}" type="datetimeFigureOut">
              <a:rPr lang="en-US" smtClean="0"/>
              <a:t>26/6/2024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5588E-E664-48F4-8E6D-7C447718EB3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21AC278-F888-482D-9FB6-D5FE2C8069E1}" type="datetimeFigureOut">
              <a:rPr lang="en-US" smtClean="0"/>
              <a:t>26/6/2024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55588E-E664-48F4-8E6D-7C447718EB3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21AC278-F888-482D-9FB6-D5FE2C8069E1}" type="datetimeFigureOut">
              <a:rPr lang="en-US" smtClean="0"/>
              <a:t>26/6/2024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55588E-E664-48F4-8E6D-7C447718EB3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1AC278-F888-482D-9FB6-D5FE2C8069E1}" type="datetimeFigureOut">
              <a:rPr lang="en-US" smtClean="0"/>
              <a:t>26/6/2024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55588E-E664-48F4-8E6D-7C447718EB3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21AC278-F888-482D-9FB6-D5FE2C8069E1}" type="datetimeFigureOut">
              <a:rPr lang="en-US" smtClean="0"/>
              <a:t>26/6/2024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5588E-E664-48F4-8E6D-7C447718EB3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21AC278-F888-482D-9FB6-D5FE2C8069E1}" type="datetimeFigureOut">
              <a:rPr lang="en-US" smtClean="0"/>
              <a:t>26/6/2024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7F55588E-E664-48F4-8E6D-7C447718EB30}"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21AC278-F888-482D-9FB6-D5FE2C8069E1}" type="datetimeFigureOut">
              <a:rPr lang="en-US" smtClean="0"/>
              <a:t>26/6/2024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5588E-E664-48F4-8E6D-7C447718EB3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21AC278-F888-482D-9FB6-D5FE2C8069E1}" type="datetimeFigureOut">
              <a:rPr lang="en-US" smtClean="0"/>
              <a:t>26/6/2024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5588E-E664-48F4-8E6D-7C447718EB3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21AC278-F888-482D-9FB6-D5FE2C8069E1}" type="datetimeFigureOut">
              <a:rPr lang="en-US" smtClean="0"/>
              <a:t>26/6/2024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F55588E-E664-48F4-8E6D-7C447718EB30}"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201" r:id="rId1"/>
    <p:sldLayoutId id="2147484202" r:id="rId2"/>
    <p:sldLayoutId id="2147484203" r:id="rId3"/>
    <p:sldLayoutId id="2147484204" r:id="rId4"/>
    <p:sldLayoutId id="2147484205" r:id="rId5"/>
    <p:sldLayoutId id="2147484206" r:id="rId6"/>
    <p:sldLayoutId id="2147484207" r:id="rId7"/>
    <p:sldLayoutId id="2147484208" r:id="rId8"/>
    <p:sldLayoutId id="2147484209" r:id="rId9"/>
    <p:sldLayoutId id="2147484210" r:id="rId10"/>
    <p:sldLayoutId id="214748421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600200"/>
            <a:ext cx="8763000" cy="3124200"/>
          </a:xfrm>
        </p:spPr>
        <p:txBody>
          <a:bodyPr>
            <a:normAutofit/>
          </a:bodyPr>
          <a:lstStyle/>
          <a:p>
            <a:pPr algn="ctr"/>
            <a:r>
              <a:rPr lang="en-US" sz="4000" dirty="0" smtClean="0">
                <a:solidFill>
                  <a:schemeClr val="bg1"/>
                </a:solidFill>
                <a:latin typeface="Times New Roman" pitchFamily="18" charset="0"/>
                <a:cs typeface="Times New Roman" pitchFamily="18" charset="0"/>
              </a:rPr>
              <a:t>LẦN ĐẦU TIÊN TẠI BỆNH </a:t>
            </a:r>
            <a:r>
              <a:rPr lang="en-US" sz="4000" dirty="0">
                <a:solidFill>
                  <a:schemeClr val="bg1"/>
                </a:solidFill>
                <a:latin typeface="Times New Roman" pitchFamily="18" charset="0"/>
                <a:cs typeface="Times New Roman" pitchFamily="18" charset="0"/>
              </a:rPr>
              <a:t>V</a:t>
            </a:r>
            <a:r>
              <a:rPr lang="en-US" sz="4000" dirty="0" smtClean="0">
                <a:solidFill>
                  <a:schemeClr val="bg1"/>
                </a:solidFill>
                <a:latin typeface="Times New Roman" pitchFamily="18" charset="0"/>
                <a:cs typeface="Times New Roman" pitchFamily="18" charset="0"/>
              </a:rPr>
              <a:t>IỆN ĐA KHOA TRÍ ĐỨC THÀNH:</a:t>
            </a:r>
            <a:br>
              <a:rPr lang="en-US" sz="4000" dirty="0" smtClean="0">
                <a:solidFill>
                  <a:schemeClr val="bg1"/>
                </a:solidFill>
                <a:latin typeface="Times New Roman" pitchFamily="18" charset="0"/>
                <a:cs typeface="Times New Roman" pitchFamily="18" charset="0"/>
              </a:rPr>
            </a:br>
            <a:r>
              <a:rPr lang="en-US" sz="3800" dirty="0" smtClean="0">
                <a:solidFill>
                  <a:schemeClr val="bg1"/>
                </a:solidFill>
                <a:latin typeface="Times New Roman" pitchFamily="18" charset="0"/>
                <a:cs typeface="Times New Roman" pitchFamily="18" charset="0"/>
              </a:rPr>
              <a:t>TIÊU CHẢY CẤP DO </a:t>
            </a:r>
            <a:r>
              <a:rPr lang="en-US" sz="3800" dirty="0">
                <a:solidFill>
                  <a:schemeClr val="bg1"/>
                </a:solidFill>
                <a:latin typeface="Times New Roman" pitchFamily="18" charset="0"/>
                <a:cs typeface="Times New Roman" pitchFamily="18" charset="0"/>
              </a:rPr>
              <a:t>GIARDIA INTESTINALIS </a:t>
            </a:r>
            <a:br>
              <a:rPr lang="en-US" sz="3800" dirty="0">
                <a:solidFill>
                  <a:schemeClr val="bg1"/>
                </a:solidFill>
                <a:latin typeface="Times New Roman" pitchFamily="18" charset="0"/>
                <a:cs typeface="Times New Roman" pitchFamily="18" charset="0"/>
              </a:rPr>
            </a:br>
            <a:r>
              <a:rPr lang="en-US" sz="4000" dirty="0" smtClean="0">
                <a:solidFill>
                  <a:schemeClr val="bg1"/>
                </a:solidFill>
                <a:latin typeface="Times New Roman" pitchFamily="18" charset="0"/>
                <a:cs typeface="Times New Roman" pitchFamily="18" charset="0"/>
              </a:rPr>
              <a:t> </a:t>
            </a:r>
            <a:endParaRPr lang="en-US" sz="4000" dirty="0">
              <a:solidFill>
                <a:schemeClr val="bg1"/>
              </a:solidFill>
              <a:latin typeface="Times New Roman" pitchFamily="18" charset="0"/>
              <a:cs typeface="Times New Roman" pitchFamily="18" charset="0"/>
            </a:endParaRPr>
          </a:p>
        </p:txBody>
      </p:sp>
      <p:sp>
        <p:nvSpPr>
          <p:cNvPr id="3" name="Subtitle 2"/>
          <p:cNvSpPr>
            <a:spLocks noGrp="1"/>
          </p:cNvSpPr>
          <p:nvPr>
            <p:ph type="subTitle" idx="1"/>
          </p:nvPr>
        </p:nvSpPr>
        <p:spPr>
          <a:xfrm>
            <a:off x="2133600" y="4800600"/>
            <a:ext cx="6400800" cy="1295400"/>
          </a:xfrm>
        </p:spPr>
        <p:txBody>
          <a:bodyPr>
            <a:normAutofit fontScale="92500"/>
          </a:bodyPr>
          <a:lstStyle/>
          <a:p>
            <a:pPr algn="l"/>
            <a:r>
              <a:rPr lang="en-US" sz="2800" dirty="0">
                <a:latin typeface="Times New Roman" pitchFamily="18" charset="0"/>
                <a:cs typeface="Times New Roman" pitchFamily="18" charset="0"/>
              </a:rPr>
              <a:t>                  </a:t>
            </a:r>
            <a:r>
              <a:rPr lang="vi-VN"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Bs</a:t>
            </a:r>
            <a:r>
              <a:rPr lang="en-US" sz="2800" dirty="0">
                <a:latin typeface="Times New Roman" pitchFamily="18" charset="0"/>
                <a:cs typeface="Times New Roman" pitchFamily="18" charset="0"/>
              </a:rPr>
              <a:t>: </a:t>
            </a:r>
            <a:r>
              <a:rPr lang="vi-VN" sz="2800" dirty="0" smtClean="0">
                <a:latin typeface="Times New Roman" pitchFamily="18" charset="0"/>
                <a:cs typeface="Times New Roman" pitchFamily="18" charset="0"/>
              </a:rPr>
              <a:t>Diệp Khánh Hòa</a:t>
            </a:r>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Hướng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dẫn</a:t>
            </a:r>
            <a:r>
              <a:rPr lang="en-US" sz="2800" dirty="0">
                <a:latin typeface="Times New Roman" pitchFamily="18" charset="0"/>
                <a:cs typeface="Times New Roman" pitchFamily="18" charset="0"/>
              </a:rPr>
              <a:t>: TS.BS </a:t>
            </a:r>
            <a:r>
              <a:rPr lang="en-US" sz="2800" dirty="0" err="1">
                <a:latin typeface="Times New Roman" pitchFamily="18" charset="0"/>
                <a:cs typeface="Times New Roman" pitchFamily="18" charset="0"/>
              </a:rPr>
              <a:t>Quan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Thế</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Dân</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187980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ctr"/>
            <a:r>
              <a:rPr lang="en-US" sz="3200" dirty="0">
                <a:latin typeface="Times New Roman" pitchFamily="18" charset="0"/>
                <a:cs typeface="Times New Roman" pitchFamily="18" charset="0"/>
              </a:rPr>
              <a:t>NỘI DUNG</a:t>
            </a:r>
          </a:p>
        </p:txBody>
      </p:sp>
      <p:sp>
        <p:nvSpPr>
          <p:cNvPr id="5" name="Content Placeholder 2"/>
          <p:cNvSpPr>
            <a:spLocks noGrp="1"/>
          </p:cNvSpPr>
          <p:nvPr>
            <p:ph idx="1"/>
          </p:nvPr>
        </p:nvSpPr>
        <p:spPr/>
        <p:txBody>
          <a:bodyPr>
            <a:normAutofit/>
          </a:bodyPr>
          <a:lstStyle/>
          <a:p>
            <a:pPr marL="514350" indent="-514350">
              <a:buAutoNum type="arabicPeriod"/>
            </a:pPr>
            <a:r>
              <a:rPr lang="en-US" sz="2800" dirty="0" smtClean="0">
                <a:latin typeface="Times New Roman" pitchFamily="18" charset="0"/>
                <a:cs typeface="Times New Roman" pitchFamily="18" charset="0"/>
              </a:rPr>
              <a:t>CA </a:t>
            </a:r>
            <a:r>
              <a:rPr lang="en-US" sz="2800" dirty="0">
                <a:latin typeface="Times New Roman" pitchFamily="18" charset="0"/>
                <a:cs typeface="Times New Roman" pitchFamily="18" charset="0"/>
              </a:rPr>
              <a:t>LÂM </a:t>
            </a:r>
            <a:r>
              <a:rPr lang="en-US" sz="2800" dirty="0" smtClean="0">
                <a:latin typeface="Times New Roman" pitchFamily="18" charset="0"/>
                <a:cs typeface="Times New Roman" pitchFamily="18" charset="0"/>
              </a:rPr>
              <a:t>SÀNG</a:t>
            </a:r>
          </a:p>
          <a:p>
            <a:pPr marL="514350" indent="-514350">
              <a:buAutoNum type="arabicPeriod"/>
            </a:pPr>
            <a:r>
              <a:rPr lang="en-US" sz="2800" dirty="0" smtClean="0">
                <a:latin typeface="Times New Roman" pitchFamily="18" charset="0"/>
                <a:cs typeface="Times New Roman" pitchFamily="18" charset="0"/>
              </a:rPr>
              <a:t>GIARDIA </a:t>
            </a:r>
            <a:r>
              <a:rPr lang="en-US" sz="2800" dirty="0">
                <a:latin typeface="Times New Roman" pitchFamily="18" charset="0"/>
                <a:cs typeface="Times New Roman" pitchFamily="18" charset="0"/>
              </a:rPr>
              <a:t>INTESTINALIS – TRÙNG ROI </a:t>
            </a:r>
            <a:r>
              <a:rPr lang="en-US" sz="2800" dirty="0" smtClean="0">
                <a:latin typeface="Times New Roman" pitchFamily="18" charset="0"/>
                <a:cs typeface="Times New Roman" pitchFamily="18" charset="0"/>
              </a:rPr>
              <a:t>THÌA</a:t>
            </a:r>
          </a:p>
          <a:p>
            <a:pPr marL="514350" indent="-514350">
              <a:buAutoNum type="arabicPeriod"/>
            </a:pPr>
            <a:r>
              <a:rPr lang="en-US" sz="2800" dirty="0" smtClean="0">
                <a:latin typeface="Times New Roman" pitchFamily="18" charset="0"/>
                <a:cs typeface="Times New Roman" pitchFamily="18" charset="0"/>
              </a:rPr>
              <a:t>QUY </a:t>
            </a:r>
            <a:r>
              <a:rPr lang="en-US" sz="2800" dirty="0">
                <a:latin typeface="Times New Roman" pitchFamily="18" charset="0"/>
                <a:cs typeface="Times New Roman" pitchFamily="18" charset="0"/>
              </a:rPr>
              <a:t>TRÌNH LẤY BỆNH PHẨM VÀ SOI TƯƠI</a:t>
            </a:r>
            <a:endParaRPr lang="en-US" sz="2800" dirty="0"/>
          </a:p>
        </p:txBody>
      </p:sp>
    </p:spTree>
    <p:extLst>
      <p:ext uri="{BB962C8B-B14F-4D97-AF65-F5344CB8AC3E}">
        <p14:creationId xmlns:p14="http://schemas.microsoft.com/office/powerpoint/2010/main" val="1839985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itchFamily="18" charset="0"/>
                <a:cs typeface="Times New Roman" pitchFamily="18" charset="0"/>
              </a:rPr>
              <a:t>CA LÂM SÀNG 1</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AutoNum type="arabicPeriod"/>
            </a:pPr>
            <a:r>
              <a:rPr lang="en-US" sz="1800" b="1" dirty="0" err="1" smtClean="0">
                <a:latin typeface="Times New Roman" pitchFamily="18" charset="0"/>
                <a:cs typeface="Times New Roman" pitchFamily="18" charset="0"/>
              </a:rPr>
              <a:t>Hành</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chính</a:t>
            </a:r>
            <a:endParaRPr lang="en-US" sz="1800" b="1" dirty="0" smtClean="0">
              <a:latin typeface="Times New Roman" pitchFamily="18" charset="0"/>
              <a:cs typeface="Times New Roman" pitchFamily="18" charset="0"/>
            </a:endParaRPr>
          </a:p>
          <a:p>
            <a:pPr marL="0" indent="0">
              <a:buNone/>
            </a:pPr>
            <a:r>
              <a:rPr lang="en-US" sz="1800" dirty="0" err="1" smtClean="0">
                <a:latin typeface="Times New Roman" pitchFamily="18" charset="0"/>
                <a:cs typeface="Times New Roman" pitchFamily="18" charset="0"/>
              </a:rPr>
              <a:t>Họ</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tên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Lê</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Yến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Vy</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Tuổi</a:t>
            </a:r>
            <a:r>
              <a:rPr lang="en-US" sz="1800" dirty="0" smtClean="0">
                <a:latin typeface="Times New Roman" pitchFamily="18" charset="0"/>
                <a:cs typeface="Times New Roman" pitchFamily="18" charset="0"/>
              </a:rPr>
              <a:t>: 20 </a:t>
            </a:r>
            <a:r>
              <a:rPr lang="en-US" sz="1800" dirty="0" err="1" smtClean="0">
                <a:latin typeface="Times New Roman" pitchFamily="18" charset="0"/>
                <a:cs typeface="Times New Roman" pitchFamily="18" charset="0"/>
              </a:rPr>
              <a:t>tháng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tuổi</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Giới</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tính</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Nữ</a:t>
            </a:r>
            <a:r>
              <a:rPr lang="en-US" sz="1800" dirty="0" smtClean="0">
                <a:latin typeface="Times New Roman" pitchFamily="18" charset="0"/>
                <a:cs typeface="Times New Roman" pitchFamily="18" charset="0"/>
              </a:rPr>
              <a:t>    </a:t>
            </a:r>
          </a:p>
          <a:p>
            <a:pPr marL="0" indent="0">
              <a:buNone/>
            </a:pPr>
            <a:r>
              <a:rPr lang="en-US" sz="1800" dirty="0" err="1" smtClean="0">
                <a:latin typeface="Times New Roman" pitchFamily="18" charset="0"/>
                <a:cs typeface="Times New Roman" pitchFamily="18" charset="0"/>
              </a:rPr>
              <a:t>Địa</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chỉ</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Định</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Tăng</a:t>
            </a:r>
            <a:r>
              <a:rPr lang="en-US" sz="1800" dirty="0" smtClean="0">
                <a:latin typeface="Times New Roman" pitchFamily="18" charset="0"/>
                <a:cs typeface="Times New Roman" pitchFamily="18" charset="0"/>
              </a:rPr>
              <a:t> – </a:t>
            </a:r>
            <a:r>
              <a:rPr lang="en-US" sz="1800" dirty="0" err="1" smtClean="0">
                <a:latin typeface="Times New Roman" pitchFamily="18" charset="0"/>
                <a:cs typeface="Times New Roman" pitchFamily="18" charset="0"/>
              </a:rPr>
              <a:t>Yên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Định</a:t>
            </a:r>
            <a:r>
              <a:rPr lang="en-US" sz="1800" dirty="0" smtClean="0">
                <a:latin typeface="Times New Roman" pitchFamily="18" charset="0"/>
                <a:cs typeface="Times New Roman" pitchFamily="18" charset="0"/>
              </a:rPr>
              <a:t> – </a:t>
            </a:r>
            <a:r>
              <a:rPr lang="en-US" sz="1800" dirty="0" err="1" smtClean="0">
                <a:latin typeface="Times New Roman" pitchFamily="18" charset="0"/>
                <a:cs typeface="Times New Roman" pitchFamily="18" charset="0"/>
              </a:rPr>
              <a:t>Thanh</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Hoá</a:t>
            </a:r>
            <a:endParaRPr lang="en-US" sz="1800" dirty="0" smtClean="0">
              <a:latin typeface="Times New Roman" pitchFamily="18" charset="0"/>
              <a:cs typeface="Times New Roman" pitchFamily="18" charset="0"/>
            </a:endParaRPr>
          </a:p>
          <a:p>
            <a:pPr marL="0" indent="0">
              <a:buNone/>
            </a:pPr>
            <a:r>
              <a:rPr lang="en-US" sz="1800" dirty="0" err="1" smtClean="0">
                <a:latin typeface="Times New Roman" pitchFamily="18" charset="0"/>
                <a:cs typeface="Times New Roman" pitchFamily="18" charset="0"/>
              </a:rPr>
              <a:t>Ngày</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vào</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viện</a:t>
            </a:r>
            <a:r>
              <a:rPr lang="en-US" sz="1800" dirty="0" smtClean="0">
                <a:latin typeface="Times New Roman" pitchFamily="18" charset="0"/>
                <a:cs typeface="Times New Roman" pitchFamily="18" charset="0"/>
              </a:rPr>
              <a:t>: 10 </a:t>
            </a:r>
            <a:r>
              <a:rPr lang="en-US" sz="1800" dirty="0" err="1" smtClean="0">
                <a:latin typeface="Times New Roman" pitchFamily="18" charset="0"/>
                <a:cs typeface="Times New Roman" pitchFamily="18" charset="0"/>
              </a:rPr>
              <a:t>giờ</a:t>
            </a:r>
            <a:r>
              <a:rPr lang="en-US" sz="1800" dirty="0" smtClean="0">
                <a:latin typeface="Times New Roman" pitchFamily="18" charset="0"/>
                <a:cs typeface="Times New Roman" pitchFamily="18" charset="0"/>
              </a:rPr>
              <a:t> 26 </a:t>
            </a:r>
            <a:r>
              <a:rPr lang="en-US" sz="1800" dirty="0" err="1" smtClean="0">
                <a:latin typeface="Times New Roman" pitchFamily="18" charset="0"/>
                <a:cs typeface="Times New Roman" pitchFamily="18" charset="0"/>
              </a:rPr>
              <a:t>phút</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ngày</a:t>
            </a:r>
            <a:r>
              <a:rPr lang="en-US" sz="1800" dirty="0" smtClean="0">
                <a:latin typeface="Times New Roman" pitchFamily="18" charset="0"/>
                <a:cs typeface="Times New Roman" pitchFamily="18" charset="0"/>
              </a:rPr>
              <a:t> 19 </a:t>
            </a:r>
            <a:r>
              <a:rPr lang="en-US" sz="1800" dirty="0" err="1" smtClean="0">
                <a:latin typeface="Times New Roman" pitchFamily="18" charset="0"/>
                <a:cs typeface="Times New Roman" pitchFamily="18" charset="0"/>
              </a:rPr>
              <a:t>tháng</a:t>
            </a:r>
            <a:r>
              <a:rPr lang="en-US" sz="1800" dirty="0" smtClean="0">
                <a:latin typeface="Times New Roman" pitchFamily="18" charset="0"/>
                <a:cs typeface="Times New Roman" pitchFamily="18" charset="0"/>
              </a:rPr>
              <a:t> 6 </a:t>
            </a:r>
            <a:r>
              <a:rPr lang="en-US" sz="1800" dirty="0" err="1" smtClean="0">
                <a:latin typeface="Times New Roman" pitchFamily="18" charset="0"/>
                <a:cs typeface="Times New Roman" pitchFamily="18" charset="0"/>
              </a:rPr>
              <a:t>năm</a:t>
            </a:r>
            <a:r>
              <a:rPr lang="en-US" sz="1800" dirty="0" smtClean="0">
                <a:latin typeface="Times New Roman" pitchFamily="18" charset="0"/>
                <a:cs typeface="Times New Roman" pitchFamily="18" charset="0"/>
              </a:rPr>
              <a:t> 2024</a:t>
            </a:r>
          </a:p>
          <a:p>
            <a:pPr marL="0" indent="0">
              <a:buNone/>
            </a:pPr>
            <a:r>
              <a:rPr lang="en-US" sz="1800" b="1" dirty="0">
                <a:latin typeface="Times New Roman" pitchFamily="18" charset="0"/>
                <a:cs typeface="Times New Roman" pitchFamily="18" charset="0"/>
              </a:rPr>
              <a:t>2. </a:t>
            </a:r>
            <a:r>
              <a:rPr lang="en-US" sz="1800" b="1" dirty="0" err="1">
                <a:latin typeface="Times New Roman" pitchFamily="18" charset="0"/>
                <a:cs typeface="Times New Roman" pitchFamily="18" charset="0"/>
              </a:rPr>
              <a:t>Bệnh</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sử</a:t>
            </a:r>
            <a:r>
              <a:rPr lang="en-US" sz="1800" b="1" dirty="0">
                <a:latin typeface="Times New Roman" pitchFamily="18" charset="0"/>
                <a:cs typeface="Times New Roman" pitchFamily="18" charset="0"/>
              </a:rPr>
              <a:t>:</a:t>
            </a:r>
            <a:r>
              <a:rPr lang="en-US" sz="1800" dirty="0">
                <a:latin typeface="Times New Roman" pitchFamily="18" charset="0"/>
                <a:cs typeface="Times New Roman" pitchFamily="18" charset="0"/>
              </a:rPr>
              <a:t/>
            </a:r>
            <a:br>
              <a:rPr lang="en-US" sz="1800" dirty="0">
                <a:latin typeface="Times New Roman" pitchFamily="18" charset="0"/>
                <a:cs typeface="Times New Roman" pitchFamily="18" charset="0"/>
              </a:rPr>
            </a:br>
            <a:r>
              <a:rPr lang="en-US" sz="1800" dirty="0" err="1">
                <a:latin typeface="Times New Roman" pitchFamily="18" charset="0"/>
                <a:cs typeface="Times New Roman" pitchFamily="18" charset="0"/>
              </a:rPr>
              <a:t>Bệnh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khởi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phát</a:t>
            </a:r>
            <a:r>
              <a:rPr lang="en-US" sz="1800" dirty="0">
                <a:latin typeface="Times New Roman" pitchFamily="18" charset="0"/>
                <a:cs typeface="Times New Roman" pitchFamily="18" charset="0"/>
              </a:rPr>
              <a:t> 1 </a:t>
            </a:r>
            <a:r>
              <a:rPr lang="en-US" sz="1800" dirty="0" err="1">
                <a:latin typeface="Times New Roman" pitchFamily="18" charset="0"/>
                <a:cs typeface="Times New Roman" pitchFamily="18" charset="0"/>
              </a:rPr>
              <a:t>tuần</a:t>
            </a:r>
            <a:r>
              <a:rPr lang="en-US" sz="1800" dirty="0">
                <a:latin typeface="Times New Roman" pitchFamily="18" charset="0"/>
                <a:cs typeface="Times New Roman" pitchFamily="18" charset="0"/>
              </a:rPr>
              <a:t> nay, </a:t>
            </a:r>
            <a:r>
              <a:rPr lang="en-US" sz="1800" dirty="0" err="1">
                <a:latin typeface="Times New Roman" pitchFamily="18" charset="0"/>
                <a:cs typeface="Times New Roman" pitchFamily="18" charset="0"/>
              </a:rPr>
              <a:t>trẻ</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xuất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hiện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đau</a:t>
            </a:r>
            <a:r>
              <a:rPr lang="en-US" sz="1800" dirty="0">
                <a:latin typeface="Times New Roman" pitchFamily="18" charset="0"/>
                <a:cs typeface="Times New Roman" pitchFamily="18" charset="0"/>
              </a:rPr>
              <a:t> bung </a:t>
            </a:r>
            <a:r>
              <a:rPr lang="en-US" sz="1800" dirty="0" err="1">
                <a:latin typeface="Times New Roman" pitchFamily="18" charset="0"/>
                <a:cs typeface="Times New Roman" pitchFamily="18" charset="0"/>
              </a:rPr>
              <a:t>quanh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rốn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từng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cơn</a:t>
            </a:r>
            <a:r>
              <a:rPr lang="en-US" sz="1800" dirty="0">
                <a:latin typeface="Times New Roman" pitchFamily="18" charset="0"/>
                <a:cs typeface="Times New Roman" pitchFamily="18" charset="0"/>
              </a:rPr>
              <a:t> , </a:t>
            </a:r>
            <a:r>
              <a:rPr lang="en-US" sz="1800" dirty="0" err="1">
                <a:latin typeface="Times New Roman" pitchFamily="18" charset="0"/>
                <a:cs typeface="Times New Roman" pitchFamily="18" charset="0"/>
              </a:rPr>
              <a:t>đi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ngoài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phân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lỏng</a:t>
            </a:r>
            <a:r>
              <a:rPr lang="en-US" sz="1800" dirty="0">
                <a:latin typeface="Times New Roman" pitchFamily="18" charset="0"/>
                <a:cs typeface="Times New Roman" pitchFamily="18" charset="0"/>
              </a:rPr>
              <a:t> 5-6 </a:t>
            </a:r>
            <a:r>
              <a:rPr lang="en-US" sz="1800" dirty="0" err="1">
                <a:latin typeface="Times New Roman" pitchFamily="18" charset="0"/>
                <a:cs typeface="Times New Roman" pitchFamily="18" charset="0"/>
              </a:rPr>
              <a:t>lần</a:t>
            </a:r>
            <a:r>
              <a:rPr lang="en-US" sz="1800" dirty="0">
                <a:latin typeface="Times New Roman" pitchFamily="18" charset="0"/>
                <a:cs typeface="Times New Roman" pitchFamily="18" charset="0"/>
              </a:rPr>
              <a:t>/</a:t>
            </a:r>
            <a:r>
              <a:rPr lang="en-US" sz="1800" dirty="0" err="1">
                <a:latin typeface="Times New Roman" pitchFamily="18" charset="0"/>
                <a:cs typeface="Times New Roman" pitchFamily="18" charset="0"/>
              </a:rPr>
              <a:t>ngày</a:t>
            </a:r>
            <a:r>
              <a:rPr lang="en-US" sz="1800" dirty="0">
                <a:latin typeface="Times New Roman" pitchFamily="18" charset="0"/>
                <a:cs typeface="Times New Roman" pitchFamily="18" charset="0"/>
              </a:rPr>
              <a:t>, 2 </a:t>
            </a:r>
            <a:r>
              <a:rPr lang="en-US" sz="1800" dirty="0" err="1">
                <a:latin typeface="Times New Roman" pitchFamily="18" charset="0"/>
                <a:cs typeface="Times New Roman" pitchFamily="18" charset="0"/>
              </a:rPr>
              <a:t>ngày</a:t>
            </a:r>
            <a:r>
              <a:rPr lang="en-US" sz="1800" dirty="0">
                <a:latin typeface="Times New Roman" pitchFamily="18" charset="0"/>
                <a:cs typeface="Times New Roman" pitchFamily="18" charset="0"/>
              </a:rPr>
              <a:t> nay </a:t>
            </a:r>
            <a:r>
              <a:rPr lang="en-US" sz="1800" dirty="0" err="1">
                <a:latin typeface="Times New Roman" pitchFamily="18" charset="0"/>
                <a:cs typeface="Times New Roman" pitchFamily="18" charset="0"/>
              </a:rPr>
              <a:t>trẻ</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đi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ngoài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lẫn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nhầy</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máu</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kèm</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sốt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cao</a:t>
            </a:r>
            <a:r>
              <a:rPr lang="en-US" sz="1800" dirty="0">
                <a:latin typeface="Times New Roman" pitchFamily="18" charset="0"/>
                <a:cs typeface="Times New Roman" pitchFamily="18" charset="0"/>
              </a:rPr>
              <a:t> 38-38.5 °C, </a:t>
            </a:r>
            <a:r>
              <a:rPr lang="en-US" sz="1800" dirty="0" err="1">
                <a:latin typeface="Times New Roman" pitchFamily="18" charset="0"/>
                <a:cs typeface="Times New Roman" pitchFamily="18" charset="0"/>
              </a:rPr>
              <a:t>trẻ</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mệt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chán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ăn</a:t>
            </a:r>
            <a:r>
              <a:rPr lang="en-US" sz="1800" dirty="0">
                <a:latin typeface="Times New Roman" pitchFamily="18" charset="0"/>
                <a:cs typeface="Times New Roman" pitchFamily="18" charset="0"/>
              </a:rPr>
              <a:t>, ở </a:t>
            </a:r>
            <a:r>
              <a:rPr lang="en-US" sz="1800" dirty="0" err="1">
                <a:latin typeface="Times New Roman" pitchFamily="18" charset="0"/>
                <a:cs typeface="Times New Roman" pitchFamily="18" charset="0"/>
              </a:rPr>
              <a:t>nhà</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dùng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thuốc</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không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đỡ</a:t>
            </a:r>
            <a:r>
              <a:rPr lang="en-US" sz="1800" dirty="0">
                <a:latin typeface="Times New Roman" pitchFamily="18" charset="0"/>
                <a:cs typeface="Times New Roman" pitchFamily="18" charset="0"/>
              </a:rPr>
              <a:t> </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vào</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viện</a:t>
            </a:r>
            <a:r>
              <a:rPr lang="en-US" sz="1800" dirty="0">
                <a:latin typeface="Times New Roman" pitchFamily="18" charset="0"/>
                <a:cs typeface="Times New Roman" pitchFamily="18" charset="0"/>
                <a:sym typeface="Wingdings" pitchFamily="2" charset="2"/>
              </a:rPr>
              <a:t>.</a:t>
            </a:r>
            <a:br>
              <a:rPr lang="en-US" sz="1800" dirty="0">
                <a:latin typeface="Times New Roman" pitchFamily="18" charset="0"/>
                <a:cs typeface="Times New Roman" pitchFamily="18" charset="0"/>
                <a:sym typeface="Wingdings" pitchFamily="2" charset="2"/>
              </a:rPr>
            </a:br>
            <a:r>
              <a:rPr lang="en-US" sz="1800" b="1" dirty="0">
                <a:latin typeface="Times New Roman" pitchFamily="18" charset="0"/>
                <a:cs typeface="Times New Roman" pitchFamily="18" charset="0"/>
                <a:sym typeface="Wingdings" pitchFamily="2" charset="2"/>
              </a:rPr>
              <a:t>3</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Tiền</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sử</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Chưa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phát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hiện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bệnh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lý</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bất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thường</a:t>
            </a:r>
            <a:r>
              <a:rPr lang="en-US" sz="1800" dirty="0">
                <a:latin typeface="Times New Roman" pitchFamily="18" charset="0"/>
                <a:cs typeface="Times New Roman" pitchFamily="18" charset="0"/>
              </a:rPr>
              <a:t/>
            </a:r>
            <a:br>
              <a:rPr lang="en-US" sz="1800" dirty="0">
                <a:latin typeface="Times New Roman" pitchFamily="18" charset="0"/>
                <a:cs typeface="Times New Roman" pitchFamily="18" charset="0"/>
              </a:rPr>
            </a:br>
            <a:r>
              <a:rPr lang="en-US" sz="1800" dirty="0" err="1">
                <a:latin typeface="Times New Roman" pitchFamily="18" charset="0"/>
                <a:cs typeface="Times New Roman" pitchFamily="18" charset="0"/>
              </a:rPr>
              <a:t>Trẻ</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có</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thói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quen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uống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nước</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đá</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và</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nước</a:t>
            </a:r>
            <a:r>
              <a:rPr lang="en-US" sz="1800" dirty="0">
                <a:latin typeface="Times New Roman" pitchFamily="18" charset="0"/>
                <a:cs typeface="Times New Roman" pitchFamily="18" charset="0"/>
              </a:rPr>
              <a:t> qua </a:t>
            </a:r>
            <a:r>
              <a:rPr lang="en-US" sz="1800" dirty="0" err="1">
                <a:latin typeface="Times New Roman" pitchFamily="18" charset="0"/>
                <a:cs typeface="Times New Roman" pitchFamily="18" charset="0"/>
              </a:rPr>
              <a:t>bình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lọc</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nhưng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không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đun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sôi</a:t>
            </a:r>
            <a:r>
              <a:rPr lang="en-US" sz="1800" dirty="0">
                <a:latin typeface="Times New Roman" pitchFamily="18" charset="0"/>
                <a:cs typeface="Times New Roman" pitchFamily="18" charset="0"/>
              </a:rPr>
              <a:t>.</a:t>
            </a:r>
            <a:r>
              <a:rPr lang="en-US" sz="1800" dirty="0">
                <a:latin typeface="Times New Roman" pitchFamily="18" charset="0"/>
                <a:cs typeface="Times New Roman" pitchFamily="18" charset="0"/>
                <a:sym typeface="Wingdings" pitchFamily="2" charset="2"/>
              </a:rPr>
              <a:t/>
            </a:r>
            <a:br>
              <a:rPr lang="en-US" sz="1800" dirty="0">
                <a:latin typeface="Times New Roman" pitchFamily="18" charset="0"/>
                <a:cs typeface="Times New Roman" pitchFamily="18" charset="0"/>
                <a:sym typeface="Wingdings" pitchFamily="2" charset="2"/>
              </a:rPr>
            </a:b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20471556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229600" cy="6278562"/>
          </a:xfrm>
        </p:spPr>
        <p:txBody>
          <a:bodyPr>
            <a:normAutofit/>
          </a:bodyPr>
          <a:lstStyle/>
          <a:p>
            <a:pPr algn="l"/>
            <a:r>
              <a:rPr lang="en-US" sz="1800" b="1" dirty="0" smtClean="0">
                <a:solidFill>
                  <a:schemeClr val="tx1"/>
                </a:solidFill>
                <a:latin typeface="Times New Roman" pitchFamily="18" charset="0"/>
                <a:cs typeface="Times New Roman" pitchFamily="18" charset="0"/>
                <a:sym typeface="Wingdings" pitchFamily="2" charset="2"/>
              </a:rPr>
              <a:t>4. </a:t>
            </a:r>
            <a:r>
              <a:rPr lang="en-US" sz="1800" b="1" dirty="0" err="1" smtClean="0">
                <a:solidFill>
                  <a:schemeClr val="tx1"/>
                </a:solidFill>
                <a:latin typeface="Times New Roman" pitchFamily="18" charset="0"/>
                <a:cs typeface="Times New Roman" pitchFamily="18" charset="0"/>
                <a:sym typeface="Wingdings" pitchFamily="2" charset="2"/>
              </a:rPr>
              <a:t>Khám</a:t>
            </a:r>
            <a:r>
              <a:rPr lang="en-US" sz="1800" dirty="0" smtClean="0">
                <a:solidFill>
                  <a:schemeClr val="tx1"/>
                </a:solidFill>
                <a:latin typeface="Times New Roman" pitchFamily="18" charset="0"/>
                <a:cs typeface="Times New Roman" pitchFamily="18" charset="0"/>
                <a:sym typeface="Wingdings" pitchFamily="2" charset="2"/>
              </a:rPr>
              <a:t>: </a:t>
            </a:r>
            <a:br>
              <a:rPr lang="en-US" sz="1800" dirty="0" smtClean="0">
                <a:solidFill>
                  <a:schemeClr val="tx1"/>
                </a:solidFill>
                <a:latin typeface="Times New Roman" pitchFamily="18" charset="0"/>
                <a:cs typeface="Times New Roman" pitchFamily="18" charset="0"/>
                <a:sym typeface="Wingdings" pitchFamily="2" charset="2"/>
              </a:rPr>
            </a:br>
            <a:r>
              <a:rPr lang="en-US" sz="1800" dirty="0" err="1" smtClean="0">
                <a:solidFill>
                  <a:schemeClr val="tx1"/>
                </a:solidFill>
                <a:latin typeface="Times New Roman" pitchFamily="18" charset="0"/>
                <a:cs typeface="Times New Roman" pitchFamily="18" charset="0"/>
                <a:sym typeface="Wingdings" pitchFamily="2" charset="2"/>
              </a:rPr>
              <a:t>Trẻ</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tỉnh</a:t>
            </a:r>
            <a:r>
              <a:rPr lang="en-US" sz="1800" dirty="0" smtClean="0">
                <a:solidFill>
                  <a:schemeClr val="tx1"/>
                </a:solidFill>
                <a:latin typeface="Times New Roman" pitchFamily="18" charset="0"/>
                <a:cs typeface="Times New Roman" pitchFamily="18" charset="0"/>
                <a:sym typeface="Wingdings" pitchFamily="2" charset="2"/>
              </a:rPr>
              <a:t>, da </a:t>
            </a:r>
            <a:r>
              <a:rPr lang="en-US" sz="1800" dirty="0" err="1" smtClean="0">
                <a:solidFill>
                  <a:schemeClr val="tx1"/>
                </a:solidFill>
                <a:latin typeface="Times New Roman" pitchFamily="18" charset="0"/>
                <a:cs typeface="Times New Roman" pitchFamily="18" charset="0"/>
                <a:sym typeface="Wingdings" pitchFamily="2" charset="2"/>
              </a:rPr>
              <a:t>niêm</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mạc</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hồng</a:t>
            </a:r>
            <a:r>
              <a:rPr lang="en-US" sz="1800" dirty="0" smtClean="0">
                <a:solidFill>
                  <a:schemeClr val="tx1"/>
                </a:solidFill>
                <a:latin typeface="Times New Roman" pitchFamily="18" charset="0"/>
                <a:cs typeface="Times New Roman" pitchFamily="18" charset="0"/>
                <a:sym typeface="Wingdings" pitchFamily="2" charset="2"/>
              </a:rPr>
              <a:t/>
            </a:r>
            <a:br>
              <a:rPr lang="en-US" sz="1800" dirty="0" smtClean="0">
                <a:solidFill>
                  <a:schemeClr val="tx1"/>
                </a:solidFill>
                <a:latin typeface="Times New Roman" pitchFamily="18" charset="0"/>
                <a:cs typeface="Times New Roman" pitchFamily="18" charset="0"/>
                <a:sym typeface="Wingdings" pitchFamily="2" charset="2"/>
              </a:rPr>
            </a:br>
            <a:r>
              <a:rPr lang="en-US" sz="1800" dirty="0" err="1" smtClean="0">
                <a:solidFill>
                  <a:schemeClr val="tx1"/>
                </a:solidFill>
                <a:latin typeface="Times New Roman" pitchFamily="18" charset="0"/>
                <a:cs typeface="Times New Roman" pitchFamily="18" charset="0"/>
                <a:sym typeface="Wingdings" pitchFamily="2" charset="2"/>
              </a:rPr>
              <a:t>Cân</a:t>
            </a:r>
            <a:r>
              <a:rPr lang="en-US" sz="1800" dirty="0" smtClean="0">
                <a:solidFill>
                  <a:schemeClr val="tx1"/>
                </a:solidFill>
                <a:latin typeface="Times New Roman" pitchFamily="18" charset="0"/>
                <a:cs typeface="Times New Roman" pitchFamily="18" charset="0"/>
                <a:sym typeface="Wingdings" pitchFamily="2" charset="2"/>
              </a:rPr>
              <a:t> nặng:10kg</a:t>
            </a:r>
            <a:br>
              <a:rPr lang="en-US" sz="1800" dirty="0" smtClean="0">
                <a:solidFill>
                  <a:schemeClr val="tx1"/>
                </a:solidFill>
                <a:latin typeface="Times New Roman" pitchFamily="18" charset="0"/>
                <a:cs typeface="Times New Roman" pitchFamily="18" charset="0"/>
                <a:sym typeface="Wingdings" pitchFamily="2" charset="2"/>
              </a:rPr>
            </a:br>
            <a:r>
              <a:rPr lang="en-US" sz="1800" dirty="0" err="1" smtClean="0">
                <a:solidFill>
                  <a:schemeClr val="tx1"/>
                </a:solidFill>
                <a:latin typeface="Times New Roman" pitchFamily="18" charset="0"/>
                <a:cs typeface="Times New Roman" pitchFamily="18" charset="0"/>
                <a:sym typeface="Wingdings" pitchFamily="2" charset="2"/>
              </a:rPr>
              <a:t>Nhiệt</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độ</a:t>
            </a:r>
            <a:r>
              <a:rPr lang="en-US" sz="1800" dirty="0" smtClean="0">
                <a:solidFill>
                  <a:schemeClr val="tx1"/>
                </a:solidFill>
                <a:latin typeface="Times New Roman" pitchFamily="18" charset="0"/>
                <a:cs typeface="Times New Roman" pitchFamily="18" charset="0"/>
                <a:sym typeface="Wingdings" pitchFamily="2" charset="2"/>
              </a:rPr>
              <a:t>: 38</a:t>
            </a:r>
            <a:r>
              <a:rPr lang="en-US" sz="1800" dirty="0">
                <a:solidFill>
                  <a:schemeClr val="tx1"/>
                </a:solidFill>
                <a:latin typeface="Times New Roman" pitchFamily="18" charset="0"/>
                <a:cs typeface="Times New Roman" pitchFamily="18" charset="0"/>
              </a:rPr>
              <a:t> °C</a:t>
            </a:r>
            <a:r>
              <a:rPr lang="en-US" sz="1800" dirty="0" smtClean="0">
                <a:solidFill>
                  <a:schemeClr val="tx1"/>
                </a:solidFill>
                <a:latin typeface="Times New Roman" pitchFamily="18" charset="0"/>
                <a:cs typeface="Times New Roman" pitchFamily="18" charset="0"/>
                <a:sym typeface="Wingdings" pitchFamily="2" charset="2"/>
              </a:rPr>
              <a:t/>
            </a:r>
            <a:br>
              <a:rPr lang="en-US" sz="1800" dirty="0" smtClean="0">
                <a:solidFill>
                  <a:schemeClr val="tx1"/>
                </a:solidFill>
                <a:latin typeface="Times New Roman" pitchFamily="18" charset="0"/>
                <a:cs typeface="Times New Roman" pitchFamily="18" charset="0"/>
                <a:sym typeface="Wingdings" pitchFamily="2" charset="2"/>
              </a:rPr>
            </a:br>
            <a:r>
              <a:rPr lang="en-US" sz="1800" dirty="0" err="1" smtClean="0">
                <a:solidFill>
                  <a:schemeClr val="tx1"/>
                </a:solidFill>
                <a:latin typeface="Times New Roman" pitchFamily="18" charset="0"/>
                <a:cs typeface="Times New Roman" pitchFamily="18" charset="0"/>
                <a:sym typeface="Wingdings" pitchFamily="2" charset="2"/>
              </a:rPr>
              <a:t>Đi</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ngoài</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phân</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lỏng</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nhiều</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lần</a:t>
            </a:r>
            <a:r>
              <a:rPr lang="en-US" sz="1800" dirty="0" smtClean="0">
                <a:solidFill>
                  <a:schemeClr val="tx1"/>
                </a:solidFill>
                <a:latin typeface="Times New Roman" pitchFamily="18" charset="0"/>
                <a:cs typeface="Times New Roman" pitchFamily="18" charset="0"/>
                <a:sym typeface="Wingdings" pitchFamily="2" charset="2"/>
              </a:rPr>
              <a:t>, 6-7 </a:t>
            </a:r>
            <a:r>
              <a:rPr lang="en-US" sz="1800" dirty="0" err="1" smtClean="0">
                <a:solidFill>
                  <a:schemeClr val="tx1"/>
                </a:solidFill>
                <a:latin typeface="Times New Roman" pitchFamily="18" charset="0"/>
                <a:cs typeface="Times New Roman" pitchFamily="18" charset="0"/>
                <a:sym typeface="Wingdings" pitchFamily="2" charset="2"/>
              </a:rPr>
              <a:t>lần</a:t>
            </a:r>
            <a:r>
              <a:rPr lang="en-US" sz="1800" dirty="0" smtClean="0">
                <a:solidFill>
                  <a:schemeClr val="tx1"/>
                </a:solidFill>
                <a:latin typeface="Times New Roman" pitchFamily="18" charset="0"/>
                <a:cs typeface="Times New Roman" pitchFamily="18" charset="0"/>
                <a:sym typeface="Wingdings" pitchFamily="2" charset="2"/>
              </a:rPr>
              <a:t>/</a:t>
            </a:r>
            <a:r>
              <a:rPr lang="en-US" sz="1800" dirty="0" err="1" smtClean="0">
                <a:solidFill>
                  <a:schemeClr val="tx1"/>
                </a:solidFill>
                <a:latin typeface="Times New Roman" pitchFamily="18" charset="0"/>
                <a:cs typeface="Times New Roman" pitchFamily="18" charset="0"/>
                <a:sym typeface="Wingdings" pitchFamily="2" charset="2"/>
              </a:rPr>
              <a:t>ngày</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lẫn</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nhầy</a:t>
            </a:r>
            <a:r>
              <a:rPr lang="en-US" sz="1800" dirty="0" smtClean="0">
                <a:solidFill>
                  <a:schemeClr val="tx1"/>
                </a:solidFill>
                <a:latin typeface="Times New Roman" pitchFamily="18" charset="0"/>
                <a:cs typeface="Times New Roman" pitchFamily="18" charset="0"/>
                <a:sym typeface="Wingdings" pitchFamily="2" charset="2"/>
              </a:rPr>
              <a:t>,</a:t>
            </a:r>
            <a:br>
              <a:rPr lang="en-US" sz="1800" dirty="0" smtClean="0">
                <a:solidFill>
                  <a:schemeClr val="tx1"/>
                </a:solidFill>
                <a:latin typeface="Times New Roman" pitchFamily="18" charset="0"/>
                <a:cs typeface="Times New Roman" pitchFamily="18" charset="0"/>
                <a:sym typeface="Wingdings" pitchFamily="2" charset="2"/>
              </a:rPr>
            </a:br>
            <a:r>
              <a:rPr lang="en-US" sz="1800" dirty="0" err="1" smtClean="0">
                <a:solidFill>
                  <a:schemeClr val="tx1"/>
                </a:solidFill>
                <a:latin typeface="Times New Roman" pitchFamily="18" charset="0"/>
                <a:cs typeface="Times New Roman" pitchFamily="18" charset="0"/>
                <a:sym typeface="Wingdings" pitchFamily="2" charset="2"/>
              </a:rPr>
              <a:t>Dấu</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hiệu</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mất</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nước</a:t>
            </a:r>
            <a:r>
              <a:rPr lang="en-US" sz="1800" dirty="0" smtClean="0">
                <a:solidFill>
                  <a:schemeClr val="tx1"/>
                </a:solidFill>
                <a:latin typeface="Times New Roman" pitchFamily="18" charset="0"/>
                <a:cs typeface="Times New Roman" pitchFamily="18" charset="0"/>
                <a:sym typeface="Wingdings" pitchFamily="2" charset="2"/>
              </a:rPr>
              <a:t> (+): </a:t>
            </a:r>
            <a:r>
              <a:rPr lang="en-US" sz="1800" dirty="0" err="1" smtClean="0">
                <a:solidFill>
                  <a:schemeClr val="tx1"/>
                </a:solidFill>
                <a:latin typeface="Times New Roman" pitchFamily="18" charset="0"/>
                <a:cs typeface="Times New Roman" pitchFamily="18" charset="0"/>
                <a:sym typeface="Wingdings" pitchFamily="2" charset="2"/>
              </a:rPr>
              <a:t>khát</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nước</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nếp</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véo</a:t>
            </a:r>
            <a:r>
              <a:rPr lang="en-US" sz="1800" dirty="0" smtClean="0">
                <a:solidFill>
                  <a:schemeClr val="tx1"/>
                </a:solidFill>
                <a:latin typeface="Times New Roman" pitchFamily="18" charset="0"/>
                <a:cs typeface="Times New Roman" pitchFamily="18" charset="0"/>
                <a:sym typeface="Wingdings" pitchFamily="2" charset="2"/>
              </a:rPr>
              <a:t> da </a:t>
            </a:r>
            <a:r>
              <a:rPr lang="en-US" sz="1800" dirty="0" err="1" smtClean="0">
                <a:solidFill>
                  <a:schemeClr val="tx1"/>
                </a:solidFill>
                <a:latin typeface="Times New Roman" pitchFamily="18" charset="0"/>
                <a:cs typeface="Times New Roman" pitchFamily="18" charset="0"/>
                <a:sym typeface="Wingdings" pitchFamily="2" charset="2"/>
              </a:rPr>
              <a:t>mất</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chậm</a:t>
            </a:r>
            <a:r>
              <a:rPr lang="en-US" sz="1800" dirty="0" smtClean="0">
                <a:solidFill>
                  <a:schemeClr val="tx1"/>
                </a:solidFill>
                <a:latin typeface="Times New Roman" pitchFamily="18" charset="0"/>
                <a:cs typeface="Times New Roman" pitchFamily="18" charset="0"/>
                <a:sym typeface="Wingdings" pitchFamily="2" charset="2"/>
              </a:rPr>
              <a:t/>
            </a:r>
            <a:br>
              <a:rPr lang="en-US" sz="1800" dirty="0" smtClean="0">
                <a:solidFill>
                  <a:schemeClr val="tx1"/>
                </a:solidFill>
                <a:latin typeface="Times New Roman" pitchFamily="18" charset="0"/>
                <a:cs typeface="Times New Roman" pitchFamily="18" charset="0"/>
                <a:sym typeface="Wingdings" pitchFamily="2" charset="2"/>
              </a:rPr>
            </a:br>
            <a:r>
              <a:rPr lang="en-US" sz="1800" dirty="0" err="1" smtClean="0">
                <a:solidFill>
                  <a:schemeClr val="tx1"/>
                </a:solidFill>
                <a:latin typeface="Times New Roman" pitchFamily="18" charset="0"/>
                <a:cs typeface="Times New Roman" pitchFamily="18" charset="0"/>
                <a:sym typeface="Wingdings" pitchFamily="2" charset="2"/>
              </a:rPr>
              <a:t>Bụng</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mềm</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chướng</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nhẹ</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ấn</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đau</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vùng</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quanh</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rốn</a:t>
            </a:r>
            <a:r>
              <a:rPr lang="en-US" sz="1800" dirty="0" smtClean="0">
                <a:solidFill>
                  <a:schemeClr val="tx1"/>
                </a:solidFill>
                <a:latin typeface="Times New Roman" pitchFamily="18" charset="0"/>
                <a:cs typeface="Times New Roman" pitchFamily="18" charset="0"/>
                <a:sym typeface="Wingdings" pitchFamily="2" charset="2"/>
              </a:rPr>
              <a:t/>
            </a:r>
            <a:br>
              <a:rPr lang="en-US" sz="1800" dirty="0" smtClean="0">
                <a:solidFill>
                  <a:schemeClr val="tx1"/>
                </a:solidFill>
                <a:latin typeface="Times New Roman" pitchFamily="18" charset="0"/>
                <a:cs typeface="Times New Roman" pitchFamily="18" charset="0"/>
                <a:sym typeface="Wingdings" pitchFamily="2" charset="2"/>
              </a:rPr>
            </a:br>
            <a:r>
              <a:rPr lang="en-US" sz="1800" dirty="0">
                <a:solidFill>
                  <a:schemeClr val="tx1"/>
                </a:solidFill>
                <a:latin typeface="Times New Roman" pitchFamily="18" charset="0"/>
                <a:cs typeface="Times New Roman" pitchFamily="18" charset="0"/>
                <a:sym typeface="Wingdings" pitchFamily="2" charset="2"/>
              </a:rPr>
              <a:t>T</a:t>
            </a:r>
            <a:r>
              <a:rPr lang="en-US" sz="1800" dirty="0" smtClean="0">
                <a:solidFill>
                  <a:schemeClr val="tx1"/>
                </a:solidFill>
                <a:latin typeface="Times New Roman" pitchFamily="18" charset="0"/>
                <a:cs typeface="Times New Roman" pitchFamily="18" charset="0"/>
                <a:sym typeface="Wingdings" pitchFamily="2" charset="2"/>
              </a:rPr>
              <a:t>im </a:t>
            </a:r>
            <a:r>
              <a:rPr lang="en-US" sz="1800" dirty="0" err="1" smtClean="0">
                <a:solidFill>
                  <a:schemeClr val="tx1"/>
                </a:solidFill>
                <a:latin typeface="Times New Roman" pitchFamily="18" charset="0"/>
                <a:cs typeface="Times New Roman" pitchFamily="18" charset="0"/>
                <a:sym typeface="Wingdings" pitchFamily="2" charset="2"/>
              </a:rPr>
              <a:t>nhịp</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đều</a:t>
            </a:r>
            <a:r>
              <a:rPr lang="en-US" sz="1800" dirty="0" smtClean="0">
                <a:solidFill>
                  <a:schemeClr val="tx1"/>
                </a:solidFill>
                <a:latin typeface="Times New Roman" pitchFamily="18" charset="0"/>
                <a:cs typeface="Times New Roman" pitchFamily="18" charset="0"/>
                <a:sym typeface="Wingdings" pitchFamily="2" charset="2"/>
              </a:rPr>
              <a:t> </a:t>
            </a:r>
            <a:br>
              <a:rPr lang="en-US" sz="1800" dirty="0" smtClean="0">
                <a:solidFill>
                  <a:schemeClr val="tx1"/>
                </a:solidFill>
                <a:latin typeface="Times New Roman" pitchFamily="18" charset="0"/>
                <a:cs typeface="Times New Roman" pitchFamily="18" charset="0"/>
                <a:sym typeface="Wingdings" pitchFamily="2" charset="2"/>
              </a:rPr>
            </a:br>
            <a:r>
              <a:rPr lang="en-US" sz="1800" dirty="0" err="1" smtClean="0">
                <a:solidFill>
                  <a:schemeClr val="tx1"/>
                </a:solidFill>
                <a:latin typeface="Times New Roman" pitchFamily="18" charset="0"/>
                <a:cs typeface="Times New Roman" pitchFamily="18" charset="0"/>
                <a:sym typeface="Wingdings" pitchFamily="2" charset="2"/>
              </a:rPr>
              <a:t>Phổi</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không</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rale</a:t>
            </a:r>
            <a:r>
              <a:rPr lang="en-US" sz="1800" dirty="0" smtClean="0">
                <a:solidFill>
                  <a:schemeClr val="tx1"/>
                </a:solidFill>
                <a:latin typeface="Times New Roman" pitchFamily="18" charset="0"/>
                <a:cs typeface="Times New Roman" pitchFamily="18" charset="0"/>
                <a:sym typeface="Wingdings" pitchFamily="2" charset="2"/>
              </a:rPr>
              <a:t/>
            </a:r>
            <a:br>
              <a:rPr lang="en-US" sz="1800" dirty="0" smtClean="0">
                <a:solidFill>
                  <a:schemeClr val="tx1"/>
                </a:solidFill>
                <a:latin typeface="Times New Roman" pitchFamily="18" charset="0"/>
                <a:cs typeface="Times New Roman" pitchFamily="18" charset="0"/>
                <a:sym typeface="Wingdings" pitchFamily="2" charset="2"/>
              </a:rPr>
            </a:br>
            <a:r>
              <a:rPr lang="en-US" sz="1800" b="1" dirty="0">
                <a:solidFill>
                  <a:schemeClr val="tx1"/>
                </a:solidFill>
                <a:latin typeface="Times New Roman" pitchFamily="18" charset="0"/>
                <a:cs typeface="Times New Roman" pitchFamily="18" charset="0"/>
              </a:rPr>
              <a:t>5. </a:t>
            </a:r>
            <a:r>
              <a:rPr lang="en-US" sz="1800" b="1" dirty="0" err="1">
                <a:solidFill>
                  <a:schemeClr val="tx1"/>
                </a:solidFill>
                <a:latin typeface="Times New Roman" pitchFamily="18" charset="0"/>
                <a:cs typeface="Times New Roman" pitchFamily="18" charset="0"/>
              </a:rPr>
              <a:t>Cận</a:t>
            </a:r>
            <a:r>
              <a:rPr lang="en-US" sz="1800" b="1" dirty="0">
                <a:solidFill>
                  <a:schemeClr val="tx1"/>
                </a:solidFill>
                <a:latin typeface="Times New Roman" pitchFamily="18" charset="0"/>
                <a:cs typeface="Times New Roman" pitchFamily="18" charset="0"/>
              </a:rPr>
              <a:t> </a:t>
            </a:r>
            <a:r>
              <a:rPr lang="en-US" sz="1800" b="1" dirty="0" err="1">
                <a:solidFill>
                  <a:schemeClr val="tx1"/>
                </a:solidFill>
                <a:latin typeface="Times New Roman" pitchFamily="18" charset="0"/>
                <a:cs typeface="Times New Roman" pitchFamily="18" charset="0"/>
              </a:rPr>
              <a:t>lâm</a:t>
            </a:r>
            <a:r>
              <a:rPr lang="en-US" sz="1800" b="1" dirty="0">
                <a:solidFill>
                  <a:schemeClr val="tx1"/>
                </a:solidFill>
                <a:latin typeface="Times New Roman" pitchFamily="18" charset="0"/>
                <a:cs typeface="Times New Roman" pitchFamily="18" charset="0"/>
              </a:rPr>
              <a:t> </a:t>
            </a:r>
            <a:r>
              <a:rPr lang="en-US" sz="1800" b="1" dirty="0" err="1">
                <a:solidFill>
                  <a:schemeClr val="tx1"/>
                </a:solidFill>
                <a:latin typeface="Times New Roman" pitchFamily="18" charset="0"/>
                <a:cs typeface="Times New Roman" pitchFamily="18" charset="0"/>
              </a:rPr>
              <a:t>sàng</a:t>
            </a:r>
            <a:r>
              <a:rPr lang="en-US" sz="1800" b="1" dirty="0">
                <a:solidFill>
                  <a:schemeClr val="tx1"/>
                </a:solidFill>
                <a:latin typeface="Times New Roman" pitchFamily="18" charset="0"/>
                <a:cs typeface="Times New Roman" pitchFamily="18" charset="0"/>
              </a:rPr>
              <a:t>:</a:t>
            </a:r>
            <a:r>
              <a:rPr lang="en-US" sz="1800" dirty="0">
                <a:solidFill>
                  <a:schemeClr val="tx1"/>
                </a:solidFill>
                <a:latin typeface="Times New Roman" pitchFamily="18" charset="0"/>
                <a:cs typeface="Times New Roman" pitchFamily="18" charset="0"/>
              </a:rPr>
              <a:t/>
            </a:r>
            <a:br>
              <a:rPr lang="en-US" sz="1800" dirty="0">
                <a:solidFill>
                  <a:schemeClr val="tx1"/>
                </a:solidFill>
                <a:latin typeface="Times New Roman" pitchFamily="18" charset="0"/>
                <a:cs typeface="Times New Roman" pitchFamily="18" charset="0"/>
              </a:rPr>
            </a:br>
            <a:r>
              <a:rPr lang="en-US" sz="1800" dirty="0" err="1">
                <a:solidFill>
                  <a:schemeClr val="tx1"/>
                </a:solidFill>
                <a:latin typeface="Times New Roman" pitchFamily="18" charset="0"/>
                <a:cs typeface="Times New Roman" pitchFamily="18" charset="0"/>
              </a:rPr>
              <a:t>Công</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thức</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máu</a:t>
            </a:r>
            <a:r>
              <a:rPr lang="en-US" sz="1800" dirty="0">
                <a:solidFill>
                  <a:schemeClr val="tx1"/>
                </a:solidFill>
                <a:latin typeface="Times New Roman" pitchFamily="18" charset="0"/>
                <a:cs typeface="Times New Roman" pitchFamily="18" charset="0"/>
              </a:rPr>
              <a:t>: BC: 17.7 G/L;  HC: 4.42 T/L; </a:t>
            </a:r>
            <a:r>
              <a:rPr lang="en-US" sz="1800" dirty="0" err="1">
                <a:solidFill>
                  <a:schemeClr val="tx1"/>
                </a:solidFill>
                <a:latin typeface="Times New Roman" pitchFamily="18" charset="0"/>
                <a:cs typeface="Times New Roman" pitchFamily="18" charset="0"/>
              </a:rPr>
              <a:t>Hb</a:t>
            </a:r>
            <a:r>
              <a:rPr lang="en-US" sz="1800" dirty="0">
                <a:solidFill>
                  <a:schemeClr val="tx1"/>
                </a:solidFill>
                <a:latin typeface="Times New Roman" pitchFamily="18" charset="0"/>
                <a:cs typeface="Times New Roman" pitchFamily="18" charset="0"/>
              </a:rPr>
              <a:t>: 117 g/l</a:t>
            </a:r>
            <a:br>
              <a:rPr lang="en-US" sz="1800" dirty="0">
                <a:solidFill>
                  <a:schemeClr val="tx1"/>
                </a:solidFill>
                <a:latin typeface="Times New Roman" pitchFamily="18" charset="0"/>
                <a:cs typeface="Times New Roman" pitchFamily="18" charset="0"/>
              </a:rPr>
            </a:br>
            <a:r>
              <a:rPr lang="en-US" sz="1800" dirty="0" err="1">
                <a:solidFill>
                  <a:schemeClr val="tx1"/>
                </a:solidFill>
                <a:latin typeface="Times New Roman" pitchFamily="18" charset="0"/>
                <a:cs typeface="Times New Roman" pitchFamily="18" charset="0"/>
              </a:rPr>
              <a:t>Siêu</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âm</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bụng</a:t>
            </a:r>
            <a:r>
              <a:rPr lang="en-US" sz="1800" dirty="0">
                <a:solidFill>
                  <a:schemeClr val="tx1"/>
                </a:solidFill>
                <a:latin typeface="Times New Roman" pitchFamily="18" charset="0"/>
                <a:cs typeface="Times New Roman" pitchFamily="18" charset="0"/>
              </a:rPr>
              <a:t>: Ổ </a:t>
            </a:r>
            <a:r>
              <a:rPr lang="en-US" sz="1800" dirty="0" err="1">
                <a:solidFill>
                  <a:schemeClr val="tx1"/>
                </a:solidFill>
                <a:latin typeface="Times New Roman" pitchFamily="18" charset="0"/>
                <a:cs typeface="Times New Roman" pitchFamily="18" charset="0"/>
              </a:rPr>
              <a:t>bụng</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nhiều</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hơi</a:t>
            </a:r>
            <a:r>
              <a:rPr lang="en-US" sz="1800" dirty="0">
                <a:solidFill>
                  <a:schemeClr val="tx1"/>
                </a:solidFill>
                <a:latin typeface="Times New Roman" pitchFamily="18" charset="0"/>
                <a:cs typeface="Times New Roman" pitchFamily="18" charset="0"/>
              </a:rPr>
              <a:t/>
            </a:r>
            <a:br>
              <a:rPr lang="en-US" sz="1800" dirty="0">
                <a:solidFill>
                  <a:schemeClr val="tx1"/>
                </a:solidFill>
                <a:latin typeface="Times New Roman" pitchFamily="18" charset="0"/>
                <a:cs typeface="Times New Roman" pitchFamily="18" charset="0"/>
              </a:rPr>
            </a:br>
            <a:r>
              <a:rPr lang="en-US" sz="1800" dirty="0" err="1">
                <a:solidFill>
                  <a:schemeClr val="tx1"/>
                </a:solidFill>
                <a:latin typeface="Times New Roman" pitchFamily="18" charset="0"/>
                <a:cs typeface="Times New Roman" pitchFamily="18" charset="0"/>
              </a:rPr>
              <a:t>Soi</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phân</a:t>
            </a:r>
            <a:r>
              <a:rPr lang="en-US" sz="1800" dirty="0">
                <a:solidFill>
                  <a:schemeClr val="tx1"/>
                </a:solidFill>
                <a:latin typeface="Times New Roman" pitchFamily="18" charset="0"/>
                <a:cs typeface="Times New Roman" pitchFamily="18" charset="0"/>
              </a:rPr>
              <a:t>: HC (+), BC (+++), </a:t>
            </a:r>
            <a:r>
              <a:rPr lang="en-US" sz="1800" dirty="0" err="1">
                <a:solidFill>
                  <a:schemeClr val="tx1"/>
                </a:solidFill>
                <a:latin typeface="Times New Roman" pitchFamily="18" charset="0"/>
                <a:cs typeface="Times New Roman" pitchFamily="18" charset="0"/>
              </a:rPr>
              <a:t>Trùng</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roi</a:t>
            </a:r>
            <a:r>
              <a:rPr lang="en-US" sz="1800" dirty="0">
                <a:solidFill>
                  <a:schemeClr val="tx1"/>
                </a:solidFill>
                <a:latin typeface="Times New Roman" pitchFamily="18" charset="0"/>
                <a:cs typeface="Times New Roman" pitchFamily="18" charset="0"/>
              </a:rPr>
              <a:t>: </a:t>
            </a:r>
            <a:r>
              <a:rPr lang="en-US" sz="1800" dirty="0" smtClean="0">
                <a:solidFill>
                  <a:schemeClr val="tx1"/>
                </a:solidFill>
                <a:latin typeface="Times New Roman" pitchFamily="18" charset="0"/>
                <a:cs typeface="Times New Roman" pitchFamily="18" charset="0"/>
              </a:rPr>
              <a:t>(+++)</a:t>
            </a:r>
            <a:br>
              <a:rPr lang="en-US" sz="1800" dirty="0" smtClean="0">
                <a:solidFill>
                  <a:schemeClr val="tx1"/>
                </a:solidFill>
                <a:latin typeface="Times New Roman" pitchFamily="18" charset="0"/>
                <a:cs typeface="Times New Roman" pitchFamily="18" charset="0"/>
              </a:rPr>
            </a:br>
            <a:r>
              <a:rPr lang="en-US" sz="1800" b="1" dirty="0" smtClean="0">
                <a:solidFill>
                  <a:schemeClr val="tx1"/>
                </a:solidFill>
                <a:latin typeface="Times New Roman" pitchFamily="18" charset="0"/>
                <a:cs typeface="Times New Roman" pitchFamily="18" charset="0"/>
              </a:rPr>
              <a:t>6. </a:t>
            </a:r>
            <a:r>
              <a:rPr lang="en-US" sz="1800" b="1" dirty="0" err="1" smtClean="0">
                <a:solidFill>
                  <a:schemeClr val="tx1"/>
                </a:solidFill>
                <a:latin typeface="Times New Roman" pitchFamily="18" charset="0"/>
                <a:cs typeface="Times New Roman" pitchFamily="18" charset="0"/>
              </a:rPr>
              <a:t>Chẩn</a:t>
            </a:r>
            <a:r>
              <a:rPr lang="en-US" sz="1800" b="1" dirty="0" smtClean="0">
                <a:solidFill>
                  <a:schemeClr val="tx1"/>
                </a:solidFill>
                <a:latin typeface="Times New Roman" pitchFamily="18" charset="0"/>
                <a:cs typeface="Times New Roman" pitchFamily="18" charset="0"/>
              </a:rPr>
              <a:t> </a:t>
            </a:r>
            <a:r>
              <a:rPr lang="en-US" sz="1800" b="1" dirty="0" err="1" smtClean="0">
                <a:solidFill>
                  <a:schemeClr val="tx1"/>
                </a:solidFill>
                <a:latin typeface="Times New Roman" pitchFamily="18" charset="0"/>
                <a:cs typeface="Times New Roman" pitchFamily="18" charset="0"/>
              </a:rPr>
              <a:t>đoán</a:t>
            </a:r>
            <a:r>
              <a:rPr lang="en-US" sz="1800" b="1" dirty="0" smtClean="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Tiêu</a:t>
            </a:r>
            <a:r>
              <a:rPr lang="en-US" sz="1800" dirty="0" smtClean="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chảy</a:t>
            </a:r>
            <a:r>
              <a:rPr lang="en-US" sz="1800" dirty="0" smtClean="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cấp</a:t>
            </a:r>
            <a:r>
              <a:rPr lang="en-US" sz="1800" dirty="0" smtClean="0">
                <a:solidFill>
                  <a:schemeClr val="tx1"/>
                </a:solidFill>
                <a:latin typeface="Times New Roman" pitchFamily="18" charset="0"/>
                <a:cs typeface="Times New Roman" pitchFamily="18" charset="0"/>
              </a:rPr>
              <a:t> do </a:t>
            </a:r>
            <a:r>
              <a:rPr lang="en-US" sz="1800" dirty="0" err="1" smtClean="0">
                <a:solidFill>
                  <a:schemeClr val="tx1"/>
                </a:solidFill>
                <a:latin typeface="Times New Roman" pitchFamily="18" charset="0"/>
                <a:cs typeface="Times New Roman" pitchFamily="18" charset="0"/>
              </a:rPr>
              <a:t>trùng</a:t>
            </a:r>
            <a:r>
              <a:rPr lang="en-US" sz="1800" dirty="0" smtClean="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roi</a:t>
            </a:r>
            <a:r>
              <a:rPr lang="en-US" sz="1800" dirty="0" smtClean="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thìa</a:t>
            </a:r>
            <a:r>
              <a:rPr lang="en-US" sz="1800" dirty="0">
                <a:solidFill>
                  <a:schemeClr val="tx1"/>
                </a:solidFill>
                <a:latin typeface="Times New Roman" pitchFamily="18" charset="0"/>
                <a:cs typeface="Times New Roman" pitchFamily="18" charset="0"/>
              </a:rPr>
              <a:t/>
            </a:r>
            <a:br>
              <a:rPr lang="en-US" sz="1800" dirty="0">
                <a:solidFill>
                  <a:schemeClr val="tx1"/>
                </a:solidFill>
                <a:latin typeface="Times New Roman" pitchFamily="18" charset="0"/>
                <a:cs typeface="Times New Roman" pitchFamily="18" charset="0"/>
              </a:rPr>
            </a:br>
            <a:r>
              <a:rPr lang="en-US" sz="1800" dirty="0" smtClean="0">
                <a:solidFill>
                  <a:schemeClr val="tx1"/>
                </a:solidFill>
                <a:latin typeface="Times New Roman" pitchFamily="18" charset="0"/>
                <a:cs typeface="Times New Roman" pitchFamily="18" charset="0"/>
                <a:sym typeface="Wingdings" pitchFamily="2" charset="2"/>
              </a:rPr>
              <a:t/>
            </a:r>
            <a:br>
              <a:rPr lang="en-US" sz="1800" dirty="0" smtClean="0">
                <a:solidFill>
                  <a:schemeClr val="tx1"/>
                </a:solidFill>
                <a:latin typeface="Times New Roman" pitchFamily="18" charset="0"/>
                <a:cs typeface="Times New Roman" pitchFamily="18" charset="0"/>
                <a:sym typeface="Wingdings" pitchFamily="2" charset="2"/>
              </a:rPr>
            </a:br>
            <a:r>
              <a:rPr lang="en-US" sz="1800" dirty="0" smtClean="0">
                <a:solidFill>
                  <a:schemeClr val="tx1"/>
                </a:solidFill>
                <a:latin typeface="Times New Roman" pitchFamily="18" charset="0"/>
                <a:cs typeface="Times New Roman" pitchFamily="18" charset="0"/>
                <a:sym typeface="Wingdings" pitchFamily="2" charset="2"/>
              </a:rPr>
              <a:t/>
            </a:r>
            <a:br>
              <a:rPr lang="en-US" sz="1800" dirty="0" smtClean="0">
                <a:solidFill>
                  <a:schemeClr val="tx1"/>
                </a:solidFill>
                <a:latin typeface="Times New Roman" pitchFamily="18" charset="0"/>
                <a:cs typeface="Times New Roman" pitchFamily="18" charset="0"/>
                <a:sym typeface="Wingdings" pitchFamily="2" charset="2"/>
              </a:rPr>
            </a:br>
            <a:r>
              <a:rPr lang="en-US" sz="1800" dirty="0" smtClean="0">
                <a:solidFill>
                  <a:schemeClr val="tx1"/>
                </a:solidFill>
                <a:latin typeface="Times New Roman" pitchFamily="18" charset="0"/>
                <a:cs typeface="Times New Roman" pitchFamily="18" charset="0"/>
                <a:sym typeface="Wingdings" pitchFamily="2" charset="2"/>
              </a:rPr>
              <a:t/>
            </a:r>
            <a:br>
              <a:rPr lang="en-US" sz="1800" dirty="0" smtClean="0">
                <a:solidFill>
                  <a:schemeClr val="tx1"/>
                </a:solidFill>
                <a:latin typeface="Times New Roman" pitchFamily="18" charset="0"/>
                <a:cs typeface="Times New Roman" pitchFamily="18" charset="0"/>
                <a:sym typeface="Wingdings" pitchFamily="2" charset="2"/>
              </a:rPr>
            </a:br>
            <a:r>
              <a:rPr lang="en-US" sz="1800" dirty="0" smtClean="0">
                <a:solidFill>
                  <a:schemeClr val="tx1"/>
                </a:solidFill>
                <a:latin typeface="Times New Roman" pitchFamily="18" charset="0"/>
                <a:cs typeface="Times New Roman" pitchFamily="18" charset="0"/>
                <a:sym typeface="Wingdings" pitchFamily="2" charset="2"/>
              </a:rPr>
              <a:t/>
            </a:r>
            <a:br>
              <a:rPr lang="en-US" sz="1800" dirty="0" smtClean="0">
                <a:solidFill>
                  <a:schemeClr val="tx1"/>
                </a:solidFill>
                <a:latin typeface="Times New Roman" pitchFamily="18" charset="0"/>
                <a:cs typeface="Times New Roman" pitchFamily="18" charset="0"/>
                <a:sym typeface="Wingdings" pitchFamily="2" charset="2"/>
              </a:rPr>
            </a:br>
            <a:r>
              <a:rPr lang="en-US" sz="1800" dirty="0" smtClean="0">
                <a:solidFill>
                  <a:schemeClr val="tx1"/>
                </a:solidFill>
                <a:latin typeface="Times New Roman" pitchFamily="18" charset="0"/>
                <a:cs typeface="Times New Roman" pitchFamily="18" charset="0"/>
                <a:sym typeface="Wingdings" pitchFamily="2" charset="2"/>
              </a:rPr>
              <a:t/>
            </a:r>
            <a:br>
              <a:rPr lang="en-US" sz="1800" dirty="0" smtClean="0">
                <a:solidFill>
                  <a:schemeClr val="tx1"/>
                </a:solidFill>
                <a:latin typeface="Times New Roman" pitchFamily="18" charset="0"/>
                <a:cs typeface="Times New Roman" pitchFamily="18" charset="0"/>
                <a:sym typeface="Wingdings" pitchFamily="2" charset="2"/>
              </a:rPr>
            </a:br>
            <a:r>
              <a:rPr lang="en-US" sz="1800" dirty="0" smtClean="0">
                <a:solidFill>
                  <a:schemeClr val="tx1"/>
                </a:solidFill>
                <a:latin typeface="Times New Roman" pitchFamily="18" charset="0"/>
                <a:cs typeface="Times New Roman" pitchFamily="18" charset="0"/>
                <a:sym typeface="Wingdings" pitchFamily="2" charset="2"/>
              </a:rPr>
              <a:t/>
            </a:r>
            <a:br>
              <a:rPr lang="en-US" sz="1800" dirty="0" smtClean="0">
                <a:solidFill>
                  <a:schemeClr val="tx1"/>
                </a:solidFill>
                <a:latin typeface="Times New Roman" pitchFamily="18" charset="0"/>
                <a:cs typeface="Times New Roman" pitchFamily="18" charset="0"/>
                <a:sym typeface="Wingdings" pitchFamily="2" charset="2"/>
              </a:rPr>
            </a:br>
            <a:endParaRPr lang="en-US" sz="1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8495296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itchFamily="18" charset="0"/>
                <a:cs typeface="Times New Roman" pitchFamily="18" charset="0"/>
              </a:rPr>
              <a:t>CA LÂM SÀNG 2</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AutoNum type="arabicPeriod"/>
            </a:pPr>
            <a:r>
              <a:rPr lang="en-US" sz="1800" b="1" dirty="0" err="1">
                <a:latin typeface="Times New Roman" pitchFamily="18" charset="0"/>
                <a:cs typeface="Times New Roman" pitchFamily="18" charset="0"/>
              </a:rPr>
              <a:t>Hành</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chính</a:t>
            </a:r>
            <a:endParaRPr lang="en-US" sz="1800" b="1" dirty="0">
              <a:latin typeface="Times New Roman" pitchFamily="18" charset="0"/>
              <a:cs typeface="Times New Roman" pitchFamily="18" charset="0"/>
            </a:endParaRPr>
          </a:p>
          <a:p>
            <a:pPr marL="0" indent="0">
              <a:buNone/>
            </a:pPr>
            <a:r>
              <a:rPr lang="en-US" sz="1800" dirty="0" err="1">
                <a:latin typeface="Times New Roman" pitchFamily="18" charset="0"/>
                <a:cs typeface="Times New Roman" pitchFamily="18" charset="0"/>
              </a:rPr>
              <a:t>Họ</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tên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Lê</a:t>
            </a:r>
            <a:r>
              <a:rPr lang="en-US" sz="1800" dirty="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Thị</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Yến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Nhi</a:t>
            </a:r>
            <a:r>
              <a:rPr lang="en-US" sz="1800" dirty="0" smtClean="0">
                <a:latin typeface="Times New Roman" pitchFamily="18" charset="0"/>
                <a:cs typeface="Times New Roman" pitchFamily="18" charset="0"/>
              </a:rPr>
              <a:t>            </a:t>
            </a:r>
            <a:r>
              <a:rPr lang="en-US" sz="1800" dirty="0" err="1">
                <a:latin typeface="Times New Roman" pitchFamily="18" charset="0"/>
                <a:cs typeface="Times New Roman" pitchFamily="18" charset="0"/>
              </a:rPr>
              <a:t>Tuổi</a:t>
            </a: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08 </a:t>
            </a:r>
            <a:r>
              <a:rPr lang="en-US" sz="1800" dirty="0" err="1">
                <a:latin typeface="Times New Roman" pitchFamily="18" charset="0"/>
                <a:cs typeface="Times New Roman" pitchFamily="18" charset="0"/>
              </a:rPr>
              <a:t>tuổi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Giới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tính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Nữ</a:t>
            </a:r>
            <a:r>
              <a:rPr lang="en-US" sz="1800" dirty="0">
                <a:latin typeface="Times New Roman" pitchFamily="18" charset="0"/>
                <a:cs typeface="Times New Roman" pitchFamily="18" charset="0"/>
              </a:rPr>
              <a:t>    </a:t>
            </a:r>
          </a:p>
          <a:p>
            <a:pPr marL="0" indent="0">
              <a:buNone/>
            </a:pPr>
            <a:r>
              <a:rPr lang="en-US" sz="1800" dirty="0" err="1">
                <a:latin typeface="Times New Roman" pitchFamily="18" charset="0"/>
                <a:cs typeface="Times New Roman" pitchFamily="18" charset="0"/>
              </a:rPr>
              <a:t>Địa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chỉ</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Định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Tăng</a:t>
            </a:r>
            <a:r>
              <a:rPr lang="en-US" sz="1800" dirty="0">
                <a:latin typeface="Times New Roman" pitchFamily="18" charset="0"/>
                <a:cs typeface="Times New Roman" pitchFamily="18" charset="0"/>
              </a:rPr>
              <a:t> – </a:t>
            </a:r>
            <a:r>
              <a:rPr lang="en-US" sz="1800" dirty="0" err="1">
                <a:latin typeface="Times New Roman" pitchFamily="18" charset="0"/>
                <a:cs typeface="Times New Roman" pitchFamily="18" charset="0"/>
              </a:rPr>
              <a:t>Yên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Định</a:t>
            </a:r>
            <a:r>
              <a:rPr lang="en-US" sz="1800" dirty="0">
                <a:latin typeface="Times New Roman" pitchFamily="18" charset="0"/>
                <a:cs typeface="Times New Roman" pitchFamily="18" charset="0"/>
              </a:rPr>
              <a:t> – </a:t>
            </a:r>
            <a:r>
              <a:rPr lang="en-US" sz="1800" dirty="0" err="1">
                <a:latin typeface="Times New Roman" pitchFamily="18" charset="0"/>
                <a:cs typeface="Times New Roman" pitchFamily="18" charset="0"/>
              </a:rPr>
              <a:t>Thanh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Hoá</a:t>
            </a:r>
            <a:endParaRPr lang="en-US" sz="1800" dirty="0">
              <a:latin typeface="Times New Roman" pitchFamily="18" charset="0"/>
              <a:cs typeface="Times New Roman" pitchFamily="18" charset="0"/>
            </a:endParaRPr>
          </a:p>
          <a:p>
            <a:pPr marL="0" indent="0">
              <a:buNone/>
            </a:pPr>
            <a:r>
              <a:rPr lang="en-US" sz="1800" dirty="0" err="1">
                <a:latin typeface="Times New Roman" pitchFamily="18" charset="0"/>
                <a:cs typeface="Times New Roman" pitchFamily="18" charset="0"/>
              </a:rPr>
              <a:t>Ngày</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vào</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viện</a:t>
            </a: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13 </a:t>
            </a:r>
            <a:r>
              <a:rPr lang="en-US" sz="1800" dirty="0" err="1">
                <a:latin typeface="Times New Roman" pitchFamily="18" charset="0"/>
                <a:cs typeface="Times New Roman" pitchFamily="18" charset="0"/>
              </a:rPr>
              <a:t>giờ</a:t>
            </a: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39 </a:t>
            </a:r>
            <a:r>
              <a:rPr lang="en-US" sz="1800" dirty="0" err="1">
                <a:latin typeface="Times New Roman" pitchFamily="18" charset="0"/>
                <a:cs typeface="Times New Roman" pitchFamily="18" charset="0"/>
              </a:rPr>
              <a:t>phút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ngày</a:t>
            </a:r>
            <a:r>
              <a:rPr lang="en-US" sz="1800" dirty="0">
                <a:latin typeface="Times New Roman" pitchFamily="18" charset="0"/>
                <a:cs typeface="Times New Roman" pitchFamily="18" charset="0"/>
              </a:rPr>
              <a:t> 19 </a:t>
            </a:r>
            <a:r>
              <a:rPr lang="en-US" sz="1800" dirty="0" err="1">
                <a:latin typeface="Times New Roman" pitchFamily="18" charset="0"/>
                <a:cs typeface="Times New Roman" pitchFamily="18" charset="0"/>
              </a:rPr>
              <a:t>tháng</a:t>
            </a:r>
            <a:r>
              <a:rPr lang="en-US" sz="1800" dirty="0">
                <a:latin typeface="Times New Roman" pitchFamily="18" charset="0"/>
                <a:cs typeface="Times New Roman" pitchFamily="18" charset="0"/>
              </a:rPr>
              <a:t> 6 </a:t>
            </a:r>
            <a:r>
              <a:rPr lang="en-US" sz="1800" dirty="0" err="1">
                <a:latin typeface="Times New Roman" pitchFamily="18" charset="0"/>
                <a:cs typeface="Times New Roman" pitchFamily="18" charset="0"/>
              </a:rPr>
              <a:t>năm</a:t>
            </a:r>
            <a:r>
              <a:rPr lang="en-US" sz="1800" dirty="0">
                <a:latin typeface="Times New Roman" pitchFamily="18" charset="0"/>
                <a:cs typeface="Times New Roman" pitchFamily="18" charset="0"/>
              </a:rPr>
              <a:t> 2024</a:t>
            </a:r>
          </a:p>
          <a:p>
            <a:pPr marL="0" indent="0">
              <a:buNone/>
            </a:pPr>
            <a:r>
              <a:rPr lang="en-US" sz="1800" b="1" dirty="0" smtClean="0">
                <a:latin typeface="Times New Roman" pitchFamily="18" charset="0"/>
                <a:cs typeface="Times New Roman" pitchFamily="18" charset="0"/>
              </a:rPr>
              <a:t>2</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Bệnh</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sử</a:t>
            </a:r>
            <a:r>
              <a:rPr lang="en-US" sz="1800" b="1" dirty="0">
                <a:latin typeface="Times New Roman" pitchFamily="18" charset="0"/>
                <a:cs typeface="Times New Roman" pitchFamily="18" charset="0"/>
              </a:rPr>
              <a:t>:</a:t>
            </a:r>
            <a:r>
              <a:rPr lang="en-US" sz="1800" dirty="0">
                <a:latin typeface="Times New Roman" pitchFamily="18" charset="0"/>
                <a:cs typeface="Times New Roman" pitchFamily="18" charset="0"/>
              </a:rPr>
              <a:t/>
            </a:r>
            <a:br>
              <a:rPr lang="en-US" sz="1800" dirty="0">
                <a:latin typeface="Times New Roman" pitchFamily="18" charset="0"/>
                <a:cs typeface="Times New Roman" pitchFamily="18" charset="0"/>
              </a:rPr>
            </a:b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Cách</a:t>
            </a:r>
            <a:r>
              <a:rPr lang="en-US" sz="1800" dirty="0" smtClean="0">
                <a:latin typeface="Times New Roman" pitchFamily="18" charset="0"/>
                <a:cs typeface="Times New Roman" pitchFamily="18" charset="0"/>
              </a:rPr>
              <a:t> </a:t>
            </a:r>
            <a:r>
              <a:rPr lang="en-US" sz="1800" dirty="0" err="1">
                <a:latin typeface="Times New Roman" pitchFamily="18" charset="0"/>
                <a:cs typeface="Times New Roman" pitchFamily="18" charset="0"/>
              </a:rPr>
              <a:t>vào</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viện</a:t>
            </a:r>
            <a:r>
              <a:rPr lang="en-US" sz="1800" dirty="0">
                <a:latin typeface="Times New Roman" pitchFamily="18" charset="0"/>
                <a:cs typeface="Times New Roman" pitchFamily="18" charset="0"/>
              </a:rPr>
              <a:t> 2 </a:t>
            </a:r>
            <a:r>
              <a:rPr lang="en-US" sz="1800" dirty="0" err="1">
                <a:latin typeface="Times New Roman" pitchFamily="18" charset="0"/>
                <a:cs typeface="Times New Roman" pitchFamily="18" charset="0"/>
              </a:rPr>
              <a:t>ngày</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trẻ</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xuất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hiện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sốt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cao</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liên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tục</a:t>
            </a:r>
            <a:r>
              <a:rPr lang="en-US" sz="1800" dirty="0">
                <a:latin typeface="Times New Roman" pitchFamily="18" charset="0"/>
                <a:cs typeface="Times New Roman" pitchFamily="18" charset="0"/>
              </a:rPr>
              <a:t> 38.5- 39°C, </a:t>
            </a:r>
            <a:r>
              <a:rPr lang="en-US" sz="1800" dirty="0" err="1">
                <a:latin typeface="Times New Roman" pitchFamily="18" charset="0"/>
                <a:cs typeface="Times New Roman" pitchFamily="18" charset="0"/>
              </a:rPr>
              <a:t>kèm</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đau</a:t>
            </a:r>
            <a:r>
              <a:rPr lang="en-US" sz="1800" dirty="0">
                <a:latin typeface="Times New Roman" pitchFamily="18" charset="0"/>
                <a:cs typeface="Times New Roman" pitchFamily="18" charset="0"/>
              </a:rPr>
              <a:t> </a:t>
            </a:r>
            <a:r>
              <a:rPr lang="en-US" sz="1800" dirty="0" err="1" smtClean="0">
                <a:latin typeface="Times New Roman" pitchFamily="18" charset="0"/>
                <a:cs typeface="Times New Roman" pitchFamily="18" charset="0"/>
              </a:rPr>
              <a:t>bụng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quanh</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rốn</a:t>
            </a:r>
            <a:r>
              <a:rPr lang="en-US" sz="1800" dirty="0" smtClean="0">
                <a:latin typeface="Times New Roman" pitchFamily="18" charset="0"/>
                <a:cs typeface="Times New Roman" pitchFamily="18" charset="0"/>
              </a:rPr>
              <a:t>, </a:t>
            </a:r>
            <a:r>
              <a:rPr lang="en-US" sz="1800" dirty="0" err="1">
                <a:latin typeface="Times New Roman" pitchFamily="18" charset="0"/>
                <a:cs typeface="Times New Roman" pitchFamily="18" charset="0"/>
              </a:rPr>
              <a:t>buồn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nôn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đi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ngoài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phân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lỏng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nhiều</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lần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trẻ</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mệt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chán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ăn</a:t>
            </a:r>
            <a:r>
              <a:rPr lang="en-US" sz="1800" dirty="0">
                <a:latin typeface="Times New Roman" pitchFamily="18" charset="0"/>
                <a:cs typeface="Times New Roman" pitchFamily="18" charset="0"/>
              </a:rPr>
              <a:t>, ở </a:t>
            </a:r>
            <a:r>
              <a:rPr lang="en-US" sz="1800" dirty="0" err="1">
                <a:latin typeface="Times New Roman" pitchFamily="18" charset="0"/>
                <a:cs typeface="Times New Roman" pitchFamily="18" charset="0"/>
              </a:rPr>
              <a:t>nhà</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dùng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thuốc</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không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đỡ</a:t>
            </a:r>
            <a:r>
              <a:rPr lang="en-US" sz="1800" dirty="0">
                <a:latin typeface="Times New Roman" pitchFamily="18" charset="0"/>
                <a:cs typeface="Times New Roman" pitchFamily="18" charset="0"/>
              </a:rPr>
              <a:t> </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vào</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viện</a:t>
            </a:r>
            <a:r>
              <a:rPr lang="en-US" sz="1800" dirty="0">
                <a:latin typeface="Times New Roman" pitchFamily="18" charset="0"/>
                <a:cs typeface="Times New Roman" pitchFamily="18" charset="0"/>
                <a:sym typeface="Wingdings" pitchFamily="2" charset="2"/>
              </a:rPr>
              <a:t>.</a:t>
            </a:r>
            <a:br>
              <a:rPr lang="en-US" sz="1800" dirty="0">
                <a:latin typeface="Times New Roman" pitchFamily="18" charset="0"/>
                <a:cs typeface="Times New Roman" pitchFamily="18" charset="0"/>
                <a:sym typeface="Wingdings" pitchFamily="2" charset="2"/>
              </a:rPr>
            </a:br>
            <a:r>
              <a:rPr lang="en-US" sz="1800" b="1" dirty="0" smtClean="0">
                <a:latin typeface="Times New Roman" pitchFamily="18" charset="0"/>
                <a:cs typeface="Times New Roman" pitchFamily="18" charset="0"/>
                <a:sym typeface="Wingdings" pitchFamily="2" charset="2"/>
              </a:rPr>
              <a:t>3</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Tiền</a:t>
            </a:r>
            <a:r>
              <a:rPr lang="en-US" sz="1800" b="1" dirty="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sử</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Chưa</a:t>
            </a:r>
            <a:r>
              <a:rPr lang="en-US" sz="1800" dirty="0" smtClean="0">
                <a:latin typeface="Times New Roman" pitchFamily="18" charset="0"/>
                <a:cs typeface="Times New Roman" pitchFamily="18" charset="0"/>
              </a:rPr>
              <a:t> </a:t>
            </a:r>
            <a:r>
              <a:rPr lang="en-US" sz="1800" dirty="0" err="1">
                <a:latin typeface="Times New Roman" pitchFamily="18" charset="0"/>
                <a:cs typeface="Times New Roman" pitchFamily="18" charset="0"/>
              </a:rPr>
              <a:t>phát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hiện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bệnh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lý</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bất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thường</a:t>
            </a:r>
            <a:r>
              <a:rPr lang="en-US" sz="1800" dirty="0">
                <a:latin typeface="Times New Roman" pitchFamily="18" charset="0"/>
                <a:cs typeface="Times New Roman" pitchFamily="18" charset="0"/>
              </a:rPr>
              <a:t/>
            </a:r>
            <a:br>
              <a:rPr lang="en-US" sz="1800" dirty="0">
                <a:latin typeface="Times New Roman" pitchFamily="18" charset="0"/>
                <a:cs typeface="Times New Roman" pitchFamily="18" charset="0"/>
              </a:rPr>
            </a:br>
            <a:r>
              <a:rPr lang="en-US" sz="1800" dirty="0" err="1">
                <a:latin typeface="Times New Roman" pitchFamily="18" charset="0"/>
                <a:cs typeface="Times New Roman" pitchFamily="18" charset="0"/>
              </a:rPr>
              <a:t>Trẻ</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có</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thói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quen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uống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nước</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đá</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và</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nước</a:t>
            </a:r>
            <a:r>
              <a:rPr lang="en-US" sz="1800" dirty="0">
                <a:latin typeface="Times New Roman" pitchFamily="18" charset="0"/>
                <a:cs typeface="Times New Roman" pitchFamily="18" charset="0"/>
              </a:rPr>
              <a:t> qua </a:t>
            </a:r>
            <a:r>
              <a:rPr lang="en-US" sz="1800" dirty="0" err="1">
                <a:latin typeface="Times New Roman" pitchFamily="18" charset="0"/>
                <a:cs typeface="Times New Roman" pitchFamily="18" charset="0"/>
              </a:rPr>
              <a:t>bình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lọc</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nhưng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không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đun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sôi</a:t>
            </a:r>
            <a:r>
              <a:rPr lang="en-US" sz="1800" dirty="0">
                <a:latin typeface="Times New Roman" pitchFamily="18" charset="0"/>
                <a:cs typeface="Times New Roman" pitchFamily="18" charset="0"/>
              </a:rPr>
              <a:t>.</a:t>
            </a:r>
            <a:r>
              <a:rPr lang="en-US" sz="1800" dirty="0">
                <a:latin typeface="Times New Roman" pitchFamily="18" charset="0"/>
                <a:cs typeface="Times New Roman" pitchFamily="18" charset="0"/>
                <a:sym typeface="Wingdings" pitchFamily="2" charset="2"/>
              </a:rPr>
              <a:t/>
            </a:r>
            <a:br>
              <a:rPr lang="en-US" sz="1800" dirty="0">
                <a:latin typeface="Times New Roman" pitchFamily="18" charset="0"/>
                <a:cs typeface="Times New Roman" pitchFamily="18" charset="0"/>
                <a:sym typeface="Wingdings" pitchFamily="2" charset="2"/>
              </a:rPr>
            </a:br>
            <a:endParaRPr lang="en-US" sz="1800" dirty="0">
              <a:latin typeface="Times New Roman" pitchFamily="18" charset="0"/>
              <a:cs typeface="Times New Roman" pitchFamily="18" charset="0"/>
            </a:endParaRPr>
          </a:p>
          <a:p>
            <a:pPr marL="0" indent="0">
              <a:buNone/>
            </a:pPr>
            <a:r>
              <a:rPr lang="en-US" sz="1800" dirty="0" smtClean="0">
                <a:latin typeface="Times New Roman" pitchFamily="18" charset="0"/>
                <a:cs typeface="Times New Roman" pitchFamily="18" charset="0"/>
              </a:rPr>
              <a:t> </a:t>
            </a: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37181503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516563"/>
          </a:xfrm>
        </p:spPr>
        <p:txBody>
          <a:bodyPr>
            <a:normAutofit/>
          </a:bodyPr>
          <a:lstStyle/>
          <a:p>
            <a:pPr marL="0" indent="0">
              <a:buNone/>
            </a:pPr>
            <a:r>
              <a:rPr lang="en-US" sz="1800" b="1" dirty="0" smtClean="0">
                <a:latin typeface="Times New Roman" pitchFamily="18" charset="0"/>
                <a:cs typeface="Times New Roman" pitchFamily="18" charset="0"/>
                <a:sym typeface="Wingdings" pitchFamily="2" charset="2"/>
              </a:rPr>
              <a:t>4</a:t>
            </a:r>
            <a:r>
              <a:rPr lang="en-US" sz="1800" b="1" dirty="0">
                <a:latin typeface="Times New Roman" pitchFamily="18" charset="0"/>
                <a:cs typeface="Times New Roman" pitchFamily="18" charset="0"/>
                <a:sym typeface="Wingdings" pitchFamily="2" charset="2"/>
              </a:rPr>
              <a:t>. </a:t>
            </a:r>
            <a:r>
              <a:rPr lang="en-US" sz="1800" b="1" dirty="0" err="1">
                <a:latin typeface="Times New Roman" pitchFamily="18" charset="0"/>
                <a:cs typeface="Times New Roman" pitchFamily="18" charset="0"/>
                <a:sym typeface="Wingdings" pitchFamily="2" charset="2"/>
              </a:rPr>
              <a:t>Khám</a:t>
            </a:r>
            <a:r>
              <a:rPr lang="en-US" sz="1800" dirty="0">
                <a:latin typeface="Times New Roman" pitchFamily="18" charset="0"/>
                <a:cs typeface="Times New Roman" pitchFamily="18" charset="0"/>
                <a:sym typeface="Wingdings" pitchFamily="2" charset="2"/>
              </a:rPr>
              <a:t>: </a:t>
            </a:r>
            <a:br>
              <a:rPr lang="en-US" sz="1800" dirty="0">
                <a:latin typeface="Times New Roman" pitchFamily="18" charset="0"/>
                <a:cs typeface="Times New Roman" pitchFamily="18" charset="0"/>
                <a:sym typeface="Wingdings" pitchFamily="2" charset="2"/>
              </a:rPr>
            </a:br>
            <a:r>
              <a:rPr lang="en-US" sz="1800" dirty="0" err="1">
                <a:latin typeface="Times New Roman" pitchFamily="18" charset="0"/>
                <a:cs typeface="Times New Roman" pitchFamily="18" charset="0"/>
                <a:sym typeface="Wingdings" pitchFamily="2" charset="2"/>
              </a:rPr>
              <a:t>Trẻ</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tỉnh</a:t>
            </a:r>
            <a:r>
              <a:rPr lang="en-US" sz="1800" dirty="0" smtClean="0">
                <a:latin typeface="Times New Roman" pitchFamily="18" charset="0"/>
                <a:cs typeface="Times New Roman" pitchFamily="18" charset="0"/>
                <a:sym typeface="Wingdings" pitchFamily="2" charset="2"/>
              </a:rPr>
              <a:t>, </a:t>
            </a:r>
            <a:r>
              <a:rPr lang="en-US" sz="1800" dirty="0" err="1" smtClean="0">
                <a:latin typeface="Times New Roman" pitchFamily="18" charset="0"/>
                <a:cs typeface="Times New Roman" pitchFamily="18" charset="0"/>
                <a:sym typeface="Wingdings" pitchFamily="2" charset="2"/>
              </a:rPr>
              <a:t>mệt</a:t>
            </a:r>
            <a:r>
              <a:rPr lang="en-US" sz="1800" dirty="0" smtClean="0">
                <a:latin typeface="Times New Roman" pitchFamily="18" charset="0"/>
                <a:cs typeface="Times New Roman" pitchFamily="18" charset="0"/>
                <a:sym typeface="Wingdings" pitchFamily="2" charset="2"/>
              </a:rPr>
              <a:t>, da </a:t>
            </a:r>
            <a:r>
              <a:rPr lang="en-US" sz="1800" dirty="0" err="1">
                <a:latin typeface="Times New Roman" pitchFamily="18" charset="0"/>
                <a:cs typeface="Times New Roman" pitchFamily="18" charset="0"/>
                <a:sym typeface="Wingdings" pitchFamily="2" charset="2"/>
              </a:rPr>
              <a:t>niêm</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mạc</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hồng</a:t>
            </a:r>
            <a:r>
              <a:rPr lang="en-US" sz="1800" dirty="0">
                <a:latin typeface="Times New Roman" pitchFamily="18" charset="0"/>
                <a:cs typeface="Times New Roman" pitchFamily="18" charset="0"/>
                <a:sym typeface="Wingdings" pitchFamily="2" charset="2"/>
              </a:rPr>
              <a:t/>
            </a:r>
            <a:br>
              <a:rPr lang="en-US" sz="1800" dirty="0">
                <a:latin typeface="Times New Roman" pitchFamily="18" charset="0"/>
                <a:cs typeface="Times New Roman" pitchFamily="18" charset="0"/>
                <a:sym typeface="Wingdings" pitchFamily="2" charset="2"/>
              </a:rPr>
            </a:br>
            <a:r>
              <a:rPr lang="en-US" sz="1800" dirty="0" err="1">
                <a:latin typeface="Times New Roman" pitchFamily="18" charset="0"/>
                <a:cs typeface="Times New Roman" pitchFamily="18" charset="0"/>
                <a:sym typeface="Wingdings" pitchFamily="2" charset="2"/>
              </a:rPr>
              <a:t>Cân</a:t>
            </a:r>
            <a:r>
              <a:rPr lang="en-US" sz="1800" dirty="0">
                <a:latin typeface="Times New Roman" pitchFamily="18" charset="0"/>
                <a:cs typeface="Times New Roman" pitchFamily="18" charset="0"/>
                <a:sym typeface="Wingdings" pitchFamily="2" charset="2"/>
              </a:rPr>
              <a:t> </a:t>
            </a:r>
            <a:r>
              <a:rPr lang="en-US" sz="1800" dirty="0" err="1" smtClean="0">
                <a:latin typeface="Times New Roman" pitchFamily="18" charset="0"/>
                <a:cs typeface="Times New Roman" pitchFamily="18" charset="0"/>
                <a:sym typeface="Wingdings" pitchFamily="2" charset="2"/>
              </a:rPr>
              <a:t>nặng</a:t>
            </a:r>
            <a:r>
              <a:rPr lang="en-US" sz="1800" dirty="0" smtClean="0">
                <a:latin typeface="Times New Roman" pitchFamily="18" charset="0"/>
                <a:cs typeface="Times New Roman" pitchFamily="18" charset="0"/>
                <a:sym typeface="Wingdings" pitchFamily="2" charset="2"/>
              </a:rPr>
              <a:t>: 20kg</a:t>
            </a:r>
            <a:r>
              <a:rPr lang="en-US" sz="1800" dirty="0">
                <a:latin typeface="Times New Roman" pitchFamily="18" charset="0"/>
                <a:cs typeface="Times New Roman" pitchFamily="18" charset="0"/>
                <a:sym typeface="Wingdings" pitchFamily="2" charset="2"/>
              </a:rPr>
              <a:t/>
            </a:r>
            <a:br>
              <a:rPr lang="en-US" sz="1800" dirty="0">
                <a:latin typeface="Times New Roman" pitchFamily="18" charset="0"/>
                <a:cs typeface="Times New Roman" pitchFamily="18" charset="0"/>
                <a:sym typeface="Wingdings" pitchFamily="2" charset="2"/>
              </a:rPr>
            </a:br>
            <a:r>
              <a:rPr lang="en-US" sz="1800" dirty="0" err="1">
                <a:latin typeface="Times New Roman" pitchFamily="18" charset="0"/>
                <a:cs typeface="Times New Roman" pitchFamily="18" charset="0"/>
                <a:sym typeface="Wingdings" pitchFamily="2" charset="2"/>
              </a:rPr>
              <a:t>Nhiệt</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độ</a:t>
            </a:r>
            <a:r>
              <a:rPr lang="en-US" sz="1800" dirty="0">
                <a:latin typeface="Times New Roman" pitchFamily="18" charset="0"/>
                <a:cs typeface="Times New Roman" pitchFamily="18" charset="0"/>
                <a:sym typeface="Wingdings" pitchFamily="2" charset="2"/>
              </a:rPr>
              <a:t>: </a:t>
            </a:r>
            <a:r>
              <a:rPr lang="en-US" sz="1800" dirty="0" smtClean="0">
                <a:latin typeface="Times New Roman" pitchFamily="18" charset="0"/>
                <a:cs typeface="Times New Roman" pitchFamily="18" charset="0"/>
                <a:sym typeface="Wingdings" pitchFamily="2" charset="2"/>
              </a:rPr>
              <a:t>38.5</a:t>
            </a:r>
            <a:r>
              <a:rPr lang="en-US" sz="1800" dirty="0" smtClean="0">
                <a:latin typeface="Times New Roman" pitchFamily="18" charset="0"/>
                <a:cs typeface="Times New Roman" pitchFamily="18" charset="0"/>
              </a:rPr>
              <a:t>°C</a:t>
            </a:r>
            <a:r>
              <a:rPr lang="en-US" sz="1800" dirty="0">
                <a:latin typeface="Times New Roman" pitchFamily="18" charset="0"/>
                <a:cs typeface="Times New Roman" pitchFamily="18" charset="0"/>
                <a:sym typeface="Wingdings" pitchFamily="2" charset="2"/>
              </a:rPr>
              <a:t/>
            </a:r>
            <a:br>
              <a:rPr lang="en-US" sz="1800" dirty="0">
                <a:latin typeface="Times New Roman" pitchFamily="18" charset="0"/>
                <a:cs typeface="Times New Roman" pitchFamily="18" charset="0"/>
                <a:sym typeface="Wingdings" pitchFamily="2" charset="2"/>
              </a:rPr>
            </a:br>
            <a:r>
              <a:rPr lang="en-US" sz="1800" dirty="0" err="1">
                <a:latin typeface="Times New Roman" pitchFamily="18" charset="0"/>
                <a:cs typeface="Times New Roman" pitchFamily="18" charset="0"/>
                <a:sym typeface="Wingdings" pitchFamily="2" charset="2"/>
              </a:rPr>
              <a:t>Đi</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ngoài</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phân</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lỏng</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nhiều</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lần</a:t>
            </a:r>
            <a:r>
              <a:rPr lang="en-US" sz="1800" dirty="0" smtClean="0">
                <a:latin typeface="Times New Roman" pitchFamily="18" charset="0"/>
                <a:cs typeface="Times New Roman" pitchFamily="18" charset="0"/>
                <a:sym typeface="Wingdings" pitchFamily="2" charset="2"/>
              </a:rPr>
              <a:t>, </a:t>
            </a:r>
            <a:r>
              <a:rPr lang="en-US" sz="1800" dirty="0" err="1" smtClean="0">
                <a:latin typeface="Times New Roman" pitchFamily="18" charset="0"/>
                <a:cs typeface="Times New Roman" pitchFamily="18" charset="0"/>
                <a:sym typeface="Wingdings" pitchFamily="2" charset="2"/>
              </a:rPr>
              <a:t>lẫn</a:t>
            </a:r>
            <a:r>
              <a:rPr lang="en-US" sz="1800" dirty="0" smtClean="0">
                <a:latin typeface="Times New Roman" pitchFamily="18" charset="0"/>
                <a:cs typeface="Times New Roman" pitchFamily="18" charset="0"/>
                <a:sym typeface="Wingdings" pitchFamily="2" charset="2"/>
              </a:rPr>
              <a:t> </a:t>
            </a:r>
            <a:r>
              <a:rPr lang="en-US" sz="1800" dirty="0" err="1" smtClean="0">
                <a:latin typeface="Times New Roman" pitchFamily="18" charset="0"/>
                <a:cs typeface="Times New Roman" pitchFamily="18" charset="0"/>
                <a:sym typeface="Wingdings" pitchFamily="2" charset="2"/>
              </a:rPr>
              <a:t>nhầy</a:t>
            </a:r>
            <a:r>
              <a:rPr lang="en-US" sz="1800" dirty="0" smtClean="0">
                <a:latin typeface="Times New Roman" pitchFamily="18" charset="0"/>
                <a:cs typeface="Times New Roman" pitchFamily="18" charset="0"/>
                <a:sym typeface="Wingdings" pitchFamily="2" charset="2"/>
              </a:rPr>
              <a:t>,  20 </a:t>
            </a:r>
            <a:r>
              <a:rPr lang="en-US" sz="1800" dirty="0" err="1" smtClean="0">
                <a:latin typeface="Times New Roman" pitchFamily="18" charset="0"/>
                <a:cs typeface="Times New Roman" pitchFamily="18" charset="0"/>
                <a:sym typeface="Wingdings" pitchFamily="2" charset="2"/>
              </a:rPr>
              <a:t>lần</a:t>
            </a:r>
            <a:r>
              <a:rPr lang="en-US" sz="1800" dirty="0" smtClean="0">
                <a:latin typeface="Times New Roman" pitchFamily="18" charset="0"/>
                <a:cs typeface="Times New Roman" pitchFamily="18" charset="0"/>
                <a:sym typeface="Wingdings" pitchFamily="2" charset="2"/>
              </a:rPr>
              <a:t>/</a:t>
            </a:r>
            <a:r>
              <a:rPr lang="en-US" sz="1800" dirty="0" err="1" smtClean="0">
                <a:latin typeface="Times New Roman" pitchFamily="18" charset="0"/>
                <a:cs typeface="Times New Roman" pitchFamily="18" charset="0"/>
                <a:sym typeface="Wingdings" pitchFamily="2" charset="2"/>
              </a:rPr>
              <a:t>ngày</a:t>
            </a:r>
            <a:r>
              <a:rPr lang="en-US" sz="1800" dirty="0">
                <a:latin typeface="Times New Roman" pitchFamily="18" charset="0"/>
                <a:cs typeface="Times New Roman" pitchFamily="18" charset="0"/>
                <a:sym typeface="Wingdings" pitchFamily="2" charset="2"/>
              </a:rPr>
              <a:t/>
            </a:r>
            <a:br>
              <a:rPr lang="en-US" sz="1800" dirty="0">
                <a:latin typeface="Times New Roman" pitchFamily="18" charset="0"/>
                <a:cs typeface="Times New Roman" pitchFamily="18" charset="0"/>
                <a:sym typeface="Wingdings" pitchFamily="2" charset="2"/>
              </a:rPr>
            </a:br>
            <a:r>
              <a:rPr lang="en-US" sz="1800" dirty="0" err="1">
                <a:latin typeface="Times New Roman" pitchFamily="18" charset="0"/>
                <a:cs typeface="Times New Roman" pitchFamily="18" charset="0"/>
                <a:sym typeface="Wingdings" pitchFamily="2" charset="2"/>
              </a:rPr>
              <a:t>Dấu</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hiệu</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mất</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nước</a:t>
            </a:r>
            <a:r>
              <a:rPr lang="en-US" sz="1800" dirty="0">
                <a:latin typeface="Times New Roman" pitchFamily="18" charset="0"/>
                <a:cs typeface="Times New Roman" pitchFamily="18" charset="0"/>
                <a:sym typeface="Wingdings" pitchFamily="2" charset="2"/>
              </a:rPr>
              <a:t> (+): </a:t>
            </a:r>
            <a:r>
              <a:rPr lang="en-US" sz="1800" dirty="0" err="1">
                <a:latin typeface="Times New Roman" pitchFamily="18" charset="0"/>
                <a:cs typeface="Times New Roman" pitchFamily="18" charset="0"/>
                <a:sym typeface="Wingdings" pitchFamily="2" charset="2"/>
              </a:rPr>
              <a:t>khát</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nước</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nếp</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véo</a:t>
            </a:r>
            <a:r>
              <a:rPr lang="en-US" sz="1800" dirty="0">
                <a:latin typeface="Times New Roman" pitchFamily="18" charset="0"/>
                <a:cs typeface="Times New Roman" pitchFamily="18" charset="0"/>
                <a:sym typeface="Wingdings" pitchFamily="2" charset="2"/>
              </a:rPr>
              <a:t> da </a:t>
            </a:r>
            <a:r>
              <a:rPr lang="en-US" sz="1800" dirty="0" err="1">
                <a:latin typeface="Times New Roman" pitchFamily="18" charset="0"/>
                <a:cs typeface="Times New Roman" pitchFamily="18" charset="0"/>
                <a:sym typeface="Wingdings" pitchFamily="2" charset="2"/>
              </a:rPr>
              <a:t>mất</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chậm</a:t>
            </a:r>
            <a:r>
              <a:rPr lang="en-US" sz="1800" dirty="0">
                <a:latin typeface="Times New Roman" pitchFamily="18" charset="0"/>
                <a:cs typeface="Times New Roman" pitchFamily="18" charset="0"/>
                <a:sym typeface="Wingdings" pitchFamily="2" charset="2"/>
              </a:rPr>
              <a:t/>
            </a:r>
            <a:br>
              <a:rPr lang="en-US" sz="1800" dirty="0">
                <a:latin typeface="Times New Roman" pitchFamily="18" charset="0"/>
                <a:cs typeface="Times New Roman" pitchFamily="18" charset="0"/>
                <a:sym typeface="Wingdings" pitchFamily="2" charset="2"/>
              </a:rPr>
            </a:br>
            <a:r>
              <a:rPr lang="en-US" sz="1800" dirty="0" err="1">
                <a:latin typeface="Times New Roman" pitchFamily="18" charset="0"/>
                <a:cs typeface="Times New Roman" pitchFamily="18" charset="0"/>
                <a:sym typeface="Wingdings" pitchFamily="2" charset="2"/>
              </a:rPr>
              <a:t>Bụng</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mềm</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chướng</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nhẹ</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ấn</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đau</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vùng</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quanh</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rốn</a:t>
            </a:r>
            <a:r>
              <a:rPr lang="en-US" sz="1800" dirty="0">
                <a:latin typeface="Times New Roman" pitchFamily="18" charset="0"/>
                <a:cs typeface="Times New Roman" pitchFamily="18" charset="0"/>
                <a:sym typeface="Wingdings" pitchFamily="2" charset="2"/>
              </a:rPr>
              <a:t/>
            </a:r>
            <a:br>
              <a:rPr lang="en-US" sz="1800" dirty="0">
                <a:latin typeface="Times New Roman" pitchFamily="18" charset="0"/>
                <a:cs typeface="Times New Roman" pitchFamily="18" charset="0"/>
                <a:sym typeface="Wingdings" pitchFamily="2" charset="2"/>
              </a:rPr>
            </a:br>
            <a:r>
              <a:rPr lang="en-US" sz="1800" dirty="0">
                <a:latin typeface="Times New Roman" pitchFamily="18" charset="0"/>
                <a:cs typeface="Times New Roman" pitchFamily="18" charset="0"/>
                <a:sym typeface="Wingdings" pitchFamily="2" charset="2"/>
              </a:rPr>
              <a:t>Tim </a:t>
            </a:r>
            <a:r>
              <a:rPr lang="en-US" sz="1800" dirty="0" err="1">
                <a:latin typeface="Times New Roman" pitchFamily="18" charset="0"/>
                <a:cs typeface="Times New Roman" pitchFamily="18" charset="0"/>
                <a:sym typeface="Wingdings" pitchFamily="2" charset="2"/>
              </a:rPr>
              <a:t>nhịp</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đều</a:t>
            </a:r>
            <a:r>
              <a:rPr lang="en-US" sz="1800" dirty="0">
                <a:latin typeface="Times New Roman" pitchFamily="18" charset="0"/>
                <a:cs typeface="Times New Roman" pitchFamily="18" charset="0"/>
                <a:sym typeface="Wingdings" pitchFamily="2" charset="2"/>
              </a:rPr>
              <a:t> </a:t>
            </a:r>
            <a:br>
              <a:rPr lang="en-US" sz="1800" dirty="0">
                <a:latin typeface="Times New Roman" pitchFamily="18" charset="0"/>
                <a:cs typeface="Times New Roman" pitchFamily="18" charset="0"/>
                <a:sym typeface="Wingdings" pitchFamily="2" charset="2"/>
              </a:rPr>
            </a:br>
            <a:r>
              <a:rPr lang="en-US" sz="1800" dirty="0" err="1">
                <a:latin typeface="Times New Roman" pitchFamily="18" charset="0"/>
                <a:cs typeface="Times New Roman" pitchFamily="18" charset="0"/>
                <a:sym typeface="Wingdings" pitchFamily="2" charset="2"/>
              </a:rPr>
              <a:t>Phổi</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không</a:t>
            </a:r>
            <a:r>
              <a:rPr lang="en-US" sz="1800" dirty="0">
                <a:latin typeface="Times New Roman" pitchFamily="18" charset="0"/>
                <a:cs typeface="Times New Roman" pitchFamily="18" charset="0"/>
                <a:sym typeface="Wingdings" pitchFamily="2" charset="2"/>
              </a:rPr>
              <a:t> </a:t>
            </a:r>
            <a:r>
              <a:rPr lang="en-US" sz="1800" dirty="0" err="1" smtClean="0">
                <a:latin typeface="Times New Roman" pitchFamily="18" charset="0"/>
                <a:cs typeface="Times New Roman" pitchFamily="18" charset="0"/>
                <a:sym typeface="Wingdings" pitchFamily="2" charset="2"/>
              </a:rPr>
              <a:t>rale</a:t>
            </a:r>
            <a:endParaRPr lang="en-US" sz="1800" dirty="0" smtClean="0">
              <a:latin typeface="Times New Roman" pitchFamily="18" charset="0"/>
              <a:cs typeface="Times New Roman" pitchFamily="18" charset="0"/>
              <a:sym typeface="Wingdings" pitchFamily="2" charset="2"/>
            </a:endParaRPr>
          </a:p>
          <a:p>
            <a:pPr marL="0" indent="0">
              <a:buNone/>
            </a:pPr>
            <a:r>
              <a:rPr lang="en-US" sz="1800" b="1" dirty="0">
                <a:latin typeface="Times New Roman" pitchFamily="18" charset="0"/>
                <a:cs typeface="Times New Roman" pitchFamily="18" charset="0"/>
              </a:rPr>
              <a:t>5. </a:t>
            </a:r>
            <a:r>
              <a:rPr lang="en-US" sz="1800" b="1" dirty="0" err="1">
                <a:latin typeface="Times New Roman" pitchFamily="18" charset="0"/>
                <a:cs typeface="Times New Roman" pitchFamily="18" charset="0"/>
              </a:rPr>
              <a:t>Cận</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lâm</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sàng</a:t>
            </a:r>
            <a:r>
              <a:rPr lang="en-US" sz="1800" b="1" dirty="0">
                <a:latin typeface="Times New Roman" pitchFamily="18" charset="0"/>
                <a:cs typeface="Times New Roman" pitchFamily="18" charset="0"/>
              </a:rPr>
              <a:t>:</a:t>
            </a:r>
            <a:r>
              <a:rPr lang="en-US" sz="1800" dirty="0">
                <a:latin typeface="Times New Roman" pitchFamily="18" charset="0"/>
                <a:cs typeface="Times New Roman" pitchFamily="18" charset="0"/>
              </a:rPr>
              <a:t/>
            </a:r>
            <a:br>
              <a:rPr lang="en-US" sz="1800" dirty="0">
                <a:latin typeface="Times New Roman" pitchFamily="18" charset="0"/>
                <a:cs typeface="Times New Roman" pitchFamily="18" charset="0"/>
              </a:rPr>
            </a:br>
            <a:r>
              <a:rPr lang="en-US" sz="1800" dirty="0" err="1">
                <a:latin typeface="Times New Roman" pitchFamily="18" charset="0"/>
                <a:cs typeface="Times New Roman" pitchFamily="18" charset="0"/>
              </a:rPr>
              <a:t>Công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thức</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máu</a:t>
            </a:r>
            <a:r>
              <a:rPr lang="en-US" sz="1800" dirty="0">
                <a:latin typeface="Times New Roman" pitchFamily="18" charset="0"/>
                <a:cs typeface="Times New Roman" pitchFamily="18" charset="0"/>
              </a:rPr>
              <a:t>: BC: 12.18 G/L;  HC: 4.24 T/L; </a:t>
            </a:r>
            <a:r>
              <a:rPr lang="en-US" sz="1800" dirty="0" err="1">
                <a:latin typeface="Times New Roman" pitchFamily="18" charset="0"/>
                <a:cs typeface="Times New Roman" pitchFamily="18" charset="0"/>
              </a:rPr>
              <a:t>Hb</a:t>
            </a:r>
            <a:r>
              <a:rPr lang="en-US" sz="1800" dirty="0">
                <a:latin typeface="Times New Roman" pitchFamily="18" charset="0"/>
                <a:cs typeface="Times New Roman" pitchFamily="18" charset="0"/>
              </a:rPr>
              <a:t>: 125 g/l</a:t>
            </a:r>
            <a:br>
              <a:rPr lang="en-US" sz="1800" dirty="0">
                <a:latin typeface="Times New Roman" pitchFamily="18" charset="0"/>
                <a:cs typeface="Times New Roman" pitchFamily="18" charset="0"/>
              </a:rPr>
            </a:br>
            <a:r>
              <a:rPr lang="en-US" sz="1800" dirty="0" err="1">
                <a:latin typeface="Times New Roman" pitchFamily="18" charset="0"/>
                <a:cs typeface="Times New Roman" pitchFamily="18" charset="0"/>
              </a:rPr>
              <a:t>Siêu</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âm</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bụng</a:t>
            </a:r>
            <a:r>
              <a:rPr lang="en-US" sz="1800" dirty="0">
                <a:latin typeface="Times New Roman" pitchFamily="18" charset="0"/>
                <a:cs typeface="Times New Roman" pitchFamily="18" charset="0"/>
              </a:rPr>
              <a:t> – </a:t>
            </a:r>
            <a:r>
              <a:rPr lang="en-US" sz="1800" dirty="0" err="1">
                <a:latin typeface="Times New Roman" pitchFamily="18" charset="0"/>
                <a:cs typeface="Times New Roman" pitchFamily="18" charset="0"/>
              </a:rPr>
              <a:t>Xquang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bụng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bình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thường</a:t>
            </a:r>
            <a:r>
              <a:rPr lang="en-US" sz="1800" dirty="0">
                <a:latin typeface="Times New Roman" pitchFamily="18" charset="0"/>
                <a:cs typeface="Times New Roman" pitchFamily="18" charset="0"/>
              </a:rPr>
              <a:t/>
            </a:r>
            <a:br>
              <a:rPr lang="en-US" sz="1800" dirty="0">
                <a:latin typeface="Times New Roman" pitchFamily="18" charset="0"/>
                <a:cs typeface="Times New Roman" pitchFamily="18" charset="0"/>
              </a:rPr>
            </a:br>
            <a:r>
              <a:rPr lang="en-US" sz="1800" dirty="0" err="1">
                <a:latin typeface="Times New Roman" pitchFamily="18" charset="0"/>
                <a:cs typeface="Times New Roman" pitchFamily="18" charset="0"/>
              </a:rPr>
              <a:t>Soi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phân</a:t>
            </a:r>
            <a:r>
              <a:rPr lang="en-US" sz="1800" dirty="0">
                <a:latin typeface="Times New Roman" pitchFamily="18" charset="0"/>
                <a:cs typeface="Times New Roman" pitchFamily="18" charset="0"/>
              </a:rPr>
              <a:t>: HC (+), BC (+++), </a:t>
            </a:r>
            <a:r>
              <a:rPr lang="en-US" sz="1800" dirty="0" err="1">
                <a:latin typeface="Times New Roman" pitchFamily="18" charset="0"/>
                <a:cs typeface="Times New Roman" pitchFamily="18" charset="0"/>
              </a:rPr>
              <a:t>Trùng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roi</a:t>
            </a: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a:t>
            </a:r>
          </a:p>
          <a:p>
            <a:pPr marL="0" indent="0">
              <a:buNone/>
            </a:pPr>
            <a:r>
              <a:rPr lang="en-US" sz="1800" b="1" dirty="0" smtClean="0">
                <a:latin typeface="Times New Roman" pitchFamily="18" charset="0"/>
                <a:cs typeface="Times New Roman" pitchFamily="18" charset="0"/>
              </a:rPr>
              <a:t>6. </a:t>
            </a:r>
            <a:r>
              <a:rPr lang="en-US" sz="1800" b="1" dirty="0" err="1" smtClean="0">
                <a:latin typeface="Times New Roman" pitchFamily="18" charset="0"/>
                <a:cs typeface="Times New Roman" pitchFamily="18" charset="0"/>
              </a:rPr>
              <a:t>Chẩn</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đoán</a:t>
            </a:r>
            <a:r>
              <a:rPr lang="en-US" sz="1800" b="1"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Tiêu</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chảy</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cấp</a:t>
            </a:r>
            <a:r>
              <a:rPr lang="en-US" sz="1800" dirty="0" smtClean="0">
                <a:latin typeface="Times New Roman" pitchFamily="18" charset="0"/>
                <a:cs typeface="Times New Roman" pitchFamily="18" charset="0"/>
              </a:rPr>
              <a:t> do </a:t>
            </a:r>
            <a:r>
              <a:rPr lang="en-US" sz="1800" dirty="0" err="1" smtClean="0">
                <a:latin typeface="Times New Roman" pitchFamily="18" charset="0"/>
                <a:cs typeface="Times New Roman" pitchFamily="18" charset="0"/>
              </a:rPr>
              <a:t>trùng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roi</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thìa</a:t>
            </a:r>
            <a:endParaRPr lang="en-US" sz="1800" dirty="0">
              <a:latin typeface="Times New Roman" pitchFamily="18" charset="0"/>
              <a:cs typeface="Times New Roman" pitchFamily="18" charset="0"/>
            </a:endParaRPr>
          </a:p>
          <a:p>
            <a:pPr marL="0" indent="0">
              <a:buNone/>
            </a:pPr>
            <a:r>
              <a:rPr lang="en-US" sz="1800" dirty="0">
                <a:latin typeface="Times New Roman" pitchFamily="18" charset="0"/>
                <a:cs typeface="Times New Roman" pitchFamily="18" charset="0"/>
                <a:sym typeface="Wingdings" pitchFamily="2" charset="2"/>
              </a:rPr>
              <a:t/>
            </a:r>
            <a:br>
              <a:rPr lang="en-US" sz="1800" dirty="0">
                <a:latin typeface="Times New Roman" pitchFamily="18" charset="0"/>
                <a:cs typeface="Times New Roman" pitchFamily="18" charset="0"/>
                <a:sym typeface="Wingdings" pitchFamily="2" charset="2"/>
              </a:rPr>
            </a:b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26196001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itchFamily="18" charset="0"/>
                <a:cs typeface="Times New Roman" pitchFamily="18" charset="0"/>
              </a:rPr>
              <a:t>CA LÂM SÀNG 3</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AutoNum type="arabicPeriod"/>
            </a:pPr>
            <a:r>
              <a:rPr lang="en-US" sz="1800" b="1" dirty="0" err="1">
                <a:latin typeface="Times New Roman" pitchFamily="18" charset="0"/>
                <a:cs typeface="Times New Roman" pitchFamily="18" charset="0"/>
              </a:rPr>
              <a:t>Hành</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chính</a:t>
            </a:r>
            <a:endParaRPr lang="en-US" sz="1800" b="1" dirty="0">
              <a:latin typeface="Times New Roman" pitchFamily="18" charset="0"/>
              <a:cs typeface="Times New Roman" pitchFamily="18" charset="0"/>
            </a:endParaRPr>
          </a:p>
          <a:p>
            <a:pPr marL="0" indent="0">
              <a:buNone/>
            </a:pPr>
            <a:r>
              <a:rPr lang="en-US" sz="1800" dirty="0" err="1">
                <a:latin typeface="Times New Roman" pitchFamily="18" charset="0"/>
                <a:cs typeface="Times New Roman" pitchFamily="18" charset="0"/>
              </a:rPr>
              <a:t>Họ</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tên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Lê</a:t>
            </a:r>
            <a:r>
              <a:rPr lang="en-US" sz="1800" dirty="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Thị</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Hà</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Phương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Tuổi</a:t>
            </a: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16 </a:t>
            </a:r>
            <a:r>
              <a:rPr lang="en-US" sz="1800" dirty="0" err="1">
                <a:latin typeface="Times New Roman" pitchFamily="18" charset="0"/>
                <a:cs typeface="Times New Roman" pitchFamily="18" charset="0"/>
              </a:rPr>
              <a:t>tháng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tuổi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Giới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tính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Nữ</a:t>
            </a:r>
            <a:r>
              <a:rPr lang="en-US" sz="1800" dirty="0">
                <a:latin typeface="Times New Roman" pitchFamily="18" charset="0"/>
                <a:cs typeface="Times New Roman" pitchFamily="18" charset="0"/>
              </a:rPr>
              <a:t>    </a:t>
            </a:r>
          </a:p>
          <a:p>
            <a:pPr marL="0" indent="0">
              <a:buNone/>
            </a:pPr>
            <a:r>
              <a:rPr lang="en-US" sz="1800" dirty="0" err="1">
                <a:latin typeface="Times New Roman" pitchFamily="18" charset="0"/>
                <a:cs typeface="Times New Roman" pitchFamily="18" charset="0"/>
              </a:rPr>
              <a:t>Địa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chỉ</a:t>
            </a:r>
            <a:r>
              <a:rPr lang="en-US" sz="1800" dirty="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Thị</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trấn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Quán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Lào</a:t>
            </a:r>
            <a:r>
              <a:rPr lang="en-US" sz="1800" dirty="0" smtClean="0">
                <a:latin typeface="Times New Roman" pitchFamily="18" charset="0"/>
                <a:cs typeface="Times New Roman" pitchFamily="18" charset="0"/>
              </a:rPr>
              <a:t> – </a:t>
            </a:r>
            <a:r>
              <a:rPr lang="en-US" sz="1800" dirty="0" err="1">
                <a:latin typeface="Times New Roman" pitchFamily="18" charset="0"/>
                <a:cs typeface="Times New Roman" pitchFamily="18" charset="0"/>
              </a:rPr>
              <a:t>Yên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Định</a:t>
            </a:r>
            <a:r>
              <a:rPr lang="en-US" sz="1800" dirty="0">
                <a:latin typeface="Times New Roman" pitchFamily="18" charset="0"/>
                <a:cs typeface="Times New Roman" pitchFamily="18" charset="0"/>
              </a:rPr>
              <a:t> – </a:t>
            </a:r>
            <a:r>
              <a:rPr lang="en-US" sz="1800" dirty="0" err="1">
                <a:latin typeface="Times New Roman" pitchFamily="18" charset="0"/>
                <a:cs typeface="Times New Roman" pitchFamily="18" charset="0"/>
              </a:rPr>
              <a:t>Thanh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Hoá</a:t>
            </a:r>
            <a:endParaRPr lang="en-US" sz="1800" dirty="0">
              <a:latin typeface="Times New Roman" pitchFamily="18" charset="0"/>
              <a:cs typeface="Times New Roman" pitchFamily="18" charset="0"/>
            </a:endParaRPr>
          </a:p>
          <a:p>
            <a:pPr marL="0" indent="0">
              <a:buNone/>
            </a:pPr>
            <a:r>
              <a:rPr lang="en-US" sz="1800" dirty="0" err="1">
                <a:latin typeface="Times New Roman" pitchFamily="18" charset="0"/>
                <a:cs typeface="Times New Roman" pitchFamily="18" charset="0"/>
              </a:rPr>
              <a:t>Ngày</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vào</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viện</a:t>
            </a: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13 </a:t>
            </a:r>
            <a:r>
              <a:rPr lang="en-US" sz="1800" dirty="0" err="1">
                <a:latin typeface="Times New Roman" pitchFamily="18" charset="0"/>
                <a:cs typeface="Times New Roman" pitchFamily="18" charset="0"/>
              </a:rPr>
              <a:t>giờ</a:t>
            </a: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31 </a:t>
            </a:r>
            <a:r>
              <a:rPr lang="en-US" sz="1800" dirty="0" err="1">
                <a:latin typeface="Times New Roman" pitchFamily="18" charset="0"/>
                <a:cs typeface="Times New Roman" pitchFamily="18" charset="0"/>
              </a:rPr>
              <a:t>phút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ngày</a:t>
            </a: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15 </a:t>
            </a:r>
            <a:r>
              <a:rPr lang="en-US" sz="1800" dirty="0" err="1">
                <a:latin typeface="Times New Roman" pitchFamily="18" charset="0"/>
                <a:cs typeface="Times New Roman" pitchFamily="18" charset="0"/>
              </a:rPr>
              <a:t>tháng</a:t>
            </a:r>
            <a:r>
              <a:rPr lang="en-US" sz="1800" dirty="0">
                <a:latin typeface="Times New Roman" pitchFamily="18" charset="0"/>
                <a:cs typeface="Times New Roman" pitchFamily="18" charset="0"/>
              </a:rPr>
              <a:t> 6 </a:t>
            </a:r>
            <a:r>
              <a:rPr lang="en-US" sz="1800" dirty="0" err="1">
                <a:latin typeface="Times New Roman" pitchFamily="18" charset="0"/>
                <a:cs typeface="Times New Roman" pitchFamily="18" charset="0"/>
              </a:rPr>
              <a:t>năm</a:t>
            </a: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2024</a:t>
            </a:r>
          </a:p>
          <a:p>
            <a:pPr marL="0" indent="0">
              <a:buNone/>
            </a:pPr>
            <a:r>
              <a:rPr lang="en-US" sz="1800" b="1" dirty="0" smtClean="0">
                <a:latin typeface="Times New Roman" pitchFamily="18" charset="0"/>
                <a:cs typeface="Times New Roman" pitchFamily="18" charset="0"/>
              </a:rPr>
              <a:t>2. </a:t>
            </a:r>
            <a:r>
              <a:rPr lang="en-US" sz="1800" b="1" dirty="0" err="1" smtClean="0">
                <a:latin typeface="Times New Roman" pitchFamily="18" charset="0"/>
                <a:cs typeface="Times New Roman" pitchFamily="18" charset="0"/>
              </a:rPr>
              <a:t>Bệnh</a:t>
            </a:r>
            <a:r>
              <a:rPr lang="en-US" sz="1800" b="1" dirty="0" smtClean="0">
                <a:latin typeface="Times New Roman" pitchFamily="18" charset="0"/>
                <a:cs typeface="Times New Roman" pitchFamily="18" charset="0"/>
              </a:rPr>
              <a:t> </a:t>
            </a:r>
            <a:r>
              <a:rPr lang="en-US" sz="1800" b="1" dirty="0" err="1">
                <a:latin typeface="Times New Roman" pitchFamily="18" charset="0"/>
                <a:cs typeface="Times New Roman" pitchFamily="18" charset="0"/>
              </a:rPr>
              <a:t>sử</a:t>
            </a:r>
            <a:r>
              <a:rPr lang="en-US" sz="1800" b="1" dirty="0" smtClean="0">
                <a:latin typeface="Times New Roman" pitchFamily="18" charset="0"/>
                <a:cs typeface="Times New Roman" pitchFamily="18" charset="0"/>
              </a:rPr>
              <a:t>:</a:t>
            </a:r>
            <a:r>
              <a:rPr lang="en-US" sz="1800" dirty="0">
                <a:latin typeface="Times New Roman" pitchFamily="18" charset="0"/>
                <a:cs typeface="Times New Roman" pitchFamily="18" charset="0"/>
              </a:rPr>
              <a:t/>
            </a:r>
            <a:br>
              <a:rPr lang="en-US" sz="1800" dirty="0">
                <a:latin typeface="Times New Roman" pitchFamily="18" charset="0"/>
                <a:cs typeface="Times New Roman" pitchFamily="18" charset="0"/>
              </a:rPr>
            </a:b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Cách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vào</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viện</a:t>
            </a:r>
            <a:r>
              <a:rPr lang="en-US" sz="1800" dirty="0">
                <a:latin typeface="Times New Roman" pitchFamily="18" charset="0"/>
                <a:cs typeface="Times New Roman" pitchFamily="18" charset="0"/>
              </a:rPr>
              <a:t> 4 </a:t>
            </a:r>
            <a:r>
              <a:rPr lang="en-US" sz="1800" dirty="0" err="1">
                <a:latin typeface="Times New Roman" pitchFamily="18" charset="0"/>
                <a:cs typeface="Times New Roman" pitchFamily="18" charset="0"/>
              </a:rPr>
              <a:t>ngày</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trẻ</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xuất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hiện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sốt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sốt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theo</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cơn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khoảng</a:t>
            </a:r>
            <a:r>
              <a:rPr lang="en-US" sz="1800" dirty="0">
                <a:latin typeface="Times New Roman" pitchFamily="18" charset="0"/>
                <a:cs typeface="Times New Roman" pitchFamily="18" charset="0"/>
              </a:rPr>
              <a:t> 38.5 °C, </a:t>
            </a:r>
            <a:r>
              <a:rPr lang="en-US" sz="1800" dirty="0" err="1">
                <a:latin typeface="Times New Roman" pitchFamily="18" charset="0"/>
                <a:cs typeface="Times New Roman" pitchFamily="18" charset="0"/>
              </a:rPr>
              <a:t>trẻ</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đi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ngoài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phân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lỏng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nhiều</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lần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có</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lẫn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nhầy</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trẻ</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mệt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chán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ăn</a:t>
            </a:r>
            <a:r>
              <a:rPr lang="en-US" sz="1800" dirty="0">
                <a:latin typeface="Times New Roman" pitchFamily="18" charset="0"/>
                <a:cs typeface="Times New Roman" pitchFamily="18" charset="0"/>
              </a:rPr>
              <a:t>, ở </a:t>
            </a:r>
            <a:r>
              <a:rPr lang="en-US" sz="1800" dirty="0" err="1">
                <a:latin typeface="Times New Roman" pitchFamily="18" charset="0"/>
                <a:cs typeface="Times New Roman" pitchFamily="18" charset="0"/>
              </a:rPr>
              <a:t>nhà</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dùng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thuốc</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không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đỡ</a:t>
            </a:r>
            <a:r>
              <a:rPr lang="en-US" sz="1800" dirty="0">
                <a:latin typeface="Times New Roman" pitchFamily="18" charset="0"/>
                <a:cs typeface="Times New Roman" pitchFamily="18" charset="0"/>
              </a:rPr>
              <a:t> </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vào</a:t>
            </a:r>
            <a:r>
              <a:rPr lang="en-US" sz="1800" dirty="0">
                <a:latin typeface="Times New Roman" pitchFamily="18" charset="0"/>
                <a:cs typeface="Times New Roman" pitchFamily="18" charset="0"/>
                <a:sym typeface="Wingdings" pitchFamily="2" charset="2"/>
              </a:rPr>
              <a:t> </a:t>
            </a:r>
            <a:r>
              <a:rPr lang="en-US" sz="1800" dirty="0" err="1">
                <a:latin typeface="Times New Roman" pitchFamily="18" charset="0"/>
                <a:cs typeface="Times New Roman" pitchFamily="18" charset="0"/>
                <a:sym typeface="Wingdings" pitchFamily="2" charset="2"/>
              </a:rPr>
              <a:t>viện</a:t>
            </a:r>
            <a:r>
              <a:rPr lang="en-US" sz="1800" dirty="0">
                <a:latin typeface="Times New Roman" pitchFamily="18" charset="0"/>
                <a:cs typeface="Times New Roman" pitchFamily="18" charset="0"/>
                <a:sym typeface="Wingdings" pitchFamily="2" charset="2"/>
              </a:rPr>
              <a:t>.</a:t>
            </a:r>
            <a:br>
              <a:rPr lang="en-US" sz="1800" dirty="0">
                <a:latin typeface="Times New Roman" pitchFamily="18" charset="0"/>
                <a:cs typeface="Times New Roman" pitchFamily="18" charset="0"/>
                <a:sym typeface="Wingdings" pitchFamily="2" charset="2"/>
              </a:rPr>
            </a:br>
            <a:r>
              <a:rPr lang="en-US" sz="1800" b="1" dirty="0">
                <a:latin typeface="Times New Roman" pitchFamily="18" charset="0"/>
                <a:cs typeface="Times New Roman" pitchFamily="18" charset="0"/>
                <a:sym typeface="Wingdings" pitchFamily="2" charset="2"/>
              </a:rPr>
              <a:t>3</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Tiền</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sử</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khoẻ</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mạnh</a:t>
            </a:r>
            <a:endParaRPr lang="en-US" sz="1800" dirty="0" smtClean="0">
              <a:latin typeface="Times New Roman" pitchFamily="18" charset="0"/>
              <a:cs typeface="Times New Roman" pitchFamily="18" charset="0"/>
            </a:endParaRPr>
          </a:p>
          <a:p>
            <a:pPr marL="0" indent="0">
              <a:buNone/>
            </a:pP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27900530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87962"/>
          </a:xfrm>
        </p:spPr>
        <p:txBody>
          <a:bodyPr>
            <a:normAutofit/>
          </a:bodyPr>
          <a:lstStyle/>
          <a:p>
            <a:pPr algn="l"/>
            <a:r>
              <a:rPr lang="en-US" sz="1800" b="1" dirty="0" smtClean="0">
                <a:solidFill>
                  <a:schemeClr val="tx1"/>
                </a:solidFill>
                <a:latin typeface="Times New Roman" pitchFamily="18" charset="0"/>
                <a:cs typeface="Times New Roman" pitchFamily="18" charset="0"/>
                <a:sym typeface="Wingdings" pitchFamily="2" charset="2"/>
              </a:rPr>
              <a:t>4</a:t>
            </a:r>
            <a:r>
              <a:rPr lang="en-US" sz="1800" b="1" dirty="0">
                <a:solidFill>
                  <a:schemeClr val="tx1"/>
                </a:solidFill>
                <a:latin typeface="Times New Roman" pitchFamily="18" charset="0"/>
                <a:cs typeface="Times New Roman" pitchFamily="18" charset="0"/>
                <a:sym typeface="Wingdings" pitchFamily="2" charset="2"/>
              </a:rPr>
              <a:t>. </a:t>
            </a:r>
            <a:r>
              <a:rPr lang="en-US" sz="1800" b="1" dirty="0" err="1">
                <a:solidFill>
                  <a:schemeClr val="tx1"/>
                </a:solidFill>
                <a:latin typeface="Times New Roman" pitchFamily="18" charset="0"/>
                <a:cs typeface="Times New Roman" pitchFamily="18" charset="0"/>
                <a:sym typeface="Wingdings" pitchFamily="2" charset="2"/>
              </a:rPr>
              <a:t>Khám</a:t>
            </a:r>
            <a:r>
              <a:rPr lang="en-US" sz="1800" b="1" dirty="0">
                <a:solidFill>
                  <a:schemeClr val="tx1"/>
                </a:solidFill>
                <a:latin typeface="Times New Roman" pitchFamily="18" charset="0"/>
                <a:cs typeface="Times New Roman" pitchFamily="18" charset="0"/>
                <a:sym typeface="Wingdings" pitchFamily="2" charset="2"/>
              </a:rPr>
              <a:t>: </a:t>
            </a:r>
            <a:r>
              <a:rPr lang="en-US" sz="1800" dirty="0">
                <a:solidFill>
                  <a:schemeClr val="tx1"/>
                </a:solidFill>
                <a:latin typeface="Times New Roman" pitchFamily="18" charset="0"/>
                <a:cs typeface="Times New Roman" pitchFamily="18" charset="0"/>
                <a:sym typeface="Wingdings" pitchFamily="2" charset="2"/>
              </a:rPr>
              <a:t/>
            </a:r>
            <a:br>
              <a:rPr lang="en-US" sz="1800" dirty="0">
                <a:solidFill>
                  <a:schemeClr val="tx1"/>
                </a:solidFill>
                <a:latin typeface="Times New Roman" pitchFamily="18" charset="0"/>
                <a:cs typeface="Times New Roman" pitchFamily="18" charset="0"/>
                <a:sym typeface="Wingdings" pitchFamily="2" charset="2"/>
              </a:rPr>
            </a:br>
            <a:r>
              <a:rPr lang="en-US" sz="1800" dirty="0" err="1">
                <a:solidFill>
                  <a:schemeClr val="tx1"/>
                </a:solidFill>
                <a:latin typeface="Times New Roman" pitchFamily="18" charset="0"/>
                <a:cs typeface="Times New Roman" pitchFamily="18" charset="0"/>
                <a:sym typeface="Wingdings" pitchFamily="2" charset="2"/>
              </a:rPr>
              <a:t>Trẻ</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tỉnh</a:t>
            </a:r>
            <a:r>
              <a:rPr lang="en-US" sz="1800" dirty="0">
                <a:solidFill>
                  <a:schemeClr val="tx1"/>
                </a:solidFill>
                <a:latin typeface="Times New Roman" pitchFamily="18" charset="0"/>
                <a:cs typeface="Times New Roman" pitchFamily="18" charset="0"/>
                <a:sym typeface="Wingdings" pitchFamily="2" charset="2"/>
              </a:rPr>
              <a:t>, da </a:t>
            </a:r>
            <a:r>
              <a:rPr lang="en-US" sz="1800" dirty="0" err="1">
                <a:solidFill>
                  <a:schemeClr val="tx1"/>
                </a:solidFill>
                <a:latin typeface="Times New Roman" pitchFamily="18" charset="0"/>
                <a:cs typeface="Times New Roman" pitchFamily="18" charset="0"/>
                <a:sym typeface="Wingdings" pitchFamily="2" charset="2"/>
              </a:rPr>
              <a:t>niêm</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mạc</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hồng</a:t>
            </a:r>
            <a:r>
              <a:rPr lang="en-US" sz="1800" dirty="0">
                <a:solidFill>
                  <a:schemeClr val="tx1"/>
                </a:solidFill>
                <a:latin typeface="Times New Roman" pitchFamily="18" charset="0"/>
                <a:cs typeface="Times New Roman" pitchFamily="18" charset="0"/>
                <a:sym typeface="Wingdings" pitchFamily="2" charset="2"/>
              </a:rPr>
              <a:t/>
            </a:r>
            <a:br>
              <a:rPr lang="en-US" sz="1800" dirty="0">
                <a:solidFill>
                  <a:schemeClr val="tx1"/>
                </a:solidFill>
                <a:latin typeface="Times New Roman" pitchFamily="18" charset="0"/>
                <a:cs typeface="Times New Roman" pitchFamily="18" charset="0"/>
                <a:sym typeface="Wingdings" pitchFamily="2" charset="2"/>
              </a:rPr>
            </a:br>
            <a:r>
              <a:rPr lang="en-US" sz="1800" dirty="0" err="1">
                <a:solidFill>
                  <a:schemeClr val="tx1"/>
                </a:solidFill>
                <a:latin typeface="Times New Roman" pitchFamily="18" charset="0"/>
                <a:cs typeface="Times New Roman" pitchFamily="18" charset="0"/>
                <a:sym typeface="Wingdings" pitchFamily="2" charset="2"/>
              </a:rPr>
              <a:t>Cân</a:t>
            </a:r>
            <a:r>
              <a:rPr lang="en-US" sz="1800" dirty="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nặng</a:t>
            </a:r>
            <a:r>
              <a:rPr lang="en-US" sz="1800" dirty="0" smtClean="0">
                <a:solidFill>
                  <a:schemeClr val="tx1"/>
                </a:solidFill>
                <a:latin typeface="Times New Roman" pitchFamily="18" charset="0"/>
                <a:cs typeface="Times New Roman" pitchFamily="18" charset="0"/>
                <a:sym typeface="Wingdings" pitchFamily="2" charset="2"/>
              </a:rPr>
              <a:t>: 8.5kg</a:t>
            </a:r>
            <a:r>
              <a:rPr lang="en-US" sz="1800" dirty="0">
                <a:solidFill>
                  <a:schemeClr val="tx1"/>
                </a:solidFill>
                <a:latin typeface="Times New Roman" pitchFamily="18" charset="0"/>
                <a:cs typeface="Times New Roman" pitchFamily="18" charset="0"/>
                <a:sym typeface="Wingdings" pitchFamily="2" charset="2"/>
              </a:rPr>
              <a:t/>
            </a:r>
            <a:br>
              <a:rPr lang="en-US" sz="1800" dirty="0">
                <a:solidFill>
                  <a:schemeClr val="tx1"/>
                </a:solidFill>
                <a:latin typeface="Times New Roman" pitchFamily="18" charset="0"/>
                <a:cs typeface="Times New Roman" pitchFamily="18" charset="0"/>
                <a:sym typeface="Wingdings" pitchFamily="2" charset="2"/>
              </a:rPr>
            </a:br>
            <a:r>
              <a:rPr lang="en-US" sz="1800" dirty="0" err="1">
                <a:solidFill>
                  <a:schemeClr val="tx1"/>
                </a:solidFill>
                <a:latin typeface="Times New Roman" pitchFamily="18" charset="0"/>
                <a:cs typeface="Times New Roman" pitchFamily="18" charset="0"/>
                <a:sym typeface="Wingdings" pitchFamily="2" charset="2"/>
              </a:rPr>
              <a:t>Nhiệt</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độ</a:t>
            </a:r>
            <a:r>
              <a:rPr lang="en-US" sz="1800" dirty="0">
                <a:solidFill>
                  <a:schemeClr val="tx1"/>
                </a:solidFill>
                <a:latin typeface="Times New Roman" pitchFamily="18" charset="0"/>
                <a:cs typeface="Times New Roman" pitchFamily="18" charset="0"/>
                <a:sym typeface="Wingdings" pitchFamily="2" charset="2"/>
              </a:rPr>
              <a:t>: </a:t>
            </a:r>
            <a:r>
              <a:rPr lang="en-US" sz="1800" dirty="0" smtClean="0">
                <a:solidFill>
                  <a:schemeClr val="tx1"/>
                </a:solidFill>
                <a:latin typeface="Times New Roman" pitchFamily="18" charset="0"/>
                <a:cs typeface="Times New Roman" pitchFamily="18" charset="0"/>
                <a:sym typeface="Wingdings" pitchFamily="2" charset="2"/>
              </a:rPr>
              <a:t>37</a:t>
            </a:r>
            <a:r>
              <a:rPr lang="en-US" sz="1800" dirty="0" smtClean="0">
                <a:solidFill>
                  <a:schemeClr val="tx1"/>
                </a:solidFill>
                <a:latin typeface="Times New Roman" pitchFamily="18" charset="0"/>
                <a:cs typeface="Times New Roman" pitchFamily="18" charset="0"/>
              </a:rPr>
              <a:t> </a:t>
            </a:r>
            <a:r>
              <a:rPr lang="en-US" sz="1800" dirty="0">
                <a:solidFill>
                  <a:schemeClr val="tx1"/>
                </a:solidFill>
                <a:latin typeface="Times New Roman" pitchFamily="18" charset="0"/>
                <a:cs typeface="Times New Roman" pitchFamily="18" charset="0"/>
              </a:rPr>
              <a:t>°C</a:t>
            </a:r>
            <a:r>
              <a:rPr lang="en-US" sz="1800" dirty="0">
                <a:solidFill>
                  <a:schemeClr val="tx1"/>
                </a:solidFill>
                <a:latin typeface="Times New Roman" pitchFamily="18" charset="0"/>
                <a:cs typeface="Times New Roman" pitchFamily="18" charset="0"/>
                <a:sym typeface="Wingdings" pitchFamily="2" charset="2"/>
              </a:rPr>
              <a:t/>
            </a:r>
            <a:br>
              <a:rPr lang="en-US" sz="1800" dirty="0">
                <a:solidFill>
                  <a:schemeClr val="tx1"/>
                </a:solidFill>
                <a:latin typeface="Times New Roman" pitchFamily="18" charset="0"/>
                <a:cs typeface="Times New Roman" pitchFamily="18" charset="0"/>
                <a:sym typeface="Wingdings" pitchFamily="2" charset="2"/>
              </a:rPr>
            </a:br>
            <a:r>
              <a:rPr lang="en-US" sz="1800" dirty="0" err="1">
                <a:solidFill>
                  <a:schemeClr val="tx1"/>
                </a:solidFill>
                <a:latin typeface="Times New Roman" pitchFamily="18" charset="0"/>
                <a:cs typeface="Times New Roman" pitchFamily="18" charset="0"/>
                <a:sym typeface="Wingdings" pitchFamily="2" charset="2"/>
              </a:rPr>
              <a:t>Đi</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ngoài</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phân</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lỏng</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nhiều</a:t>
            </a:r>
            <a:r>
              <a:rPr lang="en-US" sz="1800" dirty="0">
                <a:solidFill>
                  <a:schemeClr val="tx1"/>
                </a:solidFill>
                <a:latin typeface="Times New Roman" pitchFamily="18" charset="0"/>
                <a:cs typeface="Times New Roman" pitchFamily="18" charset="0"/>
                <a:sym typeface="Wingdings" pitchFamily="2" charset="2"/>
              </a:rPr>
              <a:t> </a:t>
            </a:r>
            <a:r>
              <a:rPr lang="en-US" sz="1800" dirty="0" smtClean="0">
                <a:solidFill>
                  <a:schemeClr val="tx1"/>
                </a:solidFill>
                <a:latin typeface="Times New Roman" pitchFamily="18" charset="0"/>
                <a:cs typeface="Times New Roman" pitchFamily="18" charset="0"/>
                <a:sym typeface="Wingdings" pitchFamily="2" charset="2"/>
              </a:rPr>
              <a:t>lần,5-6 </a:t>
            </a:r>
            <a:r>
              <a:rPr lang="en-US" sz="1800" dirty="0" err="1" smtClean="0">
                <a:solidFill>
                  <a:schemeClr val="tx1"/>
                </a:solidFill>
                <a:latin typeface="Times New Roman" pitchFamily="18" charset="0"/>
                <a:cs typeface="Times New Roman" pitchFamily="18" charset="0"/>
                <a:sym typeface="Wingdings" pitchFamily="2" charset="2"/>
              </a:rPr>
              <a:t>lần</a:t>
            </a:r>
            <a:r>
              <a:rPr lang="en-US" sz="1800" dirty="0" smtClean="0">
                <a:solidFill>
                  <a:schemeClr val="tx1"/>
                </a:solidFill>
                <a:latin typeface="Times New Roman" pitchFamily="18" charset="0"/>
                <a:cs typeface="Times New Roman" pitchFamily="18" charset="0"/>
                <a:sym typeface="Wingdings" pitchFamily="2" charset="2"/>
              </a:rPr>
              <a:t>/</a:t>
            </a:r>
            <a:r>
              <a:rPr lang="en-US" sz="1800" dirty="0" err="1" smtClean="0">
                <a:solidFill>
                  <a:schemeClr val="tx1"/>
                </a:solidFill>
                <a:latin typeface="Times New Roman" pitchFamily="18" charset="0"/>
                <a:cs typeface="Times New Roman" pitchFamily="18" charset="0"/>
                <a:sym typeface="Wingdings" pitchFamily="2" charset="2"/>
              </a:rPr>
              <a:t>ngày</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lẫn</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nhầy</a:t>
            </a:r>
            <a:r>
              <a:rPr lang="en-US" sz="1800" dirty="0">
                <a:solidFill>
                  <a:schemeClr val="tx1"/>
                </a:solidFill>
                <a:latin typeface="Times New Roman" pitchFamily="18" charset="0"/>
                <a:cs typeface="Times New Roman" pitchFamily="18" charset="0"/>
                <a:sym typeface="Wingdings" pitchFamily="2" charset="2"/>
              </a:rPr>
              <a:t/>
            </a:r>
            <a:br>
              <a:rPr lang="en-US" sz="1800" dirty="0">
                <a:solidFill>
                  <a:schemeClr val="tx1"/>
                </a:solidFill>
                <a:latin typeface="Times New Roman" pitchFamily="18" charset="0"/>
                <a:cs typeface="Times New Roman" pitchFamily="18" charset="0"/>
                <a:sym typeface="Wingdings" pitchFamily="2" charset="2"/>
              </a:rPr>
            </a:br>
            <a:r>
              <a:rPr lang="en-US" sz="1800" dirty="0" err="1">
                <a:solidFill>
                  <a:schemeClr val="tx1"/>
                </a:solidFill>
                <a:latin typeface="Times New Roman" pitchFamily="18" charset="0"/>
                <a:cs typeface="Times New Roman" pitchFamily="18" charset="0"/>
                <a:sym typeface="Wingdings" pitchFamily="2" charset="2"/>
              </a:rPr>
              <a:t>Dấu</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hiệu</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mất</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nước</a:t>
            </a:r>
            <a:r>
              <a:rPr lang="en-US" sz="1800" dirty="0">
                <a:solidFill>
                  <a:schemeClr val="tx1"/>
                </a:solidFill>
                <a:latin typeface="Times New Roman" pitchFamily="18" charset="0"/>
                <a:cs typeface="Times New Roman" pitchFamily="18" charset="0"/>
                <a:sym typeface="Wingdings" pitchFamily="2" charset="2"/>
              </a:rPr>
              <a:t> (+): </a:t>
            </a:r>
            <a:r>
              <a:rPr lang="en-US" sz="1800" dirty="0" err="1">
                <a:solidFill>
                  <a:schemeClr val="tx1"/>
                </a:solidFill>
                <a:latin typeface="Times New Roman" pitchFamily="18" charset="0"/>
                <a:cs typeface="Times New Roman" pitchFamily="18" charset="0"/>
                <a:sym typeface="Wingdings" pitchFamily="2" charset="2"/>
              </a:rPr>
              <a:t>khát</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nước</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nếp</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véo</a:t>
            </a:r>
            <a:r>
              <a:rPr lang="en-US" sz="1800" dirty="0">
                <a:solidFill>
                  <a:schemeClr val="tx1"/>
                </a:solidFill>
                <a:latin typeface="Times New Roman" pitchFamily="18" charset="0"/>
                <a:cs typeface="Times New Roman" pitchFamily="18" charset="0"/>
                <a:sym typeface="Wingdings" pitchFamily="2" charset="2"/>
              </a:rPr>
              <a:t> da </a:t>
            </a:r>
            <a:r>
              <a:rPr lang="en-US" sz="1800" dirty="0" err="1">
                <a:solidFill>
                  <a:schemeClr val="tx1"/>
                </a:solidFill>
                <a:latin typeface="Times New Roman" pitchFamily="18" charset="0"/>
                <a:cs typeface="Times New Roman" pitchFamily="18" charset="0"/>
                <a:sym typeface="Wingdings" pitchFamily="2" charset="2"/>
              </a:rPr>
              <a:t>mất</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chậm</a:t>
            </a:r>
            <a:r>
              <a:rPr lang="en-US" sz="1800" dirty="0">
                <a:solidFill>
                  <a:schemeClr val="tx1"/>
                </a:solidFill>
                <a:latin typeface="Times New Roman" pitchFamily="18" charset="0"/>
                <a:cs typeface="Times New Roman" pitchFamily="18" charset="0"/>
                <a:sym typeface="Wingdings" pitchFamily="2" charset="2"/>
              </a:rPr>
              <a:t/>
            </a:r>
            <a:br>
              <a:rPr lang="en-US" sz="1800" dirty="0">
                <a:solidFill>
                  <a:schemeClr val="tx1"/>
                </a:solidFill>
                <a:latin typeface="Times New Roman" pitchFamily="18" charset="0"/>
                <a:cs typeface="Times New Roman" pitchFamily="18" charset="0"/>
                <a:sym typeface="Wingdings" pitchFamily="2" charset="2"/>
              </a:rPr>
            </a:br>
            <a:r>
              <a:rPr lang="en-US" sz="1800" dirty="0" err="1">
                <a:solidFill>
                  <a:schemeClr val="tx1"/>
                </a:solidFill>
                <a:latin typeface="Times New Roman" pitchFamily="18" charset="0"/>
                <a:cs typeface="Times New Roman" pitchFamily="18" charset="0"/>
                <a:sym typeface="Wingdings" pitchFamily="2" charset="2"/>
              </a:rPr>
              <a:t>Bụng</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mềm</a:t>
            </a:r>
            <a:r>
              <a:rPr lang="en-US" sz="1800" dirty="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ấn</a:t>
            </a:r>
            <a:r>
              <a:rPr lang="en-US" sz="1800" dirty="0" smtClean="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đau</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vùng</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quanh</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rốn</a:t>
            </a:r>
            <a:r>
              <a:rPr lang="en-US" sz="1800" dirty="0">
                <a:solidFill>
                  <a:schemeClr val="tx1"/>
                </a:solidFill>
                <a:latin typeface="Times New Roman" pitchFamily="18" charset="0"/>
                <a:cs typeface="Times New Roman" pitchFamily="18" charset="0"/>
                <a:sym typeface="Wingdings" pitchFamily="2" charset="2"/>
              </a:rPr>
              <a:t/>
            </a:r>
            <a:br>
              <a:rPr lang="en-US" sz="1800" dirty="0">
                <a:solidFill>
                  <a:schemeClr val="tx1"/>
                </a:solidFill>
                <a:latin typeface="Times New Roman" pitchFamily="18" charset="0"/>
                <a:cs typeface="Times New Roman" pitchFamily="18" charset="0"/>
                <a:sym typeface="Wingdings" pitchFamily="2" charset="2"/>
              </a:rPr>
            </a:br>
            <a:r>
              <a:rPr lang="en-US" sz="1800" dirty="0">
                <a:solidFill>
                  <a:schemeClr val="tx1"/>
                </a:solidFill>
                <a:latin typeface="Times New Roman" pitchFamily="18" charset="0"/>
                <a:cs typeface="Times New Roman" pitchFamily="18" charset="0"/>
                <a:sym typeface="Wingdings" pitchFamily="2" charset="2"/>
              </a:rPr>
              <a:t>Tim </a:t>
            </a:r>
            <a:r>
              <a:rPr lang="en-US" sz="1800" dirty="0" err="1">
                <a:solidFill>
                  <a:schemeClr val="tx1"/>
                </a:solidFill>
                <a:latin typeface="Times New Roman" pitchFamily="18" charset="0"/>
                <a:cs typeface="Times New Roman" pitchFamily="18" charset="0"/>
                <a:sym typeface="Wingdings" pitchFamily="2" charset="2"/>
              </a:rPr>
              <a:t>nhịp</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đều</a:t>
            </a:r>
            <a:r>
              <a:rPr lang="en-US" sz="1800" dirty="0">
                <a:solidFill>
                  <a:schemeClr val="tx1"/>
                </a:solidFill>
                <a:latin typeface="Times New Roman" pitchFamily="18" charset="0"/>
                <a:cs typeface="Times New Roman" pitchFamily="18" charset="0"/>
                <a:sym typeface="Wingdings" pitchFamily="2" charset="2"/>
              </a:rPr>
              <a:t> </a:t>
            </a:r>
            <a:br>
              <a:rPr lang="en-US" sz="1800" dirty="0">
                <a:solidFill>
                  <a:schemeClr val="tx1"/>
                </a:solidFill>
                <a:latin typeface="Times New Roman" pitchFamily="18" charset="0"/>
                <a:cs typeface="Times New Roman" pitchFamily="18" charset="0"/>
                <a:sym typeface="Wingdings" pitchFamily="2" charset="2"/>
              </a:rPr>
            </a:br>
            <a:r>
              <a:rPr lang="en-US" sz="1800" dirty="0" err="1">
                <a:solidFill>
                  <a:schemeClr val="tx1"/>
                </a:solidFill>
                <a:latin typeface="Times New Roman" pitchFamily="18" charset="0"/>
                <a:cs typeface="Times New Roman" pitchFamily="18" charset="0"/>
                <a:sym typeface="Wingdings" pitchFamily="2" charset="2"/>
              </a:rPr>
              <a:t>Phổi</a:t>
            </a:r>
            <a:r>
              <a:rPr lang="en-US" sz="1800" dirty="0">
                <a:solidFill>
                  <a:schemeClr val="tx1"/>
                </a:solidFill>
                <a:latin typeface="Times New Roman" pitchFamily="18" charset="0"/>
                <a:cs typeface="Times New Roman" pitchFamily="18" charset="0"/>
                <a:sym typeface="Wingdings" pitchFamily="2" charset="2"/>
              </a:rPr>
              <a:t> </a:t>
            </a:r>
            <a:r>
              <a:rPr lang="en-US" sz="1800" dirty="0" err="1">
                <a:solidFill>
                  <a:schemeClr val="tx1"/>
                </a:solidFill>
                <a:latin typeface="Times New Roman" pitchFamily="18" charset="0"/>
                <a:cs typeface="Times New Roman" pitchFamily="18" charset="0"/>
                <a:sym typeface="Wingdings" pitchFamily="2" charset="2"/>
              </a:rPr>
              <a:t>không</a:t>
            </a:r>
            <a:r>
              <a:rPr lang="en-US" sz="1800" dirty="0">
                <a:solidFill>
                  <a:schemeClr val="tx1"/>
                </a:solidFill>
                <a:latin typeface="Times New Roman" pitchFamily="18" charset="0"/>
                <a:cs typeface="Times New Roman" pitchFamily="18" charset="0"/>
                <a:sym typeface="Wingdings" pitchFamily="2" charset="2"/>
              </a:rPr>
              <a:t> </a:t>
            </a:r>
            <a:r>
              <a:rPr lang="en-US" sz="1800" dirty="0" err="1" smtClean="0">
                <a:solidFill>
                  <a:schemeClr val="tx1"/>
                </a:solidFill>
                <a:latin typeface="Times New Roman" pitchFamily="18" charset="0"/>
                <a:cs typeface="Times New Roman" pitchFamily="18" charset="0"/>
                <a:sym typeface="Wingdings" pitchFamily="2" charset="2"/>
              </a:rPr>
              <a:t>rale</a:t>
            </a:r>
            <a:r>
              <a:rPr lang="en-US" sz="1800" dirty="0" smtClean="0">
                <a:solidFill>
                  <a:schemeClr val="tx1"/>
                </a:solidFill>
                <a:latin typeface="Times New Roman" pitchFamily="18" charset="0"/>
                <a:cs typeface="Times New Roman" pitchFamily="18" charset="0"/>
                <a:sym typeface="Wingdings" pitchFamily="2" charset="2"/>
              </a:rPr>
              <a:t/>
            </a:r>
            <a:br>
              <a:rPr lang="en-US" sz="1800" dirty="0" smtClean="0">
                <a:solidFill>
                  <a:schemeClr val="tx1"/>
                </a:solidFill>
                <a:latin typeface="Times New Roman" pitchFamily="18" charset="0"/>
                <a:cs typeface="Times New Roman" pitchFamily="18" charset="0"/>
                <a:sym typeface="Wingdings" pitchFamily="2" charset="2"/>
              </a:rPr>
            </a:br>
            <a:r>
              <a:rPr lang="en-US" sz="1800" b="1" dirty="0">
                <a:solidFill>
                  <a:schemeClr val="tx1"/>
                </a:solidFill>
                <a:latin typeface="Times New Roman" pitchFamily="18" charset="0"/>
                <a:cs typeface="Times New Roman" pitchFamily="18" charset="0"/>
              </a:rPr>
              <a:t>5. </a:t>
            </a:r>
            <a:r>
              <a:rPr lang="en-US" sz="1800" b="1" dirty="0" err="1">
                <a:solidFill>
                  <a:schemeClr val="tx1"/>
                </a:solidFill>
                <a:latin typeface="Times New Roman" pitchFamily="18" charset="0"/>
                <a:cs typeface="Times New Roman" pitchFamily="18" charset="0"/>
              </a:rPr>
              <a:t>Cận</a:t>
            </a:r>
            <a:r>
              <a:rPr lang="en-US" sz="1800" b="1" dirty="0">
                <a:solidFill>
                  <a:schemeClr val="tx1"/>
                </a:solidFill>
                <a:latin typeface="Times New Roman" pitchFamily="18" charset="0"/>
                <a:cs typeface="Times New Roman" pitchFamily="18" charset="0"/>
              </a:rPr>
              <a:t> </a:t>
            </a:r>
            <a:r>
              <a:rPr lang="en-US" sz="1800" b="1" dirty="0" err="1">
                <a:solidFill>
                  <a:schemeClr val="tx1"/>
                </a:solidFill>
                <a:latin typeface="Times New Roman" pitchFamily="18" charset="0"/>
                <a:cs typeface="Times New Roman" pitchFamily="18" charset="0"/>
              </a:rPr>
              <a:t>lâm</a:t>
            </a:r>
            <a:r>
              <a:rPr lang="en-US" sz="1800" b="1" dirty="0">
                <a:solidFill>
                  <a:schemeClr val="tx1"/>
                </a:solidFill>
                <a:latin typeface="Times New Roman" pitchFamily="18" charset="0"/>
                <a:cs typeface="Times New Roman" pitchFamily="18" charset="0"/>
              </a:rPr>
              <a:t> </a:t>
            </a:r>
            <a:r>
              <a:rPr lang="en-US" sz="1800" b="1" dirty="0" err="1">
                <a:solidFill>
                  <a:schemeClr val="tx1"/>
                </a:solidFill>
                <a:latin typeface="Times New Roman" pitchFamily="18" charset="0"/>
                <a:cs typeface="Times New Roman" pitchFamily="18" charset="0"/>
              </a:rPr>
              <a:t>sàng</a:t>
            </a:r>
            <a:r>
              <a:rPr lang="en-US" sz="1800" b="1" dirty="0">
                <a:solidFill>
                  <a:schemeClr val="tx1"/>
                </a:solidFill>
                <a:latin typeface="Times New Roman" pitchFamily="18" charset="0"/>
                <a:cs typeface="Times New Roman" pitchFamily="18" charset="0"/>
              </a:rPr>
              <a:t>:</a:t>
            </a:r>
            <a:r>
              <a:rPr lang="en-US" sz="1800" dirty="0">
                <a:solidFill>
                  <a:schemeClr val="tx1"/>
                </a:solidFill>
                <a:latin typeface="Times New Roman" pitchFamily="18" charset="0"/>
                <a:cs typeface="Times New Roman" pitchFamily="18" charset="0"/>
              </a:rPr>
              <a:t/>
            </a:r>
            <a:br>
              <a:rPr lang="en-US" sz="1800" dirty="0">
                <a:solidFill>
                  <a:schemeClr val="tx1"/>
                </a:solidFill>
                <a:latin typeface="Times New Roman" pitchFamily="18" charset="0"/>
                <a:cs typeface="Times New Roman" pitchFamily="18" charset="0"/>
              </a:rPr>
            </a:br>
            <a:r>
              <a:rPr lang="en-US" sz="1800" dirty="0" err="1">
                <a:solidFill>
                  <a:schemeClr val="tx1"/>
                </a:solidFill>
                <a:latin typeface="Times New Roman" pitchFamily="18" charset="0"/>
                <a:cs typeface="Times New Roman" pitchFamily="18" charset="0"/>
              </a:rPr>
              <a:t>Công</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thức</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máu</a:t>
            </a:r>
            <a:r>
              <a:rPr lang="en-US" sz="1800" dirty="0">
                <a:solidFill>
                  <a:schemeClr val="tx1"/>
                </a:solidFill>
                <a:latin typeface="Times New Roman" pitchFamily="18" charset="0"/>
                <a:cs typeface="Times New Roman" pitchFamily="18" charset="0"/>
              </a:rPr>
              <a:t>: BC: 11.96 G/L;  HC: 3.55 T/L; </a:t>
            </a:r>
            <a:r>
              <a:rPr lang="en-US" sz="1800" dirty="0" err="1">
                <a:solidFill>
                  <a:schemeClr val="tx1"/>
                </a:solidFill>
                <a:latin typeface="Times New Roman" pitchFamily="18" charset="0"/>
                <a:cs typeface="Times New Roman" pitchFamily="18" charset="0"/>
              </a:rPr>
              <a:t>Hb</a:t>
            </a:r>
            <a:r>
              <a:rPr lang="en-US" sz="1800" dirty="0">
                <a:solidFill>
                  <a:schemeClr val="tx1"/>
                </a:solidFill>
                <a:latin typeface="Times New Roman" pitchFamily="18" charset="0"/>
                <a:cs typeface="Times New Roman" pitchFamily="18" charset="0"/>
              </a:rPr>
              <a:t>: 102 g/l</a:t>
            </a:r>
            <a:br>
              <a:rPr lang="en-US" sz="1800" dirty="0">
                <a:solidFill>
                  <a:schemeClr val="tx1"/>
                </a:solidFill>
                <a:latin typeface="Times New Roman" pitchFamily="18" charset="0"/>
                <a:cs typeface="Times New Roman" pitchFamily="18" charset="0"/>
              </a:rPr>
            </a:br>
            <a:r>
              <a:rPr lang="en-US" sz="1800" dirty="0" err="1">
                <a:solidFill>
                  <a:schemeClr val="tx1"/>
                </a:solidFill>
                <a:latin typeface="Times New Roman" pitchFamily="18" charset="0"/>
                <a:cs typeface="Times New Roman" pitchFamily="18" charset="0"/>
              </a:rPr>
              <a:t>Siêu</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âm</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bụng</a:t>
            </a:r>
            <a:r>
              <a:rPr lang="en-US" sz="1800" dirty="0">
                <a:solidFill>
                  <a:schemeClr val="tx1"/>
                </a:solidFill>
                <a:latin typeface="Times New Roman" pitchFamily="18" charset="0"/>
                <a:cs typeface="Times New Roman" pitchFamily="18" charset="0"/>
              </a:rPr>
              <a:t> – </a:t>
            </a:r>
            <a:r>
              <a:rPr lang="en-US" sz="1800" dirty="0" err="1">
                <a:solidFill>
                  <a:schemeClr val="tx1"/>
                </a:solidFill>
                <a:latin typeface="Times New Roman" pitchFamily="18" charset="0"/>
                <a:cs typeface="Times New Roman" pitchFamily="18" charset="0"/>
              </a:rPr>
              <a:t>Xquang</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bụng</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bình</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thường</a:t>
            </a:r>
            <a:r>
              <a:rPr lang="en-US" sz="1800" dirty="0">
                <a:solidFill>
                  <a:schemeClr val="tx1"/>
                </a:solidFill>
                <a:latin typeface="Times New Roman" pitchFamily="18" charset="0"/>
                <a:cs typeface="Times New Roman" pitchFamily="18" charset="0"/>
              </a:rPr>
              <a:t/>
            </a:r>
            <a:br>
              <a:rPr lang="en-US" sz="1800" dirty="0">
                <a:solidFill>
                  <a:schemeClr val="tx1"/>
                </a:solidFill>
                <a:latin typeface="Times New Roman" pitchFamily="18" charset="0"/>
                <a:cs typeface="Times New Roman" pitchFamily="18" charset="0"/>
              </a:rPr>
            </a:br>
            <a:r>
              <a:rPr lang="en-US" sz="1800" dirty="0" err="1">
                <a:solidFill>
                  <a:schemeClr val="tx1"/>
                </a:solidFill>
                <a:latin typeface="Times New Roman" pitchFamily="18" charset="0"/>
                <a:cs typeface="Times New Roman" pitchFamily="18" charset="0"/>
              </a:rPr>
              <a:t>Soi</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phân</a:t>
            </a:r>
            <a:r>
              <a:rPr lang="en-US" sz="1800" dirty="0">
                <a:solidFill>
                  <a:schemeClr val="tx1"/>
                </a:solidFill>
                <a:latin typeface="Times New Roman" pitchFamily="18" charset="0"/>
                <a:cs typeface="Times New Roman" pitchFamily="18" charset="0"/>
              </a:rPr>
              <a:t>: HC (+), BC (+++), </a:t>
            </a:r>
            <a:r>
              <a:rPr lang="en-US" sz="1800" dirty="0" err="1">
                <a:solidFill>
                  <a:schemeClr val="tx1"/>
                </a:solidFill>
                <a:latin typeface="Times New Roman" pitchFamily="18" charset="0"/>
                <a:cs typeface="Times New Roman" pitchFamily="18" charset="0"/>
              </a:rPr>
              <a:t>Trùng</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roi</a:t>
            </a:r>
            <a:r>
              <a:rPr lang="en-US" sz="1800" dirty="0">
                <a:solidFill>
                  <a:schemeClr val="tx1"/>
                </a:solidFill>
                <a:latin typeface="Times New Roman" pitchFamily="18" charset="0"/>
                <a:cs typeface="Times New Roman" pitchFamily="18" charset="0"/>
              </a:rPr>
              <a:t>: </a:t>
            </a:r>
            <a:r>
              <a:rPr lang="en-US" sz="1800" dirty="0" smtClean="0">
                <a:solidFill>
                  <a:schemeClr val="tx1"/>
                </a:solidFill>
                <a:latin typeface="Times New Roman" pitchFamily="18" charset="0"/>
                <a:cs typeface="Times New Roman" pitchFamily="18" charset="0"/>
              </a:rPr>
              <a:t>(+++)</a:t>
            </a:r>
            <a:br>
              <a:rPr lang="en-US" sz="1800" dirty="0" smtClean="0">
                <a:solidFill>
                  <a:schemeClr val="tx1"/>
                </a:solidFill>
                <a:latin typeface="Times New Roman" pitchFamily="18" charset="0"/>
                <a:cs typeface="Times New Roman" pitchFamily="18" charset="0"/>
              </a:rPr>
            </a:br>
            <a:r>
              <a:rPr lang="en-US" sz="1800" b="1" dirty="0" smtClean="0">
                <a:solidFill>
                  <a:schemeClr val="tx1"/>
                </a:solidFill>
                <a:latin typeface="Times New Roman" pitchFamily="18" charset="0"/>
                <a:cs typeface="Times New Roman" pitchFamily="18" charset="0"/>
              </a:rPr>
              <a:t>6. </a:t>
            </a:r>
            <a:r>
              <a:rPr lang="en-US" sz="1800" b="1" dirty="0" err="1" smtClean="0">
                <a:solidFill>
                  <a:schemeClr val="tx1"/>
                </a:solidFill>
                <a:latin typeface="Times New Roman" pitchFamily="18" charset="0"/>
                <a:cs typeface="Times New Roman" pitchFamily="18" charset="0"/>
              </a:rPr>
              <a:t>Chẩn</a:t>
            </a:r>
            <a:r>
              <a:rPr lang="en-US" sz="1800" b="1" dirty="0" smtClean="0">
                <a:solidFill>
                  <a:schemeClr val="tx1"/>
                </a:solidFill>
                <a:latin typeface="Times New Roman" pitchFamily="18" charset="0"/>
                <a:cs typeface="Times New Roman" pitchFamily="18" charset="0"/>
              </a:rPr>
              <a:t> </a:t>
            </a:r>
            <a:r>
              <a:rPr lang="en-US" sz="1800" b="1" dirty="0" err="1" smtClean="0">
                <a:solidFill>
                  <a:schemeClr val="tx1"/>
                </a:solidFill>
                <a:latin typeface="Times New Roman" pitchFamily="18" charset="0"/>
                <a:cs typeface="Times New Roman" pitchFamily="18" charset="0"/>
              </a:rPr>
              <a:t>đoán</a:t>
            </a:r>
            <a:r>
              <a:rPr lang="en-US" sz="1800" b="1" dirty="0" smtClean="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Tiêu</a:t>
            </a:r>
            <a:r>
              <a:rPr lang="en-US" sz="1800" dirty="0" smtClean="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chảy</a:t>
            </a:r>
            <a:r>
              <a:rPr lang="en-US" sz="1800" dirty="0" smtClean="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cấp</a:t>
            </a:r>
            <a:r>
              <a:rPr lang="en-US" sz="1800" dirty="0" smtClean="0">
                <a:solidFill>
                  <a:schemeClr val="tx1"/>
                </a:solidFill>
                <a:latin typeface="Times New Roman" pitchFamily="18" charset="0"/>
                <a:cs typeface="Times New Roman" pitchFamily="18" charset="0"/>
              </a:rPr>
              <a:t> do </a:t>
            </a:r>
            <a:r>
              <a:rPr lang="en-US" sz="1800" dirty="0" err="1" smtClean="0">
                <a:solidFill>
                  <a:schemeClr val="tx1"/>
                </a:solidFill>
                <a:latin typeface="Times New Roman" pitchFamily="18" charset="0"/>
                <a:cs typeface="Times New Roman" pitchFamily="18" charset="0"/>
              </a:rPr>
              <a:t>trùng</a:t>
            </a:r>
            <a:r>
              <a:rPr lang="en-US" sz="1800" dirty="0" smtClean="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roi</a:t>
            </a:r>
            <a:r>
              <a:rPr lang="en-US" sz="1800" dirty="0" smtClean="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thìa</a:t>
            </a:r>
            <a:r>
              <a:rPr lang="en-US" sz="1800" dirty="0" smtClean="0">
                <a:solidFill>
                  <a:schemeClr val="tx1"/>
                </a:solidFill>
                <a:latin typeface="Times New Roman" pitchFamily="18" charset="0"/>
                <a:cs typeface="Times New Roman" pitchFamily="18" charset="0"/>
              </a:rPr>
              <a:t/>
            </a:r>
            <a:br>
              <a:rPr lang="en-US" sz="1800" dirty="0" smtClean="0">
                <a:solidFill>
                  <a:schemeClr val="tx1"/>
                </a:solidFill>
                <a:latin typeface="Times New Roman" pitchFamily="18" charset="0"/>
                <a:cs typeface="Times New Roman" pitchFamily="18" charset="0"/>
              </a:rPr>
            </a:br>
            <a:r>
              <a:rPr lang="en-US" sz="1800" dirty="0">
                <a:solidFill>
                  <a:schemeClr val="tx1"/>
                </a:solidFill>
                <a:latin typeface="Times New Roman" pitchFamily="18" charset="0"/>
                <a:cs typeface="Times New Roman" pitchFamily="18" charset="0"/>
                <a:sym typeface="Wingdings" pitchFamily="2" charset="2"/>
              </a:rPr>
              <a:t/>
            </a:r>
            <a:br>
              <a:rPr lang="en-US" sz="1800" dirty="0">
                <a:solidFill>
                  <a:schemeClr val="tx1"/>
                </a:solidFill>
                <a:latin typeface="Times New Roman" pitchFamily="18" charset="0"/>
                <a:cs typeface="Times New Roman" pitchFamily="18" charset="0"/>
                <a:sym typeface="Wingdings" pitchFamily="2" charset="2"/>
              </a:rPr>
            </a:br>
            <a:endParaRPr lang="en-US" sz="1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1104196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382000" cy="4221162"/>
          </a:xfrm>
        </p:spPr>
        <p:txBody>
          <a:bodyPr>
            <a:noAutofit/>
          </a:bodyPr>
          <a:lstStyle/>
          <a:p>
            <a:pPr algn="l"/>
            <a:r>
              <a:rPr lang="en-US" sz="1800" dirty="0">
                <a:solidFill>
                  <a:schemeClr val="tx1"/>
                </a:solidFill>
                <a:latin typeface="Times New Roman" pitchFamily="18" charset="0"/>
                <a:cs typeface="Times New Roman" pitchFamily="18" charset="0"/>
              </a:rPr>
              <a:t/>
            </a:r>
            <a:br>
              <a:rPr lang="en-US" sz="1800" dirty="0">
                <a:solidFill>
                  <a:schemeClr val="tx1"/>
                </a:solidFill>
                <a:latin typeface="Times New Roman" pitchFamily="18" charset="0"/>
                <a:cs typeface="Times New Roman" pitchFamily="18" charset="0"/>
              </a:rPr>
            </a:br>
            <a:r>
              <a:rPr lang="en-US" sz="1800" b="1" dirty="0" smtClean="0">
                <a:solidFill>
                  <a:schemeClr val="tx1"/>
                </a:solidFill>
                <a:latin typeface="Times New Roman" pitchFamily="18" charset="0"/>
                <a:cs typeface="Times New Roman" pitchFamily="18" charset="0"/>
              </a:rPr>
              <a:t> </a:t>
            </a:r>
            <a:r>
              <a:rPr lang="en-US" sz="1800" b="1" dirty="0" err="1">
                <a:solidFill>
                  <a:schemeClr val="tx1"/>
                </a:solidFill>
                <a:latin typeface="Times New Roman" pitchFamily="18" charset="0"/>
                <a:cs typeface="Times New Roman" pitchFamily="18" charset="0"/>
              </a:rPr>
              <a:t>Điều</a:t>
            </a:r>
            <a:r>
              <a:rPr lang="en-US" sz="1800" b="1" dirty="0">
                <a:solidFill>
                  <a:schemeClr val="tx1"/>
                </a:solidFill>
                <a:latin typeface="Times New Roman" pitchFamily="18" charset="0"/>
                <a:cs typeface="Times New Roman" pitchFamily="18" charset="0"/>
              </a:rPr>
              <a:t> </a:t>
            </a:r>
            <a:r>
              <a:rPr lang="en-US" sz="1800" b="1" dirty="0" err="1">
                <a:solidFill>
                  <a:schemeClr val="tx1"/>
                </a:solidFill>
                <a:latin typeface="Times New Roman" pitchFamily="18" charset="0"/>
                <a:cs typeface="Times New Roman" pitchFamily="18" charset="0"/>
              </a:rPr>
              <a:t>trị</a:t>
            </a:r>
            <a:r>
              <a:rPr lang="en-US" sz="1800" b="1" dirty="0">
                <a:solidFill>
                  <a:schemeClr val="tx1"/>
                </a:solidFill>
                <a:latin typeface="Times New Roman" pitchFamily="18" charset="0"/>
                <a:cs typeface="Times New Roman" pitchFamily="18" charset="0"/>
              </a:rPr>
              <a:t>:</a:t>
            </a:r>
            <a:br>
              <a:rPr lang="en-US" sz="1800" b="1" dirty="0">
                <a:solidFill>
                  <a:schemeClr val="tx1"/>
                </a:solidFill>
                <a:latin typeface="Times New Roman" pitchFamily="18" charset="0"/>
                <a:cs typeface="Times New Roman" pitchFamily="18" charset="0"/>
              </a:rPr>
            </a:br>
            <a:r>
              <a:rPr lang="en-US" sz="1800" b="1"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Kháng</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sinh</a:t>
            </a:r>
            <a:r>
              <a:rPr lang="en-US" sz="1800" dirty="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Metronidazol</a:t>
            </a:r>
            <a:r>
              <a:rPr lang="en-US" sz="1800" dirty="0" smtClean="0">
                <a:solidFill>
                  <a:schemeClr val="tx1"/>
                </a:solidFill>
                <a:latin typeface="Times New Roman" pitchFamily="18" charset="0"/>
                <a:cs typeface="Times New Roman" pitchFamily="18" charset="0"/>
              </a:rPr>
              <a:t> 15mg/kg/</a:t>
            </a:r>
            <a:r>
              <a:rPr lang="en-US" sz="1800" dirty="0" err="1" smtClean="0">
                <a:solidFill>
                  <a:schemeClr val="tx1"/>
                </a:solidFill>
                <a:latin typeface="Times New Roman" pitchFamily="18" charset="0"/>
                <a:cs typeface="Times New Roman" pitchFamily="18" charset="0"/>
              </a:rPr>
              <a:t>ngày</a:t>
            </a:r>
            <a:r>
              <a:rPr lang="en-US" sz="1800" dirty="0" smtClean="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trong</a:t>
            </a:r>
            <a:r>
              <a:rPr lang="en-US" sz="1800" dirty="0" smtClean="0">
                <a:solidFill>
                  <a:schemeClr val="tx1"/>
                </a:solidFill>
                <a:latin typeface="Times New Roman" pitchFamily="18" charset="0"/>
                <a:cs typeface="Times New Roman" pitchFamily="18" charset="0"/>
              </a:rPr>
              <a:t> 5-7 </a:t>
            </a:r>
            <a:r>
              <a:rPr lang="en-US" sz="1800" dirty="0" err="1" smtClean="0">
                <a:solidFill>
                  <a:schemeClr val="tx1"/>
                </a:solidFill>
                <a:latin typeface="Times New Roman" pitchFamily="18" charset="0"/>
                <a:cs typeface="Times New Roman" pitchFamily="18" charset="0"/>
              </a:rPr>
              <a:t>ngày</a:t>
            </a:r>
            <a:r>
              <a:rPr lang="en-US" sz="1800" dirty="0">
                <a:solidFill>
                  <a:schemeClr val="tx1"/>
                </a:solidFill>
                <a:latin typeface="Times New Roman" pitchFamily="18" charset="0"/>
                <a:cs typeface="Times New Roman" pitchFamily="18" charset="0"/>
              </a:rPr>
              <a:t/>
            </a:r>
            <a:br>
              <a:rPr lang="en-US" sz="1800" dirty="0">
                <a:solidFill>
                  <a:schemeClr val="tx1"/>
                </a:solidFill>
                <a:latin typeface="Times New Roman" pitchFamily="18" charset="0"/>
                <a:cs typeface="Times New Roman" pitchFamily="18" charset="0"/>
              </a:rPr>
            </a:b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Bù</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dịch</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Ringger</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lactat</a:t>
            </a:r>
            <a:r>
              <a:rPr lang="en-US" sz="1800" dirty="0">
                <a:solidFill>
                  <a:schemeClr val="tx1"/>
                </a:solidFill>
                <a:latin typeface="Times New Roman" pitchFamily="18" charset="0"/>
                <a:cs typeface="Times New Roman" pitchFamily="18" charset="0"/>
              </a:rPr>
              <a:t> 500ml x  01 </a:t>
            </a:r>
            <a:r>
              <a:rPr lang="en-US" sz="1800" dirty="0" smtClean="0">
                <a:solidFill>
                  <a:schemeClr val="tx1"/>
                </a:solidFill>
                <a:latin typeface="Times New Roman" pitchFamily="18" charset="0"/>
                <a:cs typeface="Times New Roman" pitchFamily="18" charset="0"/>
              </a:rPr>
              <a:t>chai       </a:t>
            </a:r>
            <a:r>
              <a:rPr lang="en-US" sz="1800" dirty="0" err="1" smtClean="0">
                <a:solidFill>
                  <a:schemeClr val="tx1"/>
                </a:solidFill>
                <a:latin typeface="Times New Roman" pitchFamily="18" charset="0"/>
                <a:cs typeface="Times New Roman" pitchFamily="18" charset="0"/>
              </a:rPr>
              <a:t>Truyền</a:t>
            </a:r>
            <a:r>
              <a:rPr lang="en-US" sz="1800" dirty="0" smtClean="0">
                <a:solidFill>
                  <a:schemeClr val="tx1"/>
                </a:solidFill>
                <a:latin typeface="Times New Roman" pitchFamily="18" charset="0"/>
                <a:cs typeface="Times New Roman" pitchFamily="18" charset="0"/>
              </a:rPr>
              <a:t> TM </a:t>
            </a:r>
            <a:r>
              <a:rPr lang="en-US" sz="1800" dirty="0">
                <a:solidFill>
                  <a:schemeClr val="tx1"/>
                </a:solidFill>
                <a:latin typeface="Times New Roman" pitchFamily="18" charset="0"/>
                <a:cs typeface="Times New Roman" pitchFamily="18" charset="0"/>
              </a:rPr>
              <a:t>30 </a:t>
            </a:r>
            <a:r>
              <a:rPr lang="en-US" sz="1800" dirty="0" err="1">
                <a:solidFill>
                  <a:schemeClr val="tx1"/>
                </a:solidFill>
                <a:latin typeface="Times New Roman" pitchFamily="18" charset="0"/>
                <a:cs typeface="Times New Roman" pitchFamily="18" charset="0"/>
              </a:rPr>
              <a:t>giọt</a:t>
            </a:r>
            <a:r>
              <a:rPr lang="en-US" sz="1800" dirty="0">
                <a:solidFill>
                  <a:schemeClr val="tx1"/>
                </a:solidFill>
                <a:latin typeface="Times New Roman" pitchFamily="18" charset="0"/>
                <a:cs typeface="Times New Roman" pitchFamily="18" charset="0"/>
              </a:rPr>
              <a:t>/</a:t>
            </a:r>
            <a:r>
              <a:rPr lang="en-US" sz="1800" dirty="0" err="1">
                <a:solidFill>
                  <a:schemeClr val="tx1"/>
                </a:solidFill>
                <a:latin typeface="Times New Roman" pitchFamily="18" charset="0"/>
                <a:cs typeface="Times New Roman" pitchFamily="18" charset="0"/>
              </a:rPr>
              <a:t>phút</a:t>
            </a:r>
            <a:r>
              <a:rPr lang="en-US" sz="1800" dirty="0">
                <a:solidFill>
                  <a:schemeClr val="tx1"/>
                </a:solidFill>
                <a:latin typeface="Times New Roman" pitchFamily="18" charset="0"/>
                <a:cs typeface="Times New Roman" pitchFamily="18" charset="0"/>
              </a:rPr>
              <a:t/>
            </a:r>
            <a:br>
              <a:rPr lang="en-US" sz="1800" dirty="0">
                <a:solidFill>
                  <a:schemeClr val="tx1"/>
                </a:solidFill>
                <a:latin typeface="Times New Roman" pitchFamily="18" charset="0"/>
                <a:cs typeface="Times New Roman" pitchFamily="18" charset="0"/>
              </a:rPr>
            </a:b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Giảm</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tiết</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Grafort</a:t>
            </a:r>
            <a:r>
              <a:rPr lang="en-US" sz="1800" dirty="0">
                <a:solidFill>
                  <a:schemeClr val="tx1"/>
                </a:solidFill>
                <a:latin typeface="Times New Roman" pitchFamily="18" charset="0"/>
                <a:cs typeface="Times New Roman" pitchFamily="18" charset="0"/>
              </a:rPr>
              <a:t> 3g      x 02 </a:t>
            </a:r>
            <a:r>
              <a:rPr lang="en-US" sz="1800" dirty="0" err="1" smtClean="0">
                <a:solidFill>
                  <a:schemeClr val="tx1"/>
                </a:solidFill>
                <a:latin typeface="Times New Roman" pitchFamily="18" charset="0"/>
                <a:cs typeface="Times New Roman" pitchFamily="18" charset="0"/>
              </a:rPr>
              <a:t>gói</a:t>
            </a:r>
            <a:r>
              <a:rPr lang="en-US" sz="1800" dirty="0" smtClean="0">
                <a:solidFill>
                  <a:schemeClr val="tx1"/>
                </a:solidFill>
                <a:latin typeface="Times New Roman" pitchFamily="18" charset="0"/>
                <a:cs typeface="Times New Roman" pitchFamily="18" charset="0"/>
              </a:rPr>
              <a:t>/</a:t>
            </a:r>
            <a:r>
              <a:rPr lang="en-US" sz="1800" dirty="0" err="1" smtClean="0">
                <a:solidFill>
                  <a:schemeClr val="tx1"/>
                </a:solidFill>
                <a:latin typeface="Times New Roman" pitchFamily="18" charset="0"/>
                <a:cs typeface="Times New Roman" pitchFamily="18" charset="0"/>
              </a:rPr>
              <a:t>ngày</a:t>
            </a:r>
            <a:r>
              <a:rPr lang="en-US" sz="1800" dirty="0">
                <a:solidFill>
                  <a:schemeClr val="tx1"/>
                </a:solidFill>
                <a:latin typeface="Times New Roman" pitchFamily="18" charset="0"/>
                <a:cs typeface="Times New Roman" pitchFamily="18" charset="0"/>
              </a:rPr>
              <a:t/>
            </a:r>
            <a:br>
              <a:rPr lang="en-US" sz="1800" dirty="0">
                <a:solidFill>
                  <a:schemeClr val="tx1"/>
                </a:solidFill>
                <a:latin typeface="Times New Roman" pitchFamily="18" charset="0"/>
                <a:cs typeface="Times New Roman" pitchFamily="18" charset="0"/>
              </a:rPr>
            </a:b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Hạ</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sốt</a:t>
            </a:r>
            <a:r>
              <a:rPr lang="en-US" sz="1800" dirty="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Paracetamol</a:t>
            </a:r>
            <a:r>
              <a:rPr lang="en-US" sz="1800" dirty="0" smtClean="0">
                <a:solidFill>
                  <a:schemeClr val="tx1"/>
                </a:solidFill>
                <a:latin typeface="Times New Roman" pitchFamily="18" charset="0"/>
                <a:cs typeface="Times New Roman" pitchFamily="18" charset="0"/>
              </a:rPr>
              <a:t>  10-15 mg/kg    </a:t>
            </a:r>
            <a:r>
              <a:rPr lang="en-US" sz="1800" dirty="0" err="1" smtClean="0">
                <a:solidFill>
                  <a:schemeClr val="tx1"/>
                </a:solidFill>
                <a:latin typeface="Times New Roman" pitchFamily="18" charset="0"/>
                <a:cs typeface="Times New Roman" pitchFamily="18" charset="0"/>
              </a:rPr>
              <a:t>uống</a:t>
            </a:r>
            <a:r>
              <a:rPr lang="en-US" sz="1800" dirty="0" smtClean="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khi</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sốt</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trên</a:t>
            </a:r>
            <a:r>
              <a:rPr lang="en-US" sz="1800" dirty="0">
                <a:solidFill>
                  <a:schemeClr val="tx1"/>
                </a:solidFill>
                <a:latin typeface="Times New Roman" pitchFamily="18" charset="0"/>
                <a:cs typeface="Times New Roman" pitchFamily="18" charset="0"/>
              </a:rPr>
              <a:t> 38,5 °C</a:t>
            </a:r>
            <a:br>
              <a:rPr lang="en-US" sz="1800" dirty="0">
                <a:solidFill>
                  <a:schemeClr val="tx1"/>
                </a:solidFill>
                <a:latin typeface="Times New Roman" pitchFamily="18" charset="0"/>
                <a:cs typeface="Times New Roman" pitchFamily="18" charset="0"/>
              </a:rPr>
            </a:b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Phục</a:t>
            </a:r>
            <a:r>
              <a:rPr lang="en-US" sz="1800" dirty="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hồi</a:t>
            </a:r>
            <a:r>
              <a:rPr lang="en-US" sz="1800" dirty="0" smtClean="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niêm</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mạc</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đường</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tiêu</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hoá</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Zinbebe</a:t>
            </a:r>
            <a:r>
              <a:rPr lang="en-US" sz="1800" dirty="0">
                <a:solidFill>
                  <a:schemeClr val="tx1"/>
                </a:solidFill>
                <a:latin typeface="Times New Roman" pitchFamily="18" charset="0"/>
                <a:cs typeface="Times New Roman" pitchFamily="18" charset="0"/>
              </a:rPr>
              <a:t>  x   </a:t>
            </a:r>
            <a:r>
              <a:rPr lang="en-US" sz="1800" dirty="0" smtClean="0">
                <a:solidFill>
                  <a:schemeClr val="tx1"/>
                </a:solidFill>
                <a:latin typeface="Times New Roman" pitchFamily="18" charset="0"/>
                <a:cs typeface="Times New Roman" pitchFamily="18" charset="0"/>
              </a:rPr>
              <a:t>05ml/</a:t>
            </a:r>
            <a:r>
              <a:rPr lang="en-US" sz="1800" dirty="0" err="1" smtClean="0">
                <a:solidFill>
                  <a:schemeClr val="tx1"/>
                </a:solidFill>
                <a:latin typeface="Times New Roman" pitchFamily="18" charset="0"/>
                <a:cs typeface="Times New Roman" pitchFamily="18" charset="0"/>
              </a:rPr>
              <a:t>ngày</a:t>
            </a:r>
            <a:r>
              <a:rPr lang="en-US" sz="1800" dirty="0">
                <a:solidFill>
                  <a:schemeClr val="tx1"/>
                </a:solidFill>
                <a:latin typeface="Times New Roman" pitchFamily="18" charset="0"/>
                <a:cs typeface="Times New Roman" pitchFamily="18" charset="0"/>
              </a:rPr>
              <a:t/>
            </a:r>
            <a:br>
              <a:rPr lang="en-US" sz="1800" dirty="0">
                <a:solidFill>
                  <a:schemeClr val="tx1"/>
                </a:solidFill>
                <a:latin typeface="Times New Roman" pitchFamily="18" charset="0"/>
                <a:cs typeface="Times New Roman" pitchFamily="18" charset="0"/>
              </a:rPr>
            </a:br>
            <a:r>
              <a:rPr lang="en-US" sz="1800" dirty="0">
                <a:solidFill>
                  <a:schemeClr val="tx1"/>
                </a:solidFill>
                <a:latin typeface="Times New Roman" pitchFamily="18" charset="0"/>
                <a:cs typeface="Times New Roman" pitchFamily="18" charset="0"/>
              </a:rPr>
              <a:t>- Men vi </a:t>
            </a:r>
            <a:r>
              <a:rPr lang="en-US" sz="1800" dirty="0" err="1">
                <a:solidFill>
                  <a:schemeClr val="tx1"/>
                </a:solidFill>
                <a:latin typeface="Times New Roman" pitchFamily="18" charset="0"/>
                <a:cs typeface="Times New Roman" pitchFamily="18" charset="0"/>
              </a:rPr>
              <a:t>sinh</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Enterogram</a:t>
            </a:r>
            <a:r>
              <a:rPr lang="en-US" sz="1800" dirty="0">
                <a:solidFill>
                  <a:schemeClr val="tx1"/>
                </a:solidFill>
                <a:latin typeface="Times New Roman" pitchFamily="18" charset="0"/>
                <a:cs typeface="Times New Roman" pitchFamily="18" charset="0"/>
              </a:rPr>
              <a:t>    x  02 </a:t>
            </a:r>
            <a:r>
              <a:rPr lang="en-US" sz="1800" dirty="0" err="1" smtClean="0">
                <a:solidFill>
                  <a:schemeClr val="tx1"/>
                </a:solidFill>
                <a:latin typeface="Times New Roman" pitchFamily="18" charset="0"/>
                <a:cs typeface="Times New Roman" pitchFamily="18" charset="0"/>
              </a:rPr>
              <a:t>gói</a:t>
            </a:r>
            <a:r>
              <a:rPr lang="en-US" sz="1800" dirty="0" smtClean="0">
                <a:solidFill>
                  <a:schemeClr val="tx1"/>
                </a:solidFill>
                <a:latin typeface="Times New Roman" pitchFamily="18" charset="0"/>
                <a:cs typeface="Times New Roman" pitchFamily="18" charset="0"/>
              </a:rPr>
              <a:t>/</a:t>
            </a:r>
            <a:r>
              <a:rPr lang="en-US" sz="1800" dirty="0" err="1" smtClean="0">
                <a:solidFill>
                  <a:schemeClr val="tx1"/>
                </a:solidFill>
                <a:latin typeface="Times New Roman" pitchFamily="18" charset="0"/>
                <a:cs typeface="Times New Roman" pitchFamily="18" charset="0"/>
              </a:rPr>
              <a:t>ngày</a:t>
            </a:r>
            <a:r>
              <a:rPr lang="en-US" sz="1800" dirty="0">
                <a:solidFill>
                  <a:schemeClr val="tx1"/>
                </a:solidFill>
                <a:latin typeface="Times New Roman" pitchFamily="18" charset="0"/>
                <a:cs typeface="Times New Roman" pitchFamily="18" charset="0"/>
              </a:rPr>
              <a:t/>
            </a:r>
            <a:br>
              <a:rPr lang="en-US" sz="1800" dirty="0">
                <a:solidFill>
                  <a:schemeClr val="tx1"/>
                </a:solidFill>
                <a:latin typeface="Times New Roman" pitchFamily="18" charset="0"/>
                <a:cs typeface="Times New Roman" pitchFamily="18" charset="0"/>
              </a:rPr>
            </a:br>
            <a:r>
              <a:rPr lang="en-US" sz="1800" dirty="0">
                <a:solidFill>
                  <a:schemeClr val="tx1"/>
                </a:solidFill>
                <a:latin typeface="Times New Roman" pitchFamily="18" charset="0"/>
                <a:cs typeface="Times New Roman" pitchFamily="18" charset="0"/>
              </a:rPr>
              <a:t/>
            </a:r>
            <a:br>
              <a:rPr lang="en-US" sz="1800" dirty="0">
                <a:solidFill>
                  <a:schemeClr val="tx1"/>
                </a:solidFill>
                <a:latin typeface="Times New Roman" pitchFamily="18" charset="0"/>
                <a:cs typeface="Times New Roman" pitchFamily="18" charset="0"/>
              </a:rPr>
            </a:br>
            <a:r>
              <a:rPr lang="en-US" sz="1800" dirty="0" err="1" smtClean="0">
                <a:solidFill>
                  <a:schemeClr val="tx1"/>
                </a:solidFill>
                <a:latin typeface="Times New Roman" pitchFamily="18" charset="0"/>
                <a:cs typeface="Times New Roman" pitchFamily="18" charset="0"/>
              </a:rPr>
              <a:t>Sau</a:t>
            </a:r>
            <a:r>
              <a:rPr lang="en-US" sz="1800" dirty="0" smtClean="0">
                <a:solidFill>
                  <a:schemeClr val="tx1"/>
                </a:solidFill>
                <a:latin typeface="Times New Roman" pitchFamily="18" charset="0"/>
                <a:cs typeface="Times New Roman" pitchFamily="18" charset="0"/>
              </a:rPr>
              <a:t> </a:t>
            </a:r>
            <a:r>
              <a:rPr lang="en-US" sz="1800" dirty="0">
                <a:solidFill>
                  <a:schemeClr val="tx1"/>
                </a:solidFill>
                <a:latin typeface="Times New Roman" pitchFamily="18" charset="0"/>
                <a:cs typeface="Times New Roman" pitchFamily="18" charset="0"/>
              </a:rPr>
              <a:t>01 </a:t>
            </a:r>
            <a:r>
              <a:rPr lang="en-US" sz="1800" dirty="0" err="1">
                <a:solidFill>
                  <a:schemeClr val="tx1"/>
                </a:solidFill>
                <a:latin typeface="Times New Roman" pitchFamily="18" charset="0"/>
                <a:cs typeface="Times New Roman" pitchFamily="18" charset="0"/>
              </a:rPr>
              <a:t>ngày</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điều</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trị</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trẻ</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tỉnh</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đi</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ngoài</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phân</a:t>
            </a:r>
            <a:r>
              <a:rPr lang="en-US" sz="1800" dirty="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sệt</a:t>
            </a:r>
            <a:r>
              <a:rPr lang="en-US" sz="1800" dirty="0" smtClean="0">
                <a:solidFill>
                  <a:schemeClr val="tx1"/>
                </a:solidFill>
                <a:latin typeface="Times New Roman" pitchFamily="18" charset="0"/>
                <a:cs typeface="Times New Roman" pitchFamily="18" charset="0"/>
              </a:rPr>
              <a:t> 1- </a:t>
            </a:r>
            <a:r>
              <a:rPr lang="en-US" sz="1800" dirty="0">
                <a:solidFill>
                  <a:schemeClr val="tx1"/>
                </a:solidFill>
                <a:latin typeface="Times New Roman" pitchFamily="18" charset="0"/>
                <a:cs typeface="Times New Roman" pitchFamily="18" charset="0"/>
              </a:rPr>
              <a:t>2 </a:t>
            </a:r>
            <a:r>
              <a:rPr lang="en-US" sz="1800" dirty="0" err="1">
                <a:solidFill>
                  <a:schemeClr val="tx1"/>
                </a:solidFill>
                <a:latin typeface="Times New Roman" pitchFamily="18" charset="0"/>
                <a:cs typeface="Times New Roman" pitchFamily="18" charset="0"/>
              </a:rPr>
              <a:t>lần</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ngày</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không</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sốt</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không</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nôn</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không</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đau</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bụng</a:t>
            </a:r>
            <a:r>
              <a:rPr lang="en-US" sz="1800" dirty="0">
                <a:solidFill>
                  <a:schemeClr val="tx1"/>
                </a:solidFill>
                <a:latin typeface="Times New Roman" pitchFamily="18" charset="0"/>
                <a:cs typeface="Times New Roman" pitchFamily="18" charset="0"/>
              </a:rPr>
              <a:t/>
            </a:r>
            <a:br>
              <a:rPr lang="en-US" sz="1800" dirty="0">
                <a:solidFill>
                  <a:schemeClr val="tx1"/>
                </a:solidFill>
                <a:latin typeface="Times New Roman" pitchFamily="18" charset="0"/>
                <a:cs typeface="Times New Roman" pitchFamily="18" charset="0"/>
              </a:rPr>
            </a:br>
            <a:r>
              <a:rPr lang="en-US" sz="1800" dirty="0">
                <a:solidFill>
                  <a:schemeClr val="tx1"/>
                </a:solidFill>
                <a:latin typeface="Times New Roman" pitchFamily="18" charset="0"/>
                <a:cs typeface="Times New Roman" pitchFamily="18" charset="0"/>
              </a:rPr>
              <a:t/>
            </a:r>
            <a:br>
              <a:rPr lang="en-US" sz="1800" dirty="0">
                <a:solidFill>
                  <a:schemeClr val="tx1"/>
                </a:solidFill>
                <a:latin typeface="Times New Roman" pitchFamily="18" charset="0"/>
                <a:cs typeface="Times New Roman" pitchFamily="18" charset="0"/>
              </a:rPr>
            </a:br>
            <a:r>
              <a:rPr lang="en-US" sz="1800" dirty="0">
                <a:solidFill>
                  <a:schemeClr val="tx1"/>
                </a:solidFill>
                <a:latin typeface="Times New Roman" pitchFamily="18" charset="0"/>
                <a:cs typeface="Times New Roman" pitchFamily="18" charset="0"/>
              </a:rPr>
              <a:t/>
            </a:r>
            <a:br>
              <a:rPr lang="en-US" sz="1800" dirty="0">
                <a:solidFill>
                  <a:schemeClr val="tx1"/>
                </a:solidFill>
                <a:latin typeface="Times New Roman" pitchFamily="18" charset="0"/>
                <a:cs typeface="Times New Roman" pitchFamily="18" charset="0"/>
              </a:rPr>
            </a:br>
            <a:r>
              <a:rPr lang="en-US" sz="1800" dirty="0">
                <a:solidFill>
                  <a:schemeClr val="tx1"/>
                </a:solidFill>
                <a:latin typeface="Times New Roman" pitchFamily="18" charset="0"/>
                <a:cs typeface="Times New Roman" pitchFamily="18" charset="0"/>
              </a:rPr>
              <a:t/>
            </a:r>
            <a:br>
              <a:rPr lang="en-US" sz="1800" dirty="0">
                <a:solidFill>
                  <a:schemeClr val="tx1"/>
                </a:solidFill>
                <a:latin typeface="Times New Roman" pitchFamily="18" charset="0"/>
                <a:cs typeface="Times New Roman" pitchFamily="18" charset="0"/>
              </a:rPr>
            </a:br>
            <a:r>
              <a:rPr lang="en-US" sz="1800" dirty="0">
                <a:solidFill>
                  <a:schemeClr val="tx1"/>
                </a:solidFill>
                <a:latin typeface="Times New Roman" pitchFamily="18" charset="0"/>
                <a:cs typeface="Times New Roman" pitchFamily="18" charset="0"/>
              </a:rPr>
              <a:t/>
            </a:r>
            <a:br>
              <a:rPr lang="en-US" sz="1800" dirty="0">
                <a:solidFill>
                  <a:schemeClr val="tx1"/>
                </a:solidFill>
                <a:latin typeface="Times New Roman" pitchFamily="18" charset="0"/>
                <a:cs typeface="Times New Roman" pitchFamily="18" charset="0"/>
              </a:rPr>
            </a:br>
            <a:endParaRPr lang="en-US" sz="1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114004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143000"/>
          </a:xfrm>
        </p:spPr>
        <p:txBody>
          <a:bodyPr>
            <a:normAutofit/>
          </a:bodyPr>
          <a:lstStyle/>
          <a:p>
            <a:r>
              <a:rPr lang="en-US" sz="2800" dirty="0" smtClean="0">
                <a:latin typeface="Times New Roman" pitchFamily="18" charset="0"/>
                <a:cs typeface="Times New Roman" pitchFamily="18" charset="0"/>
              </a:rPr>
              <a:t>GIARDIA INTESTINALIS – TRÙNG ROI THÌA</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76400"/>
            <a:ext cx="8229600" cy="4800600"/>
          </a:xfrm>
        </p:spPr>
        <p:txBody>
          <a:bodyPr>
            <a:noAutofit/>
          </a:bodyPr>
          <a:lstStyle/>
          <a:p>
            <a:pPr marL="0" indent="0">
              <a:buNone/>
            </a:pPr>
            <a:r>
              <a:rPr lang="en-US" sz="1800" dirty="0" smtClean="0">
                <a:latin typeface="Times New Roman" pitchFamily="18" charset="0"/>
                <a:cs typeface="Times New Roman" pitchFamily="18" charset="0"/>
              </a:rPr>
              <a:t>T</a:t>
            </a:r>
            <a:r>
              <a:rPr lang="vi-VN" sz="1800" dirty="0" smtClean="0">
                <a:latin typeface="Times New Roman" pitchFamily="18" charset="0"/>
                <a:cs typeface="Times New Roman" pitchFamily="18" charset="0"/>
              </a:rPr>
              <a:t>rùng </a:t>
            </a:r>
            <a:r>
              <a:rPr lang="vi-VN" sz="1800" dirty="0">
                <a:latin typeface="Times New Roman" pitchFamily="18" charset="0"/>
                <a:cs typeface="Times New Roman" pitchFamily="18" charset="0"/>
              </a:rPr>
              <a:t>roi thìa có các tên như sau: </a:t>
            </a:r>
            <a:r>
              <a:rPr lang="vi-VN" sz="1800" i="1" dirty="0">
                <a:latin typeface="Times New Roman" pitchFamily="18" charset="0"/>
                <a:cs typeface="Times New Roman" pitchFamily="18" charset="0"/>
              </a:rPr>
              <a:t>Giardia intestinalis, Lamblia giardia, Lamblia intestinalis</a:t>
            </a:r>
            <a:r>
              <a:rPr lang="vi-VN" sz="1800" dirty="0">
                <a:latin typeface="Times New Roman" pitchFamily="18" charset="0"/>
                <a:cs typeface="Times New Roman" pitchFamily="18" charset="0"/>
              </a:rPr>
              <a:t>, </a:t>
            </a:r>
            <a:r>
              <a:rPr lang="vi-VN" sz="1800" i="1" dirty="0">
                <a:latin typeface="Times New Roman" pitchFamily="18" charset="0"/>
                <a:cs typeface="Times New Roman" pitchFamily="18" charset="0"/>
              </a:rPr>
              <a:t>Giardia duodenalis.</a:t>
            </a:r>
            <a:endParaRPr lang="vi-VN" sz="1800" dirty="0">
              <a:latin typeface="Times New Roman" pitchFamily="18" charset="0"/>
              <a:cs typeface="Times New Roman" pitchFamily="18" charset="0"/>
            </a:endParaRPr>
          </a:p>
          <a:p>
            <a:pPr marL="0" indent="0">
              <a:buNone/>
            </a:pPr>
            <a:r>
              <a:rPr lang="vi-VN" sz="1800" dirty="0">
                <a:latin typeface="Times New Roman" pitchFamily="18" charset="0"/>
                <a:cs typeface="Times New Roman" pitchFamily="18" charset="0"/>
              </a:rPr>
              <a:t>Trùng roi thìa do Lambl, người Tiệp Khắc (cũ) mô tả năm 1859. Đây là một loại trùng roi sống kí sinh ở ruột và gây bệnh cho người.</a:t>
            </a:r>
          </a:p>
          <a:p>
            <a:pPr marL="0" indent="0">
              <a:buNone/>
            </a:pPr>
            <a:r>
              <a:rPr lang="vi-VN" sz="1800" b="1" dirty="0">
                <a:latin typeface="Times New Roman" pitchFamily="18" charset="0"/>
                <a:cs typeface="Times New Roman" pitchFamily="18" charset="0"/>
              </a:rPr>
              <a:t>Đặc điểm hình thể.</a:t>
            </a:r>
            <a:endParaRPr lang="vi-VN" sz="1800" dirty="0">
              <a:latin typeface="Times New Roman" pitchFamily="18" charset="0"/>
              <a:cs typeface="Times New Roman" pitchFamily="18" charset="0"/>
            </a:endParaRPr>
          </a:p>
          <a:p>
            <a:pPr marL="0" indent="0">
              <a:buNone/>
            </a:pPr>
            <a:r>
              <a:rPr lang="vi-VN" sz="1800" dirty="0">
                <a:latin typeface="Times New Roman" pitchFamily="18" charset="0"/>
                <a:cs typeface="Times New Roman" pitchFamily="18" charset="0"/>
              </a:rPr>
              <a:t>Trùng roi thìa tồn tại ở thể hoạt động và </a:t>
            </a:r>
            <a:r>
              <a:rPr lang="en-US" sz="1800" dirty="0" err="1">
                <a:latin typeface="Times New Roman" pitchFamily="18" charset="0"/>
                <a:cs typeface="Times New Roman" pitchFamily="18" charset="0"/>
              </a:rPr>
              <a:t>b</a:t>
            </a:r>
            <a:r>
              <a:rPr lang="en-US" sz="1800" dirty="0" err="1" smtClean="0">
                <a:latin typeface="Times New Roman" pitchFamily="18" charset="0"/>
                <a:cs typeface="Times New Roman" pitchFamily="18" charset="0"/>
              </a:rPr>
              <a:t>ào</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nang</a:t>
            </a:r>
            <a:endParaRPr lang="en-US" sz="1800" dirty="0" smtClean="0">
              <a:latin typeface="Times New Roman" pitchFamily="18" charset="0"/>
              <a:cs typeface="Times New Roman" pitchFamily="18" charset="0"/>
            </a:endParaRPr>
          </a:p>
          <a:p>
            <a:r>
              <a:rPr lang="vi-VN" sz="1800" dirty="0">
                <a:latin typeface="Times New Roman" pitchFamily="18" charset="0"/>
                <a:cs typeface="Times New Roman" pitchFamily="18" charset="0"/>
              </a:rPr>
              <a:t>Thể hoạt </a:t>
            </a:r>
            <a:r>
              <a:rPr lang="vi-VN" sz="1800" dirty="0" smtClean="0">
                <a:latin typeface="Times New Roman" pitchFamily="18" charset="0"/>
                <a:cs typeface="Times New Roman" pitchFamily="18" charset="0"/>
              </a:rPr>
              <a:t>động:</a:t>
            </a:r>
            <a:r>
              <a:rPr lang="en-US" sz="1800" dirty="0" smtClean="0">
                <a:latin typeface="Times New Roman" pitchFamily="18" charset="0"/>
                <a:cs typeface="Times New Roman" pitchFamily="18" charset="0"/>
              </a:rPr>
              <a:t>  </a:t>
            </a:r>
          </a:p>
          <a:p>
            <a:r>
              <a:rPr lang="en-US" sz="1800" dirty="0" err="1" smtClean="0">
                <a:latin typeface="Times New Roman" pitchFamily="18" charset="0"/>
                <a:cs typeface="Times New Roman" pitchFamily="18" charset="0"/>
              </a:rPr>
              <a:t>Bào</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nang</a:t>
            </a:r>
            <a:r>
              <a:rPr lang="en-US" sz="1800" dirty="0" smtClean="0">
                <a:latin typeface="Times New Roman" pitchFamily="18" charset="0"/>
                <a:cs typeface="Times New Roman" pitchFamily="18" charset="0"/>
              </a:rPr>
              <a:t>:</a:t>
            </a: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32554277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agellates - Diagnostic Parasitolo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838200"/>
            <a:ext cx="68580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51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6248400"/>
          </a:xfrm>
        </p:spPr>
        <p:txBody>
          <a:bodyPr>
            <a:noAutofit/>
          </a:bodyPr>
          <a:lstStyle/>
          <a:p>
            <a:pPr marL="0" indent="0">
              <a:buNone/>
            </a:pPr>
            <a:r>
              <a:rPr lang="en-US" sz="1800" b="1" dirty="0" err="1" smtClean="0">
                <a:latin typeface="Times New Roman" pitchFamily="18" charset="0"/>
                <a:cs typeface="Times New Roman" pitchFamily="18" charset="0"/>
              </a:rPr>
              <a:t>Đặc</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điểm</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sinh</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học</a:t>
            </a:r>
            <a:r>
              <a:rPr lang="en-US" sz="1800" b="1" dirty="0" smtClean="0">
                <a:latin typeface="Times New Roman" pitchFamily="18" charset="0"/>
                <a:cs typeface="Times New Roman" pitchFamily="18" charset="0"/>
              </a:rPr>
              <a:t>:</a:t>
            </a:r>
          </a:p>
          <a:p>
            <a:r>
              <a:rPr lang="vi-VN" sz="1800" dirty="0" smtClean="0">
                <a:latin typeface="Times New Roman" pitchFamily="18" charset="0"/>
                <a:cs typeface="Times New Roman" pitchFamily="18" charset="0"/>
              </a:rPr>
              <a:t>Trùng </a:t>
            </a:r>
            <a:r>
              <a:rPr lang="vi-VN" sz="1800" dirty="0">
                <a:latin typeface="Times New Roman" pitchFamily="18" charset="0"/>
                <a:cs typeface="Times New Roman" pitchFamily="18" charset="0"/>
              </a:rPr>
              <a:t>roi thìa sống kí sinh trên bề mặt niêm mạc ruột non, tá tràng, đôi khi thấy ở đường dẫn mật, trong túi mật. Hậu quả dẫn đến rối loạn tiết dịch, rối loạn nhu động ruột và dẫn đến viêm ruột</a:t>
            </a:r>
            <a:r>
              <a:rPr lang="vi-VN" sz="1800" dirty="0"/>
              <a:t>.</a:t>
            </a:r>
            <a:endParaRPr lang="vi-VN" sz="1800" dirty="0">
              <a:latin typeface="Times New Roman" pitchFamily="18" charset="0"/>
              <a:cs typeface="Times New Roman" pitchFamily="18" charset="0"/>
            </a:endParaRPr>
          </a:p>
          <a:p>
            <a:r>
              <a:rPr lang="vi-VN" sz="1800" dirty="0">
                <a:latin typeface="Times New Roman" pitchFamily="18" charset="0"/>
                <a:cs typeface="Times New Roman" pitchFamily="18" charset="0"/>
              </a:rPr>
              <a:t>Trùng roi thìa hoạt động rất nhanh nhờ có 4 đôi roi, chúng luôn thay đổi vị trí, lúc bám vào niêm mạc ruột, lúc chuyển động. </a:t>
            </a:r>
          </a:p>
          <a:p>
            <a:r>
              <a:rPr lang="vi-VN" sz="1800" dirty="0">
                <a:latin typeface="Times New Roman" pitchFamily="18" charset="0"/>
                <a:cs typeface="Times New Roman" pitchFamily="18" charset="0"/>
              </a:rPr>
              <a:t>Trùng roi thìa lấy chất dinh dưỡng ở ruột (dưỡng chấp) bằng hình thức thẩm thấu qua màng thân. </a:t>
            </a:r>
          </a:p>
          <a:p>
            <a:r>
              <a:rPr lang="vi-VN" sz="1800" dirty="0">
                <a:latin typeface="Times New Roman" pitchFamily="18" charset="0"/>
                <a:cs typeface="Times New Roman" pitchFamily="18" charset="0"/>
              </a:rPr>
              <a:t>Trùng roi thìa sinh sản bằng cách phân đôi theo chiều </a:t>
            </a:r>
            <a:r>
              <a:rPr lang="vi-VN" sz="1800" dirty="0" smtClean="0">
                <a:latin typeface="Times New Roman" pitchFamily="18" charset="0"/>
                <a:cs typeface="Times New Roman" pitchFamily="18" charset="0"/>
              </a:rPr>
              <a:t>dọc</a:t>
            </a:r>
            <a:endParaRPr lang="en-US" sz="1800" dirty="0" smtClean="0">
              <a:latin typeface="Times New Roman" pitchFamily="18" charset="0"/>
              <a:cs typeface="Times New Roman" pitchFamily="18" charset="0"/>
            </a:endParaRPr>
          </a:p>
          <a:p>
            <a:r>
              <a:rPr lang="en-US" sz="1800" dirty="0" err="1" smtClean="0">
                <a:latin typeface="Times New Roman" pitchFamily="18" charset="0"/>
                <a:cs typeface="Times New Roman" pitchFamily="18" charset="0"/>
              </a:rPr>
              <a:t>Bào</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nang</a:t>
            </a:r>
            <a:r>
              <a:rPr lang="vi-VN" sz="1800" dirty="0" smtClean="0">
                <a:latin typeface="Times New Roman" pitchFamily="18" charset="0"/>
                <a:cs typeface="Times New Roman" pitchFamily="18" charset="0"/>
              </a:rPr>
              <a:t> </a:t>
            </a:r>
            <a:r>
              <a:rPr lang="vi-VN" sz="1800" dirty="0">
                <a:latin typeface="Times New Roman" pitchFamily="18" charset="0"/>
                <a:cs typeface="Times New Roman" pitchFamily="18" charset="0"/>
              </a:rPr>
              <a:t>của trùng roi thìa thường đề kháng với nồng độ clo khử khuẩn thông </a:t>
            </a:r>
            <a:r>
              <a:rPr lang="vi-VN" sz="1800" dirty="0" smtClean="0">
                <a:latin typeface="Times New Roman" pitchFamily="18" charset="0"/>
                <a:cs typeface="Times New Roman" pitchFamily="18" charset="0"/>
              </a:rPr>
              <a:t>thường</a:t>
            </a:r>
            <a:endParaRPr lang="en-US" sz="1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2193801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6325"/>
          <a:stretch/>
        </p:blipFill>
        <p:spPr>
          <a:xfrm>
            <a:off x="588034" y="914400"/>
            <a:ext cx="7924800" cy="5410200"/>
          </a:xfrm>
          <a:prstGeom prst="rect">
            <a:avLst/>
          </a:prstGeom>
        </p:spPr>
      </p:pic>
    </p:spTree>
    <p:extLst>
      <p:ext uri="{BB962C8B-B14F-4D97-AF65-F5344CB8AC3E}">
        <p14:creationId xmlns:p14="http://schemas.microsoft.com/office/powerpoint/2010/main" val="21019061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normAutofit/>
          </a:bodyPr>
          <a:lstStyle/>
          <a:p>
            <a:pPr marL="0" indent="0">
              <a:buNone/>
            </a:pPr>
            <a:r>
              <a:rPr lang="en-US" sz="1800" b="1" dirty="0" err="1" smtClean="0">
                <a:latin typeface="Times New Roman" pitchFamily="18" charset="0"/>
                <a:cs typeface="Times New Roman" pitchFamily="18" charset="0"/>
              </a:rPr>
              <a:t>Đặc</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điểm</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dịch</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tễ</a:t>
            </a:r>
            <a:r>
              <a:rPr lang="en-US" sz="1800" b="1" dirty="0" smtClean="0">
                <a:latin typeface="Times New Roman" pitchFamily="18" charset="0"/>
                <a:cs typeface="Times New Roman" pitchFamily="18" charset="0"/>
              </a:rPr>
              <a:t>: </a:t>
            </a:r>
          </a:p>
          <a:p>
            <a:pPr marL="0" indent="0">
              <a:buNone/>
            </a:pPr>
            <a:r>
              <a:rPr lang="en-US" sz="1800" dirty="0" err="1" smtClean="0">
                <a:latin typeface="Times New Roman" pitchFamily="18" charset="0"/>
                <a:cs typeface="Times New Roman" pitchFamily="18" charset="0"/>
              </a:rPr>
              <a:t>Trùng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roi</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thìa</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mặt</a:t>
            </a:r>
            <a:r>
              <a:rPr lang="en-US" sz="1800" dirty="0" smtClean="0">
                <a:latin typeface="Times New Roman" pitchFamily="18" charset="0"/>
                <a:cs typeface="Times New Roman" pitchFamily="18" charset="0"/>
              </a:rPr>
              <a:t> ở </a:t>
            </a:r>
            <a:r>
              <a:rPr lang="en-US" sz="1800" dirty="0" err="1" smtClean="0">
                <a:latin typeface="Times New Roman" pitchFamily="18" charset="0"/>
                <a:cs typeface="Times New Roman" pitchFamily="18" charset="0"/>
              </a:rPr>
              <a:t>khắp</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mọi</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nơi</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trên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thế</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giới</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đặc</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biệt</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là</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vùng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nhiệt</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đới</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các</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nước</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đang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phát</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triển</a:t>
            </a:r>
            <a:r>
              <a:rPr lang="en-US" sz="1800" dirty="0" smtClean="0">
                <a:latin typeface="Times New Roman" pitchFamily="18" charset="0"/>
                <a:cs typeface="Times New Roman" pitchFamily="18" charset="0"/>
              </a:rPr>
              <a:t>, ở </a:t>
            </a:r>
            <a:r>
              <a:rPr lang="en-US" sz="1800" dirty="0" err="1" smtClean="0">
                <a:latin typeface="Times New Roman" pitchFamily="18" charset="0"/>
                <a:cs typeface="Times New Roman" pitchFamily="18" charset="0"/>
              </a:rPr>
              <a:t>những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khu</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vực</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điều</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kiện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vệ</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sinh</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kém</a:t>
            </a:r>
            <a:r>
              <a:rPr lang="en-US" sz="1800" dirty="0" smtClean="0">
                <a:latin typeface="Times New Roman" pitchFamily="18" charset="0"/>
                <a:cs typeface="Times New Roman" pitchFamily="18" charset="0"/>
              </a:rPr>
              <a:t>. </a:t>
            </a:r>
          </a:p>
          <a:p>
            <a:pPr marL="0" indent="0">
              <a:buNone/>
            </a:pPr>
            <a:r>
              <a:rPr lang="en-US" sz="1800" dirty="0" smtClean="0">
                <a:latin typeface="Times New Roman" pitchFamily="18" charset="0"/>
                <a:cs typeface="Times New Roman" pitchFamily="18" charset="0"/>
              </a:rPr>
              <a:t>Ở </a:t>
            </a:r>
            <a:r>
              <a:rPr lang="en-US" sz="1800" dirty="0" err="1" smtClean="0">
                <a:latin typeface="Times New Roman" pitchFamily="18" charset="0"/>
                <a:cs typeface="Times New Roman" pitchFamily="18" charset="0"/>
              </a:rPr>
              <a:t>Việt</a:t>
            </a:r>
            <a:r>
              <a:rPr lang="en-US" sz="1800" dirty="0" smtClean="0">
                <a:latin typeface="Times New Roman" pitchFamily="18" charset="0"/>
                <a:cs typeface="Times New Roman" pitchFamily="18" charset="0"/>
              </a:rPr>
              <a:t> Nam, </a:t>
            </a:r>
            <a:r>
              <a:rPr lang="en-US" sz="1800" dirty="0" err="1" smtClean="0">
                <a:latin typeface="Times New Roman" pitchFamily="18" charset="0"/>
                <a:cs typeface="Times New Roman" pitchFamily="18" charset="0"/>
              </a:rPr>
              <a:t>tỉ</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lệ</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nhiễm</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là</a:t>
            </a:r>
            <a:r>
              <a:rPr lang="en-US" sz="1800" dirty="0" smtClean="0">
                <a:latin typeface="Times New Roman" pitchFamily="18" charset="0"/>
                <a:cs typeface="Times New Roman" pitchFamily="18" charset="0"/>
              </a:rPr>
              <a:t> 3% - 5%, </a:t>
            </a:r>
            <a:r>
              <a:rPr lang="en-US" sz="1800" dirty="0" err="1" smtClean="0">
                <a:latin typeface="Times New Roman" pitchFamily="18" charset="0"/>
                <a:cs typeface="Times New Roman" pitchFamily="18" charset="0"/>
              </a:rPr>
              <a:t>chủ</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yếu</a:t>
            </a:r>
            <a:r>
              <a:rPr lang="en-US" sz="1800" dirty="0" smtClean="0">
                <a:latin typeface="Times New Roman" pitchFamily="18" charset="0"/>
                <a:cs typeface="Times New Roman" pitchFamily="18" charset="0"/>
              </a:rPr>
              <a:t> ở </a:t>
            </a:r>
            <a:r>
              <a:rPr lang="en-US" sz="1800" dirty="0" err="1" smtClean="0">
                <a:latin typeface="Times New Roman" pitchFamily="18" charset="0"/>
                <a:cs typeface="Times New Roman" pitchFamily="18" charset="0"/>
              </a:rPr>
              <a:t>dạng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bào</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nang</a:t>
            </a:r>
            <a:endParaRPr lang="en-US" sz="1800" dirty="0" smtClean="0">
              <a:latin typeface="Times New Roman" pitchFamily="18" charset="0"/>
              <a:cs typeface="Times New Roman" pitchFamily="18" charset="0"/>
            </a:endParaRPr>
          </a:p>
          <a:p>
            <a:pPr marL="0" indent="0">
              <a:buNone/>
            </a:pPr>
            <a:r>
              <a:rPr lang="en-US" sz="1800" dirty="0" err="1" smtClean="0">
                <a:latin typeface="Times New Roman" pitchFamily="18" charset="0"/>
                <a:cs typeface="Times New Roman" pitchFamily="18" charset="0"/>
              </a:rPr>
              <a:t>Trẻ</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em</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nhiễm</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nhiều</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hơn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người</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lớn</a:t>
            </a:r>
            <a:endParaRPr lang="en-US" sz="1800" dirty="0" smtClean="0">
              <a:latin typeface="Times New Roman" pitchFamily="18" charset="0"/>
              <a:cs typeface="Times New Roman" pitchFamily="18" charset="0"/>
            </a:endParaRPr>
          </a:p>
          <a:p>
            <a:r>
              <a:rPr lang="vi-VN" sz="1800" dirty="0" smtClean="0">
                <a:latin typeface="Times New Roman" pitchFamily="18" charset="0"/>
                <a:cs typeface="Times New Roman" pitchFamily="18" charset="0"/>
              </a:rPr>
              <a:t>Nguồn </a:t>
            </a:r>
            <a:r>
              <a:rPr lang="vi-VN" sz="1800" dirty="0">
                <a:latin typeface="Times New Roman" pitchFamily="18" charset="0"/>
                <a:cs typeface="Times New Roman" pitchFamily="18" charset="0"/>
              </a:rPr>
              <a:t>bệnh:</a:t>
            </a:r>
          </a:p>
          <a:p>
            <a:pPr>
              <a:buFontTx/>
              <a:buChar char="-"/>
            </a:pPr>
            <a:r>
              <a:rPr lang="vi-VN" sz="1800" dirty="0" smtClean="0">
                <a:latin typeface="Times New Roman" pitchFamily="18" charset="0"/>
                <a:cs typeface="Times New Roman" pitchFamily="18" charset="0"/>
              </a:rPr>
              <a:t>Mầm </a:t>
            </a:r>
            <a:r>
              <a:rPr lang="vi-VN" sz="1800" dirty="0">
                <a:latin typeface="Times New Roman" pitchFamily="18" charset="0"/>
                <a:cs typeface="Times New Roman" pitchFamily="18" charset="0"/>
              </a:rPr>
              <a:t>bệnh là </a:t>
            </a:r>
            <a:r>
              <a:rPr lang="en-US" sz="1800" dirty="0" err="1" smtClean="0">
                <a:latin typeface="Times New Roman" pitchFamily="18" charset="0"/>
                <a:cs typeface="Times New Roman" pitchFamily="18" charset="0"/>
              </a:rPr>
              <a:t>bào</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nang</a:t>
            </a:r>
            <a:r>
              <a:rPr lang="vi-VN" sz="1800" dirty="0" smtClean="0">
                <a:latin typeface="Times New Roman" pitchFamily="18" charset="0"/>
                <a:cs typeface="Times New Roman" pitchFamily="18" charset="0"/>
              </a:rPr>
              <a:t>. </a:t>
            </a:r>
            <a:r>
              <a:rPr lang="vi-VN" sz="1800" dirty="0">
                <a:latin typeface="Times New Roman" pitchFamily="18" charset="0"/>
                <a:cs typeface="Times New Roman" pitchFamily="18" charset="0"/>
              </a:rPr>
              <a:t>Thể này sống dai ở ngoại cảnh. Trong phân, đất ẩm, </a:t>
            </a:r>
            <a:r>
              <a:rPr lang="en-US" sz="1800" dirty="0" err="1" smtClean="0">
                <a:latin typeface="Times New Roman" pitchFamily="18" charset="0"/>
                <a:cs typeface="Times New Roman" pitchFamily="18" charset="0"/>
              </a:rPr>
              <a:t>bào</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nang</a:t>
            </a:r>
            <a:r>
              <a:rPr lang="vi-VN" sz="1800" dirty="0" smtClean="0">
                <a:latin typeface="Times New Roman" pitchFamily="18" charset="0"/>
                <a:cs typeface="Times New Roman" pitchFamily="18" charset="0"/>
              </a:rPr>
              <a:t> </a:t>
            </a:r>
            <a:r>
              <a:rPr lang="vi-VN" sz="1800" dirty="0">
                <a:latin typeface="Times New Roman" pitchFamily="18" charset="0"/>
                <a:cs typeface="Times New Roman" pitchFamily="18" charset="0"/>
              </a:rPr>
              <a:t>sống được 3 tuần. Trong nước </a:t>
            </a:r>
            <a:r>
              <a:rPr lang="en-US" sz="1800" dirty="0" err="1" smtClean="0">
                <a:latin typeface="Times New Roman" pitchFamily="18" charset="0"/>
                <a:cs typeface="Times New Roman" pitchFamily="18" charset="0"/>
              </a:rPr>
              <a:t>bào</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nang</a:t>
            </a:r>
            <a:r>
              <a:rPr lang="vi-VN" sz="1800" dirty="0" smtClean="0">
                <a:latin typeface="Times New Roman" pitchFamily="18" charset="0"/>
                <a:cs typeface="Times New Roman" pitchFamily="18" charset="0"/>
              </a:rPr>
              <a:t> </a:t>
            </a:r>
            <a:r>
              <a:rPr lang="vi-VN" sz="1800" dirty="0">
                <a:latin typeface="Times New Roman" pitchFamily="18" charset="0"/>
                <a:cs typeface="Times New Roman" pitchFamily="18" charset="0"/>
              </a:rPr>
              <a:t>sống được 5 </a:t>
            </a:r>
            <a:r>
              <a:rPr lang="vi-VN" sz="1800" dirty="0" smtClean="0">
                <a:latin typeface="Times New Roman" pitchFamily="18" charset="0"/>
                <a:cs typeface="Times New Roman" pitchFamily="18" charset="0"/>
              </a:rPr>
              <a:t>tuần.</a:t>
            </a:r>
            <a:endParaRPr lang="en-US" sz="1800" dirty="0" smtClean="0">
              <a:latin typeface="Times New Roman" pitchFamily="18" charset="0"/>
              <a:cs typeface="Times New Roman" pitchFamily="18" charset="0"/>
            </a:endParaRPr>
          </a:p>
          <a:p>
            <a:pPr>
              <a:buFontTx/>
              <a:buChar char="-"/>
            </a:pPr>
            <a:r>
              <a:rPr lang="vi-VN" sz="1800" dirty="0" smtClean="0">
                <a:latin typeface="Times New Roman" pitchFamily="18" charset="0"/>
                <a:cs typeface="Times New Roman" pitchFamily="18" charset="0"/>
              </a:rPr>
              <a:t>Nguồn </a:t>
            </a:r>
            <a:r>
              <a:rPr lang="vi-VN" sz="1800" dirty="0">
                <a:latin typeface="Times New Roman" pitchFamily="18" charset="0"/>
                <a:cs typeface="Times New Roman" pitchFamily="18" charset="0"/>
              </a:rPr>
              <a:t>bệnh là người </a:t>
            </a:r>
            <a:r>
              <a:rPr lang="vi-VN" sz="1800" dirty="0" smtClean="0">
                <a:latin typeface="Times New Roman" pitchFamily="18" charset="0"/>
                <a:cs typeface="Times New Roman" pitchFamily="18" charset="0"/>
              </a:rPr>
              <a:t>lành</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mang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bệnh</a:t>
            </a:r>
            <a:r>
              <a:rPr lang="vi-VN" sz="1800" dirty="0" smtClean="0">
                <a:latin typeface="Times New Roman" pitchFamily="18" charset="0"/>
                <a:cs typeface="Times New Roman" pitchFamily="18" charset="0"/>
              </a:rPr>
              <a:t>, </a:t>
            </a:r>
            <a:r>
              <a:rPr lang="vi-VN" sz="1800" dirty="0">
                <a:latin typeface="Times New Roman" pitchFamily="18" charset="0"/>
                <a:cs typeface="Times New Roman" pitchFamily="18" charset="0"/>
              </a:rPr>
              <a:t>người </a:t>
            </a:r>
            <a:r>
              <a:rPr lang="vi-VN" sz="1800" dirty="0" smtClean="0">
                <a:latin typeface="Times New Roman" pitchFamily="18" charset="0"/>
                <a:cs typeface="Times New Roman" pitchFamily="18" charset="0"/>
              </a:rPr>
              <a:t>bệnh</a:t>
            </a:r>
            <a:r>
              <a:rPr lang="en-US" sz="1800" dirty="0" smtClean="0">
                <a:latin typeface="Times New Roman" pitchFamily="18" charset="0"/>
                <a:cs typeface="Times New Roman" pitchFamily="18" charset="0"/>
              </a:rPr>
              <a:t>.</a:t>
            </a:r>
          </a:p>
          <a:p>
            <a:pPr>
              <a:buFont typeface="Arial" charset="0"/>
              <a:buChar char="•"/>
            </a:pPr>
            <a:r>
              <a:rPr lang="vi-VN" sz="1800" dirty="0" smtClean="0">
                <a:latin typeface="Times New Roman" pitchFamily="18" charset="0"/>
                <a:cs typeface="Times New Roman" pitchFamily="18" charset="0"/>
              </a:rPr>
              <a:t>Đường lây</a:t>
            </a:r>
            <a:r>
              <a:rPr lang="en-US" sz="1800" dirty="0" smtClean="0">
                <a:latin typeface="Times New Roman" pitchFamily="18" charset="0"/>
                <a:cs typeface="Times New Roman" pitchFamily="18" charset="0"/>
              </a:rPr>
              <a:t>:</a:t>
            </a:r>
          </a:p>
          <a:p>
            <a:pPr>
              <a:buFontTx/>
              <a:buChar char="-"/>
            </a:pPr>
            <a:r>
              <a:rPr lang="en-US" sz="1800" dirty="0" err="1" smtClean="0">
                <a:latin typeface="Times New Roman" pitchFamily="18" charset="0"/>
                <a:cs typeface="Times New Roman" pitchFamily="18" charset="0"/>
              </a:rPr>
              <a:t>Đường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tiêu</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hoá</a:t>
            </a:r>
            <a:endParaRPr lang="vi-VN" sz="1800" dirty="0">
              <a:latin typeface="Times New Roman" pitchFamily="18" charset="0"/>
              <a:cs typeface="Times New Roman" pitchFamily="18" charset="0"/>
            </a:endParaRPr>
          </a:p>
          <a:p>
            <a:r>
              <a:rPr lang="vi-VN" sz="1800" dirty="0" smtClean="0">
                <a:latin typeface="Times New Roman" pitchFamily="18" charset="0"/>
                <a:cs typeface="Times New Roman" pitchFamily="18" charset="0"/>
              </a:rPr>
              <a:t>Người </a:t>
            </a:r>
            <a:r>
              <a:rPr lang="vi-VN" sz="1800" dirty="0">
                <a:latin typeface="Times New Roman" pitchFamily="18" charset="0"/>
                <a:cs typeface="Times New Roman" pitchFamily="18" charset="0"/>
              </a:rPr>
              <a:t>cảm thụ:</a:t>
            </a:r>
          </a:p>
          <a:p>
            <a:pPr marL="0" indent="0">
              <a:buNone/>
            </a:pPr>
            <a:r>
              <a:rPr lang="en-US" sz="1800" dirty="0" smtClean="0">
                <a:latin typeface="Times New Roman" pitchFamily="18" charset="0"/>
                <a:cs typeface="Times New Roman" pitchFamily="18" charset="0"/>
              </a:rPr>
              <a:t> </a:t>
            </a:r>
            <a:r>
              <a:rPr lang="vi-VN" sz="1800" dirty="0" smtClean="0">
                <a:latin typeface="Times New Roman" pitchFamily="18" charset="0"/>
                <a:cs typeface="Times New Roman" pitchFamily="18" charset="0"/>
              </a:rPr>
              <a:t>Mọi </a:t>
            </a:r>
            <a:r>
              <a:rPr lang="vi-VN" sz="1800" dirty="0">
                <a:latin typeface="Times New Roman" pitchFamily="18" charset="0"/>
                <a:cs typeface="Times New Roman" pitchFamily="18" charset="0"/>
              </a:rPr>
              <a:t>lứa tuổi và giới đều có thể bị nhiễm trùng roi thìa.</a:t>
            </a:r>
          </a:p>
          <a:p>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10823954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a:bodyPr>
          <a:lstStyle/>
          <a:p>
            <a:pPr marL="0" indent="0">
              <a:buNone/>
            </a:pPr>
            <a:r>
              <a:rPr lang="en-US" sz="1800" b="1" dirty="0" err="1" smtClean="0">
                <a:latin typeface="Times New Roman" pitchFamily="18" charset="0"/>
                <a:cs typeface="Times New Roman" pitchFamily="18" charset="0"/>
              </a:rPr>
              <a:t>Triệu</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chứng</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lâm</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sàng</a:t>
            </a:r>
            <a:r>
              <a:rPr lang="en-US" sz="1800" b="1" dirty="0" smtClean="0">
                <a:latin typeface="Times New Roman" pitchFamily="18" charset="0"/>
                <a:cs typeface="Times New Roman" pitchFamily="18" charset="0"/>
              </a:rPr>
              <a:t>:</a:t>
            </a:r>
          </a:p>
          <a:p>
            <a:pPr marL="0" indent="0">
              <a:buNone/>
            </a:pPr>
            <a:r>
              <a:rPr lang="en-US" sz="1800" dirty="0" smtClean="0">
                <a:latin typeface="Times New Roman" pitchFamily="18" charset="0"/>
                <a:cs typeface="Times New Roman" pitchFamily="18" charset="0"/>
              </a:rPr>
              <a:t>* </a:t>
            </a:r>
            <a:r>
              <a:rPr lang="vi-VN" sz="1800" dirty="0" smtClean="0">
                <a:latin typeface="Times New Roman" pitchFamily="18" charset="0"/>
                <a:cs typeface="Times New Roman" pitchFamily="18" charset="0"/>
              </a:rPr>
              <a:t>Nhiều </a:t>
            </a:r>
            <a:r>
              <a:rPr lang="vi-VN" sz="1800" dirty="0">
                <a:latin typeface="Times New Roman" pitchFamily="18" charset="0"/>
                <a:cs typeface="Times New Roman" pitchFamily="18" charset="0"/>
              </a:rPr>
              <a:t>trường hợp nhiễm Giardia không có triệu chứng. Tuy nhiên, những người mang mầm bệnh không có triệu chứng có thể đào thải mầm </a:t>
            </a:r>
            <a:r>
              <a:rPr lang="vi-VN" sz="1800" dirty="0" smtClean="0">
                <a:latin typeface="Times New Roman" pitchFamily="18" charset="0"/>
                <a:cs typeface="Times New Roman" pitchFamily="18" charset="0"/>
              </a:rPr>
              <a:t>b</a:t>
            </a:r>
            <a:r>
              <a:rPr lang="en-US" sz="1800" dirty="0" smtClean="0">
                <a:latin typeface="Times New Roman" pitchFamily="18" charset="0"/>
                <a:cs typeface="Times New Roman" pitchFamily="18" charset="0"/>
              </a:rPr>
              <a:t>ệ</a:t>
            </a:r>
            <a:r>
              <a:rPr lang="vi-VN" sz="1800" dirty="0" smtClean="0">
                <a:latin typeface="Times New Roman" pitchFamily="18" charset="0"/>
                <a:cs typeface="Times New Roman" pitchFamily="18" charset="0"/>
              </a:rPr>
              <a:t>nh </a:t>
            </a:r>
            <a:r>
              <a:rPr lang="vi-VN" sz="1800" dirty="0">
                <a:latin typeface="Times New Roman" pitchFamily="18" charset="0"/>
                <a:cs typeface="Times New Roman" pitchFamily="18" charset="0"/>
              </a:rPr>
              <a:t>ra ngoài môi </a:t>
            </a:r>
            <a:r>
              <a:rPr lang="vi-VN" sz="1800" dirty="0" smtClean="0">
                <a:latin typeface="Times New Roman" pitchFamily="18" charset="0"/>
                <a:cs typeface="Times New Roman" pitchFamily="18" charset="0"/>
              </a:rPr>
              <a:t>trường</a:t>
            </a:r>
            <a:endParaRPr lang="en-US" sz="1800" dirty="0" smtClean="0">
              <a:latin typeface="Times New Roman" pitchFamily="18" charset="0"/>
              <a:cs typeface="Times New Roman" pitchFamily="18" charset="0"/>
            </a:endParaRPr>
          </a:p>
          <a:p>
            <a:pPr marL="0" indent="0">
              <a:buNone/>
            </a:pPr>
            <a:r>
              <a:rPr lang="en-US" sz="1800" dirty="0" smtClean="0">
                <a:latin typeface="Times New Roman" pitchFamily="18" charset="0"/>
                <a:cs typeface="Times New Roman" pitchFamily="18" charset="0"/>
              </a:rPr>
              <a:t>* T</a:t>
            </a:r>
            <a:r>
              <a:rPr lang="vi-VN" sz="1800" dirty="0" smtClean="0">
                <a:latin typeface="Times New Roman" pitchFamily="18" charset="0"/>
                <a:cs typeface="Times New Roman" pitchFamily="18" charset="0"/>
              </a:rPr>
              <a:t>riệu </a:t>
            </a:r>
            <a:r>
              <a:rPr lang="vi-VN" sz="1800" dirty="0">
                <a:latin typeface="Times New Roman" pitchFamily="18" charset="0"/>
                <a:cs typeface="Times New Roman" pitchFamily="18" charset="0"/>
              </a:rPr>
              <a:t>chứng cấp </a:t>
            </a:r>
            <a:r>
              <a:rPr lang="vi-VN" sz="1800" dirty="0" smtClean="0">
                <a:latin typeface="Times New Roman" pitchFamily="18" charset="0"/>
                <a:cs typeface="Times New Roman" pitchFamily="18" charset="0"/>
              </a:rPr>
              <a:t>tính</a:t>
            </a:r>
            <a:r>
              <a:rPr lang="en-US" sz="1800" dirty="0" smtClean="0">
                <a:latin typeface="Times New Roman" pitchFamily="18" charset="0"/>
                <a:cs typeface="Times New Roman" pitchFamily="18" charset="0"/>
              </a:rPr>
              <a:t>: </a:t>
            </a:r>
          </a:p>
          <a:p>
            <a:pPr>
              <a:buFontTx/>
              <a:buChar char="-"/>
            </a:pPr>
            <a:r>
              <a:rPr lang="en-US" sz="1800" dirty="0">
                <a:latin typeface="Times New Roman" pitchFamily="18" charset="0"/>
                <a:cs typeface="Times New Roman" pitchFamily="18" charset="0"/>
              </a:rPr>
              <a:t>X</a:t>
            </a:r>
            <a:r>
              <a:rPr lang="vi-VN" sz="1800" dirty="0" smtClean="0">
                <a:latin typeface="Times New Roman" pitchFamily="18" charset="0"/>
                <a:cs typeface="Times New Roman" pitchFamily="18" charset="0"/>
              </a:rPr>
              <a:t>uất </a:t>
            </a:r>
            <a:r>
              <a:rPr lang="vi-VN" sz="1800" dirty="0">
                <a:latin typeface="Times New Roman" pitchFamily="18" charset="0"/>
                <a:cs typeface="Times New Roman" pitchFamily="18" charset="0"/>
              </a:rPr>
              <a:t>hiện từ 1-14 ngày (trung bình 7 ngày) sau khi nhiễm </a:t>
            </a:r>
            <a:r>
              <a:rPr lang="vi-VN" sz="1800" dirty="0" smtClean="0">
                <a:latin typeface="Times New Roman" pitchFamily="18" charset="0"/>
                <a:cs typeface="Times New Roman" pitchFamily="18" charset="0"/>
              </a:rPr>
              <a:t>bệnh. Nhiễm Giardia cấp tình thường kéo dài từ 1-3 tuần</a:t>
            </a:r>
            <a:endParaRPr lang="en-US" sz="1800" dirty="0">
              <a:latin typeface="Times New Roman" pitchFamily="18" charset="0"/>
              <a:cs typeface="Times New Roman" pitchFamily="18" charset="0"/>
            </a:endParaRPr>
          </a:p>
          <a:p>
            <a:pPr>
              <a:buFontTx/>
              <a:buChar char="-"/>
            </a:pPr>
            <a:r>
              <a:rPr lang="vi-VN" sz="1800" dirty="0" smtClean="0">
                <a:latin typeface="Times New Roman" pitchFamily="18" charset="0"/>
                <a:cs typeface="Times New Roman" pitchFamily="18" charset="0"/>
              </a:rPr>
              <a:t>Các </a:t>
            </a:r>
            <a:r>
              <a:rPr lang="vi-VN" sz="1800" dirty="0">
                <a:latin typeface="Times New Roman" pitchFamily="18" charset="0"/>
                <a:cs typeface="Times New Roman" pitchFamily="18" charset="0"/>
              </a:rPr>
              <a:t>triệu chứng </a:t>
            </a:r>
            <a:r>
              <a:rPr lang="en-US" sz="1800" dirty="0" smtClean="0">
                <a:latin typeface="Times New Roman" pitchFamily="18" charset="0"/>
                <a:cs typeface="Times New Roman" pitchFamily="18" charset="0"/>
              </a:rPr>
              <a:t>hay </a:t>
            </a:r>
            <a:r>
              <a:rPr lang="en-US" sz="1800" dirty="0" err="1" smtClean="0">
                <a:latin typeface="Times New Roman" pitchFamily="18" charset="0"/>
                <a:cs typeface="Times New Roman" pitchFamily="18" charset="0"/>
              </a:rPr>
              <a:t>gặp</a:t>
            </a:r>
            <a:r>
              <a:rPr lang="en-US" sz="1800" dirty="0" smtClean="0">
                <a:latin typeface="Times New Roman" pitchFamily="18" charset="0"/>
                <a:cs typeface="Times New Roman" pitchFamily="18" charset="0"/>
              </a:rPr>
              <a:t>:</a:t>
            </a:r>
            <a:r>
              <a:rPr lang="vi-VN" sz="1800" dirty="0" smtClean="0">
                <a:latin typeface="Times New Roman" pitchFamily="18" charset="0"/>
                <a:cs typeface="Times New Roman" pitchFamily="18" charset="0"/>
              </a:rPr>
              <a:t> </a:t>
            </a:r>
            <a:r>
              <a:rPr lang="vi-VN" sz="1800" dirty="0">
                <a:latin typeface="Times New Roman" pitchFamily="18" charset="0"/>
                <a:cs typeface="Times New Roman" pitchFamily="18" charset="0"/>
              </a:rPr>
              <a:t>đi ngoài phân </a:t>
            </a:r>
            <a:r>
              <a:rPr lang="vi-VN" sz="1800" dirty="0" smtClean="0">
                <a:latin typeface="Times New Roman" pitchFamily="18" charset="0"/>
                <a:cs typeface="Times New Roman" pitchFamily="18" charset="0"/>
              </a:rPr>
              <a:t>lỏng,</a:t>
            </a:r>
            <a:r>
              <a:rPr lang="en-US" sz="1800" dirty="0">
                <a:latin typeface="Times New Roman" pitchFamily="18" charset="0"/>
                <a:cs typeface="Times New Roman" pitchFamily="18" charset="0"/>
              </a:rPr>
              <a:t> </a:t>
            </a:r>
            <a:r>
              <a:rPr lang="vi-VN" sz="1800" dirty="0" smtClean="0">
                <a:latin typeface="Times New Roman" pitchFamily="18" charset="0"/>
                <a:cs typeface="Times New Roman" pitchFamily="18" charset="0"/>
              </a:rPr>
              <a:t>có </a:t>
            </a:r>
            <a:r>
              <a:rPr lang="vi-VN" sz="1800" dirty="0">
                <a:latin typeface="Times New Roman" pitchFamily="18" charset="0"/>
                <a:cs typeface="Times New Roman" pitchFamily="18" charset="0"/>
              </a:rPr>
              <a:t>mùi hôi</a:t>
            </a:r>
            <a:r>
              <a:rPr lang="vi-VN" sz="1800" dirty="0" smtClean="0">
                <a:latin typeface="Times New Roman" pitchFamily="18" charset="0"/>
                <a:cs typeface="Times New Roman" pitchFamily="18" charset="0"/>
              </a:rPr>
              <a:t>,</a:t>
            </a:r>
            <a:r>
              <a:rPr lang="en-US" sz="1800" dirty="0"/>
              <a:t> </a:t>
            </a:r>
            <a:r>
              <a:rPr lang="en-US" sz="1800" dirty="0" err="1">
                <a:latin typeface="Times New Roman" pitchFamily="18" charset="0"/>
                <a:cs typeface="Times New Roman" pitchFamily="18" charset="0"/>
              </a:rPr>
              <a:t>nặng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phân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có</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nhầy</a:t>
            </a:r>
            <a:r>
              <a:rPr lang="en-US" sz="1800" dirty="0">
                <a:latin typeface="Times New Roman" pitchFamily="18" charset="0"/>
                <a:cs typeface="Times New Roman" pitchFamily="18" charset="0"/>
              </a:rPr>
              <a:t> </a:t>
            </a:r>
            <a:r>
              <a:rPr lang="en-US" sz="1800" dirty="0" err="1" smtClean="0">
                <a:latin typeface="Times New Roman" pitchFamily="18" charset="0"/>
                <a:cs typeface="Times New Roman" pitchFamily="18" charset="0"/>
              </a:rPr>
              <a:t>máu</a:t>
            </a:r>
            <a:r>
              <a:rPr lang="en-US" sz="1800" dirty="0" smtClean="0">
                <a:latin typeface="Times New Roman" pitchFamily="18" charset="0"/>
                <a:cs typeface="Times New Roman" pitchFamily="18" charset="0"/>
              </a:rPr>
              <a:t>, </a:t>
            </a:r>
            <a:r>
              <a:rPr lang="vi-VN" sz="1800" dirty="0" smtClean="0">
                <a:latin typeface="Times New Roman" pitchFamily="18" charset="0"/>
                <a:cs typeface="Times New Roman" pitchFamily="18" charset="0"/>
              </a:rPr>
              <a:t> </a:t>
            </a:r>
            <a:r>
              <a:rPr lang="vi-VN" sz="1800" dirty="0">
                <a:latin typeface="Times New Roman" pitchFamily="18" charset="0"/>
                <a:cs typeface="Times New Roman" pitchFamily="18" charset="0"/>
              </a:rPr>
              <a:t>đau quặn bụng và chướng bụng, đầy hơi, ợ hơi và buồn nôn từng lúc</a:t>
            </a:r>
            <a:r>
              <a:rPr lang="vi-VN" sz="1800" dirty="0" smtClean="0">
                <a:latin typeface="Times New Roman" pitchFamily="18" charset="0"/>
                <a:cs typeface="Times New Roman" pitchFamily="18" charset="0"/>
              </a:rPr>
              <a:t>, </a:t>
            </a:r>
            <a:r>
              <a:rPr lang="vi-VN" sz="1800" dirty="0">
                <a:latin typeface="Times New Roman" pitchFamily="18" charset="0"/>
                <a:cs typeface="Times New Roman" pitchFamily="18" charset="0"/>
              </a:rPr>
              <a:t>khó chịu vùng thượng </a:t>
            </a:r>
            <a:r>
              <a:rPr lang="vi-VN" sz="1800" dirty="0" smtClean="0">
                <a:latin typeface="Times New Roman" pitchFamily="18" charset="0"/>
                <a:cs typeface="Times New Roman" pitchFamily="18" charset="0"/>
              </a:rPr>
              <a:t>vị,</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sốt</a:t>
            </a:r>
            <a:r>
              <a:rPr lang="en-US" sz="1800" dirty="0" smtClean="0">
                <a:latin typeface="Times New Roman" pitchFamily="18" charset="0"/>
                <a:cs typeface="Times New Roman" pitchFamily="18" charset="0"/>
              </a:rPr>
              <a:t>, </a:t>
            </a:r>
            <a:r>
              <a:rPr lang="vi-VN" sz="1800" dirty="0" smtClean="0">
                <a:latin typeface="Times New Roman" pitchFamily="18" charset="0"/>
                <a:cs typeface="Times New Roman" pitchFamily="18" charset="0"/>
              </a:rPr>
              <a:t>mệt </a:t>
            </a:r>
            <a:r>
              <a:rPr lang="vi-VN" sz="1800" dirty="0">
                <a:latin typeface="Times New Roman" pitchFamily="18" charset="0"/>
                <a:cs typeface="Times New Roman" pitchFamily="18" charset="0"/>
              </a:rPr>
              <a:t>mỏi </a:t>
            </a:r>
            <a:r>
              <a:rPr lang="vi-VN" sz="1800" dirty="0" smtClean="0">
                <a:latin typeface="Times New Roman" pitchFamily="18" charset="0"/>
                <a:cs typeface="Times New Roman" pitchFamily="18" charset="0"/>
              </a:rPr>
              <a:t>và </a:t>
            </a:r>
            <a:r>
              <a:rPr lang="vi-VN" sz="1800" dirty="0">
                <a:latin typeface="Times New Roman" pitchFamily="18" charset="0"/>
                <a:cs typeface="Times New Roman" pitchFamily="18" charset="0"/>
              </a:rPr>
              <a:t>chán </a:t>
            </a:r>
            <a:r>
              <a:rPr lang="vi-VN" sz="1800" dirty="0" smtClean="0">
                <a:latin typeface="Times New Roman" pitchFamily="18" charset="0"/>
                <a:cs typeface="Times New Roman" pitchFamily="18" charset="0"/>
              </a:rPr>
              <a:t>ăn</a:t>
            </a:r>
            <a:r>
              <a:rPr lang="en-US" sz="1800" dirty="0" smtClean="0">
                <a:latin typeface="Times New Roman" pitchFamily="18" charset="0"/>
                <a:cs typeface="Times New Roman" pitchFamily="18" charset="0"/>
              </a:rPr>
              <a:t>.</a:t>
            </a:r>
            <a:r>
              <a:rPr lang="vi-VN" sz="1800" dirty="0"/>
              <a:t> Nhiễm Giardia thường đi kèm với không dung nạp lactose</a:t>
            </a:r>
            <a:endParaRPr lang="en-US" sz="1800" dirty="0" smtClean="0">
              <a:latin typeface="Times New Roman" pitchFamily="18" charset="0"/>
              <a:cs typeface="Times New Roman" pitchFamily="18" charset="0"/>
            </a:endParaRPr>
          </a:p>
          <a:p>
            <a:pPr marL="0" indent="0">
              <a:buNone/>
            </a:pPr>
            <a:r>
              <a:rPr lang="en-US" sz="1800" dirty="0" smtClean="0">
                <a:latin typeface="Times New Roman" pitchFamily="18" charset="0"/>
                <a:cs typeface="Times New Roman" pitchFamily="18" charset="0"/>
              </a:rPr>
              <a:t>* N</a:t>
            </a:r>
            <a:r>
              <a:rPr lang="vi-VN" sz="1800" dirty="0" smtClean="0">
                <a:latin typeface="Times New Roman" pitchFamily="18" charset="0"/>
                <a:cs typeface="Times New Roman" pitchFamily="18" charset="0"/>
              </a:rPr>
              <a:t>hiễm Giardia </a:t>
            </a:r>
            <a:r>
              <a:rPr lang="vi-VN" sz="1800" dirty="0">
                <a:latin typeface="Times New Roman" pitchFamily="18" charset="0"/>
                <a:cs typeface="Times New Roman" pitchFamily="18" charset="0"/>
              </a:rPr>
              <a:t>tiêu chảy mạn tính phân có mùi hôi, chướng bụng và trung tiện mùi rất </a:t>
            </a:r>
            <a:r>
              <a:rPr lang="vi-VN" sz="1800" dirty="0" smtClean="0">
                <a:latin typeface="Times New Roman" pitchFamily="18" charset="0"/>
                <a:cs typeface="Times New Roman" pitchFamily="18" charset="0"/>
              </a:rPr>
              <a:t>hôi</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gây</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giảm</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hấp</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thu</a:t>
            </a:r>
            <a:r>
              <a:rPr lang="en-US" sz="1800" dirty="0" smtClean="0">
                <a:latin typeface="Times New Roman" pitchFamily="18" charset="0"/>
                <a:cs typeface="Times New Roman" pitchFamily="18" charset="0"/>
              </a:rPr>
              <a:t>, </a:t>
            </a:r>
            <a:r>
              <a:rPr lang="vi-VN" sz="1800" dirty="0" smtClean="0">
                <a:latin typeface="Times New Roman" pitchFamily="18" charset="0"/>
                <a:cs typeface="Times New Roman" pitchFamily="18" charset="0"/>
              </a:rPr>
              <a:t>sút </a:t>
            </a:r>
            <a:r>
              <a:rPr lang="vi-VN" sz="1800" dirty="0">
                <a:latin typeface="Times New Roman" pitchFamily="18" charset="0"/>
                <a:cs typeface="Times New Roman" pitchFamily="18" charset="0"/>
              </a:rPr>
              <a:t>cân và mệt mỏi nhiều. Nhiễm Giardia mạn tính đôi khi là nguyên nhân gây chậm phát triển ở trẻ em.</a:t>
            </a: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3046476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r="19874" b="2830"/>
          <a:stretch/>
        </p:blipFill>
        <p:spPr>
          <a:xfrm>
            <a:off x="762000" y="762000"/>
            <a:ext cx="7315200" cy="5923472"/>
          </a:xfrm>
          <a:prstGeom prst="rect">
            <a:avLst/>
          </a:prstGeom>
        </p:spPr>
      </p:pic>
    </p:spTree>
    <p:extLst>
      <p:ext uri="{BB962C8B-B14F-4D97-AF65-F5344CB8AC3E}">
        <p14:creationId xmlns:p14="http://schemas.microsoft.com/office/powerpoint/2010/main" val="4091084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6132" t="4465" r="5755" b="19752"/>
          <a:stretch/>
        </p:blipFill>
        <p:spPr>
          <a:xfrm>
            <a:off x="304800" y="609600"/>
            <a:ext cx="8659483" cy="5851585"/>
          </a:xfrm>
          <a:prstGeom prst="rect">
            <a:avLst/>
          </a:prstGeom>
        </p:spPr>
      </p:pic>
    </p:spTree>
    <p:extLst>
      <p:ext uri="{BB962C8B-B14F-4D97-AF65-F5344CB8AC3E}">
        <p14:creationId xmlns:p14="http://schemas.microsoft.com/office/powerpoint/2010/main" val="1652740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normAutofit/>
          </a:bodyPr>
          <a:lstStyle/>
          <a:p>
            <a:pPr marL="0" indent="0">
              <a:buNone/>
            </a:pPr>
            <a:r>
              <a:rPr lang="en-US" sz="1800" b="1" dirty="0" err="1" smtClean="0">
                <a:latin typeface="Times New Roman" pitchFamily="18" charset="0"/>
                <a:cs typeface="Times New Roman" pitchFamily="18" charset="0"/>
              </a:rPr>
              <a:t>Chẩn</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đoán</a:t>
            </a:r>
            <a:r>
              <a:rPr lang="en-US" sz="1800" b="1" dirty="0" smtClean="0">
                <a:latin typeface="Times New Roman" pitchFamily="18" charset="0"/>
                <a:cs typeface="Times New Roman" pitchFamily="18" charset="0"/>
              </a:rPr>
              <a:t>: </a:t>
            </a:r>
          </a:p>
          <a:p>
            <a:r>
              <a:rPr lang="vi-VN" sz="1800" dirty="0" smtClean="0">
                <a:latin typeface="Times New Roman" pitchFamily="18" charset="0"/>
                <a:cs typeface="Times New Roman" pitchFamily="18" charset="0"/>
              </a:rPr>
              <a:t>Dựa </a:t>
            </a:r>
            <a:r>
              <a:rPr lang="vi-VN" sz="1800" dirty="0">
                <a:latin typeface="Times New Roman" pitchFamily="18" charset="0"/>
                <a:cs typeface="Times New Roman" pitchFamily="18" charset="0"/>
              </a:rPr>
              <a:t>vào triệu chứng lâm </a:t>
            </a:r>
            <a:r>
              <a:rPr lang="vi-VN" sz="1800" dirty="0" smtClean="0">
                <a:latin typeface="Times New Roman" pitchFamily="18" charset="0"/>
                <a:cs typeface="Times New Roman" pitchFamily="18" charset="0"/>
              </a:rPr>
              <a:t>sàng</a:t>
            </a:r>
            <a:endParaRPr lang="en-US" sz="1800" dirty="0" smtClean="0">
              <a:latin typeface="Times New Roman" pitchFamily="18" charset="0"/>
              <a:cs typeface="Times New Roman" pitchFamily="18" charset="0"/>
            </a:endParaRPr>
          </a:p>
          <a:p>
            <a:r>
              <a:rPr lang="vi-VN" sz="1800" dirty="0" smtClean="0">
                <a:latin typeface="Times New Roman" pitchFamily="18" charset="0"/>
                <a:cs typeface="Times New Roman" pitchFamily="18" charset="0"/>
              </a:rPr>
              <a:t>Chẩn </a:t>
            </a:r>
            <a:r>
              <a:rPr lang="vi-VN" sz="1800" dirty="0">
                <a:latin typeface="Times New Roman" pitchFamily="18" charset="0"/>
                <a:cs typeface="Times New Roman" pitchFamily="18" charset="0"/>
              </a:rPr>
              <a:t>đoán kí sinh trùng học: xét nghiệm phân có thể </a:t>
            </a:r>
            <a:r>
              <a:rPr lang="vi-VN" sz="1800" dirty="0" smtClean="0">
                <a:latin typeface="Times New Roman" pitchFamily="18" charset="0"/>
                <a:cs typeface="Times New Roman" pitchFamily="18" charset="0"/>
              </a:rPr>
              <a:t>phát </a:t>
            </a:r>
            <a:r>
              <a:rPr lang="vi-VN" sz="1800" dirty="0">
                <a:latin typeface="Times New Roman" pitchFamily="18" charset="0"/>
                <a:cs typeface="Times New Roman" pitchFamily="18" charset="0"/>
              </a:rPr>
              <a:t>hiện kén trùng roi thìa, </a:t>
            </a:r>
            <a:r>
              <a:rPr lang="vi-VN" sz="1800" dirty="0" smtClean="0">
                <a:latin typeface="Times New Roman" pitchFamily="18" charset="0"/>
                <a:cs typeface="Times New Roman" pitchFamily="18" charset="0"/>
              </a:rPr>
              <a:t>thể </a:t>
            </a:r>
            <a:r>
              <a:rPr lang="vi-VN" sz="1800" dirty="0">
                <a:latin typeface="Times New Roman" pitchFamily="18" charset="0"/>
                <a:cs typeface="Times New Roman" pitchFamily="18" charset="0"/>
              </a:rPr>
              <a:t>hoạt động, thường gặp trong phân lỏng còn phân đóng khuôn thường chỉ thấy kén. Xét nghiệm dịch tá tràng có thể phát hiện thể hoạt động.</a:t>
            </a:r>
          </a:p>
          <a:p>
            <a:r>
              <a:rPr lang="vi-VN" sz="1800" dirty="0">
                <a:latin typeface="Times New Roman" pitchFamily="18" charset="0"/>
                <a:cs typeface="Times New Roman" pitchFamily="18" charset="0"/>
              </a:rPr>
              <a:t>Chẩn đoán huyết thanh miễn dịch: </a:t>
            </a:r>
            <a:r>
              <a:rPr lang="vi-VN" sz="1800" dirty="0" smtClean="0">
                <a:latin typeface="Times New Roman" pitchFamily="18" charset="0"/>
                <a:cs typeface="Times New Roman" pitchFamily="18" charset="0"/>
              </a:rPr>
              <a:t>phương </a:t>
            </a:r>
            <a:r>
              <a:rPr lang="vi-VN" sz="1800" dirty="0">
                <a:latin typeface="Times New Roman" pitchFamily="18" charset="0"/>
                <a:cs typeface="Times New Roman" pitchFamily="18" charset="0"/>
              </a:rPr>
              <a:t>pháp ELISA </a:t>
            </a:r>
            <a:r>
              <a:rPr lang="en-US" sz="1800" dirty="0" err="1" smtClean="0">
                <a:latin typeface="Times New Roman" pitchFamily="18" charset="0"/>
                <a:cs typeface="Times New Roman" pitchFamily="18" charset="0"/>
              </a:rPr>
              <a:t>để</a:t>
            </a:r>
            <a:r>
              <a:rPr lang="en-US" sz="1800" dirty="0" smtClean="0">
                <a:latin typeface="Times New Roman" pitchFamily="18" charset="0"/>
                <a:cs typeface="Times New Roman" pitchFamily="18" charset="0"/>
              </a:rPr>
              <a:t> </a:t>
            </a:r>
            <a:r>
              <a:rPr lang="vi-VN" sz="1800" dirty="0" smtClean="0">
                <a:latin typeface="Times New Roman" pitchFamily="18" charset="0"/>
                <a:cs typeface="Times New Roman" pitchFamily="18" charset="0"/>
              </a:rPr>
              <a:t>phát </a:t>
            </a:r>
            <a:r>
              <a:rPr lang="vi-VN" sz="1800" dirty="0">
                <a:latin typeface="Times New Roman" pitchFamily="18" charset="0"/>
                <a:cs typeface="Times New Roman" pitchFamily="18" charset="0"/>
              </a:rPr>
              <a:t>hiện kháng nguyên trùng roi thìa.</a:t>
            </a:r>
          </a:p>
          <a:p>
            <a:r>
              <a:rPr lang="vi-VN" sz="1800" dirty="0">
                <a:latin typeface="Times New Roman" pitchFamily="18" charset="0"/>
                <a:cs typeface="Times New Roman" pitchFamily="18" charset="0"/>
              </a:rPr>
              <a:t>Chẩn đoán sinh học phân tử: </a:t>
            </a:r>
            <a:r>
              <a:rPr lang="vi-VN" sz="1800" dirty="0" smtClean="0">
                <a:latin typeface="Times New Roman" pitchFamily="18" charset="0"/>
                <a:cs typeface="Times New Roman" pitchFamily="18" charset="0"/>
              </a:rPr>
              <a:t>kĩ </a:t>
            </a:r>
            <a:r>
              <a:rPr lang="vi-VN" sz="1800" dirty="0">
                <a:latin typeface="Times New Roman" pitchFamily="18" charset="0"/>
                <a:cs typeface="Times New Roman" pitchFamily="18" charset="0"/>
              </a:rPr>
              <a:t>thuật PCR trong chẩn đoán trùng roi thìa.</a:t>
            </a:r>
          </a:p>
          <a:p>
            <a:pPr marL="0" indent="0">
              <a:buNone/>
            </a:pP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29011040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983163"/>
          </a:xfrm>
        </p:spPr>
        <p:txBody>
          <a:bodyPr>
            <a:normAutofit/>
          </a:bodyPr>
          <a:lstStyle/>
          <a:p>
            <a:pPr marL="0" indent="0">
              <a:buNone/>
            </a:pPr>
            <a:r>
              <a:rPr lang="en-US" sz="1800" b="1" dirty="0" err="1" smtClean="0">
                <a:latin typeface="Times New Roman" pitchFamily="18" charset="0"/>
                <a:cs typeface="Times New Roman" pitchFamily="18" charset="0"/>
              </a:rPr>
              <a:t>Điều</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trị</a:t>
            </a:r>
            <a:r>
              <a:rPr lang="en-US" sz="1800" b="1" dirty="0" smtClean="0">
                <a:latin typeface="Times New Roman" pitchFamily="18" charset="0"/>
                <a:cs typeface="Times New Roman" pitchFamily="18" charset="0"/>
              </a:rPr>
              <a:t>:</a:t>
            </a:r>
          </a:p>
          <a:p>
            <a:r>
              <a:rPr lang="en-US" sz="1800" dirty="0" err="1" smtClean="0">
                <a:latin typeface="Times New Roman" pitchFamily="18" charset="0"/>
                <a:cs typeface="Times New Roman" pitchFamily="18" charset="0"/>
              </a:rPr>
              <a:t>Điều</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trị</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đặc</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hiệu</a:t>
            </a:r>
            <a:r>
              <a:rPr lang="en-US" sz="1800" dirty="0" smtClean="0">
                <a:latin typeface="Times New Roman" pitchFamily="18" charset="0"/>
                <a:cs typeface="Times New Roman" pitchFamily="18" charset="0"/>
              </a:rPr>
              <a:t>: </a:t>
            </a:r>
            <a:r>
              <a:rPr lang="vi-VN" sz="1800" dirty="0" smtClean="0">
                <a:latin typeface="Times New Roman" pitchFamily="18" charset="0"/>
                <a:cs typeface="Times New Roman" pitchFamily="18" charset="0"/>
              </a:rPr>
              <a:t>Metronidazol</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omidazol</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Tinidazole</a:t>
            </a:r>
            <a:endParaRPr lang="en-US" sz="1800" dirty="0">
              <a:latin typeface="Times New Roman" pitchFamily="18" charset="0"/>
              <a:cs typeface="Times New Roman" pitchFamily="18" charset="0"/>
            </a:endParaRPr>
          </a:p>
          <a:p>
            <a:r>
              <a:rPr lang="en-US" sz="1800" dirty="0" err="1" smtClean="0">
                <a:latin typeface="Times New Roman" pitchFamily="18" charset="0"/>
                <a:cs typeface="Times New Roman" pitchFamily="18" charset="0"/>
              </a:rPr>
              <a:t>Điều</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trị</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triệu</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chứng</a:t>
            </a:r>
            <a:endParaRPr lang="en-US" sz="1800" dirty="0" smtClean="0">
              <a:latin typeface="Times New Roman" pitchFamily="18" charset="0"/>
              <a:cs typeface="Times New Roman" pitchFamily="18" charset="0"/>
            </a:endParaRPr>
          </a:p>
          <a:p>
            <a:pPr>
              <a:buFont typeface="Arial" charset="0"/>
              <a:buChar char="•"/>
            </a:pPr>
            <a:r>
              <a:rPr lang="en-US" sz="1800" dirty="0" err="1" smtClean="0">
                <a:latin typeface="Times New Roman" pitchFamily="18" charset="0"/>
                <a:cs typeface="Times New Roman" pitchFamily="18" charset="0"/>
              </a:rPr>
              <a:t>Thực</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hiện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ăn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chín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uống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sôi</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giữ</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gìn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vệ</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sinh</a:t>
            </a:r>
            <a:endParaRPr lang="en-US" sz="1800" dirty="0" smtClean="0">
              <a:latin typeface="Times New Roman" pitchFamily="18" charset="0"/>
              <a:cs typeface="Times New Roman" pitchFamily="18" charset="0"/>
            </a:endParaRPr>
          </a:p>
          <a:p>
            <a:pPr marL="0" indent="0">
              <a:buNone/>
            </a:pPr>
            <a:r>
              <a:rPr lang="vi-VN" sz="1800" dirty="0">
                <a:latin typeface="Times New Roman" pitchFamily="18" charset="0"/>
                <a:cs typeface="Times New Roman" pitchFamily="18" charset="0"/>
              </a:rPr>
              <a:t>Sau điều trị, cần xét nghiệm lại phân, hai mẫu trở lên, cách nhau một tuần</a:t>
            </a:r>
            <a:endParaRPr lang="en-US" sz="1800" dirty="0" smtClean="0">
              <a:latin typeface="Times New Roman" pitchFamily="18" charset="0"/>
              <a:cs typeface="Times New Roman" pitchFamily="18" charset="0"/>
            </a:endParaRPr>
          </a:p>
          <a:p>
            <a:pPr marL="0" indent="0">
              <a:buNone/>
            </a:pPr>
            <a:endParaRPr lang="en-US" sz="1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7437161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rmAutofit/>
          </a:bodyPr>
          <a:lstStyle/>
          <a:p>
            <a:pPr marL="0" indent="0">
              <a:buNone/>
            </a:pPr>
            <a:r>
              <a:rPr lang="en-US" sz="1800" b="1" dirty="0" err="1" smtClean="0">
                <a:latin typeface="Times New Roman" pitchFamily="18" charset="0"/>
                <a:cs typeface="Times New Roman" pitchFamily="18" charset="0"/>
              </a:rPr>
              <a:t>Phòng</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bệnh</a:t>
            </a:r>
            <a:r>
              <a:rPr lang="en-US" sz="1800" b="1" dirty="0" smtClean="0">
                <a:latin typeface="Times New Roman" pitchFamily="18" charset="0"/>
                <a:cs typeface="Times New Roman" pitchFamily="18" charset="0"/>
              </a:rPr>
              <a:t>: </a:t>
            </a:r>
          </a:p>
          <a:p>
            <a:r>
              <a:rPr lang="vi-VN" sz="1800" dirty="0">
                <a:latin typeface="Times New Roman" pitchFamily="18" charset="0"/>
                <a:cs typeface="Times New Roman" pitchFamily="18" charset="0"/>
              </a:rPr>
              <a:t>Tuyên truyền, giáo dục sức </a:t>
            </a:r>
            <a:r>
              <a:rPr lang="vi-VN" sz="1800" dirty="0" smtClean="0">
                <a:latin typeface="Times New Roman" pitchFamily="18" charset="0"/>
                <a:cs typeface="Times New Roman" pitchFamily="18" charset="0"/>
              </a:rPr>
              <a:t>khoẻ</a:t>
            </a:r>
            <a:endParaRPr lang="vi-VN" sz="1800" dirty="0">
              <a:latin typeface="Times New Roman" pitchFamily="18" charset="0"/>
              <a:cs typeface="Times New Roman" pitchFamily="18" charset="0"/>
            </a:endParaRPr>
          </a:p>
          <a:p>
            <a:r>
              <a:rPr lang="vi-VN" sz="1800" dirty="0">
                <a:latin typeface="Times New Roman" pitchFamily="18" charset="0"/>
                <a:cs typeface="Times New Roman" pitchFamily="18" charset="0"/>
              </a:rPr>
              <a:t>Vệ sinh phòng bệnh:</a:t>
            </a:r>
          </a:p>
          <a:p>
            <a:pPr marL="0" indent="0">
              <a:buNone/>
            </a:pPr>
            <a:r>
              <a:rPr lang="en-US" sz="1800" dirty="0" smtClean="0">
                <a:latin typeface="Times New Roman" pitchFamily="18" charset="0"/>
                <a:cs typeface="Times New Roman" pitchFamily="18" charset="0"/>
              </a:rPr>
              <a:t>- </a:t>
            </a:r>
            <a:r>
              <a:rPr lang="vi-VN" sz="1800" dirty="0" smtClean="0">
                <a:latin typeface="Times New Roman" pitchFamily="18" charset="0"/>
                <a:cs typeface="Times New Roman" pitchFamily="18" charset="0"/>
              </a:rPr>
              <a:t>Thực </a:t>
            </a:r>
            <a:r>
              <a:rPr lang="vi-VN" sz="1800" dirty="0">
                <a:latin typeface="Times New Roman" pitchFamily="18" charset="0"/>
                <a:cs typeface="Times New Roman" pitchFamily="18" charset="0"/>
              </a:rPr>
              <a:t>hiện rửa tay trước khi ăn, trước khi cho trẻ ăn, trước khi chế biến thức ăn, sau khi đi cầu hoặc sau khi dọn vệ sinh cho trẻ.</a:t>
            </a:r>
          </a:p>
          <a:p>
            <a:pPr marL="0" indent="0">
              <a:buNone/>
            </a:pPr>
            <a:r>
              <a:rPr lang="en-US" sz="1800" dirty="0" smtClean="0">
                <a:latin typeface="Times New Roman" pitchFamily="18" charset="0"/>
                <a:cs typeface="Times New Roman" pitchFamily="18" charset="0"/>
              </a:rPr>
              <a:t>- </a:t>
            </a:r>
            <a:r>
              <a:rPr lang="vi-VN" sz="1800" dirty="0" smtClean="0">
                <a:latin typeface="Times New Roman" pitchFamily="18" charset="0"/>
                <a:cs typeface="Times New Roman" pitchFamily="18" charset="0"/>
              </a:rPr>
              <a:t>Thực </a:t>
            </a:r>
            <a:r>
              <a:rPr lang="vi-VN" sz="1800" dirty="0">
                <a:latin typeface="Times New Roman" pitchFamily="18" charset="0"/>
                <a:cs typeface="Times New Roman" pitchFamily="18" charset="0"/>
              </a:rPr>
              <a:t>hiện ăn chín, uống sôi</a:t>
            </a:r>
          </a:p>
          <a:p>
            <a:pPr marL="0" indent="0">
              <a:buNone/>
            </a:pPr>
            <a:r>
              <a:rPr lang="en-US" sz="1800" dirty="0" smtClean="0">
                <a:latin typeface="Times New Roman" pitchFamily="18" charset="0"/>
                <a:cs typeface="Times New Roman" pitchFamily="18" charset="0"/>
              </a:rPr>
              <a:t>- </a:t>
            </a:r>
            <a:r>
              <a:rPr lang="vi-VN" sz="1800" dirty="0" smtClean="0">
                <a:latin typeface="Times New Roman" pitchFamily="18" charset="0"/>
                <a:cs typeface="Times New Roman" pitchFamily="18" charset="0"/>
              </a:rPr>
              <a:t>Cung </a:t>
            </a:r>
            <a:r>
              <a:rPr lang="vi-VN" sz="1800" dirty="0">
                <a:latin typeface="Times New Roman" pitchFamily="18" charset="0"/>
                <a:cs typeface="Times New Roman" pitchFamily="18" charset="0"/>
              </a:rPr>
              <a:t>cấp nước sạch, tránh làm nhiễm bẩn nguồn nước, tiến hành lọc các nguồn nước nhiễm phân người hoặc súc vật.</a:t>
            </a:r>
          </a:p>
          <a:p>
            <a:pPr marL="0" indent="0">
              <a:buNone/>
            </a:pPr>
            <a:r>
              <a:rPr lang="en-US" sz="1800" dirty="0" smtClean="0">
                <a:latin typeface="Times New Roman" pitchFamily="18" charset="0"/>
                <a:cs typeface="Times New Roman" pitchFamily="18" charset="0"/>
              </a:rPr>
              <a:t>- </a:t>
            </a:r>
            <a:r>
              <a:rPr lang="vi-VN" sz="1800" dirty="0" smtClean="0">
                <a:latin typeface="Times New Roman" pitchFamily="18" charset="0"/>
                <a:cs typeface="Times New Roman" pitchFamily="18" charset="0"/>
              </a:rPr>
              <a:t>Sử </a:t>
            </a:r>
            <a:r>
              <a:rPr lang="vi-VN" sz="1800" dirty="0">
                <a:latin typeface="Times New Roman" pitchFamily="18" charset="0"/>
                <a:cs typeface="Times New Roman" pitchFamily="18" charset="0"/>
              </a:rPr>
              <a:t>dụng hố xí, xử lí phân trẻ hợp vệ sinh.</a:t>
            </a:r>
          </a:p>
          <a:p>
            <a:r>
              <a:rPr lang="vi-VN" sz="1800" dirty="0">
                <a:latin typeface="Times New Roman" pitchFamily="18" charset="0"/>
                <a:cs typeface="Times New Roman" pitchFamily="18" charset="0"/>
              </a:rPr>
              <a:t>Quản lí người lành mang trùng: Định kỳ kiểm tra, xét nghiệm phân của người nhà, người tiếp </a:t>
            </a:r>
            <a:r>
              <a:rPr lang="vi-VN" sz="1800" dirty="0" smtClean="0">
                <a:latin typeface="Times New Roman" pitchFamily="18" charset="0"/>
                <a:cs typeface="Times New Roman" pitchFamily="18" charset="0"/>
              </a:rPr>
              <a:t>xúc</a:t>
            </a:r>
            <a:r>
              <a:rPr lang="en-US" sz="1800" dirty="0">
                <a:latin typeface="Times New Roman" pitchFamily="18" charset="0"/>
                <a:cs typeface="Times New Roman" pitchFamily="18" charset="0"/>
              </a:rPr>
              <a:t>.</a:t>
            </a:r>
            <a:endParaRPr lang="en-US" sz="1800" dirty="0" smtClean="0">
              <a:latin typeface="Times New Roman" pitchFamily="18" charset="0"/>
              <a:cs typeface="Times New Roman" pitchFamily="18" charset="0"/>
            </a:endParaRPr>
          </a:p>
          <a:p>
            <a:r>
              <a:rPr lang="vi-VN" sz="1800" dirty="0" smtClean="0">
                <a:latin typeface="Times New Roman" pitchFamily="18" charset="0"/>
                <a:cs typeface="Times New Roman" pitchFamily="18" charset="0"/>
              </a:rPr>
              <a:t>Xử </a:t>
            </a:r>
            <a:r>
              <a:rPr lang="vi-VN" sz="1800" dirty="0">
                <a:latin typeface="Times New Roman" pitchFamily="18" charset="0"/>
                <a:cs typeface="Times New Roman" pitchFamily="18" charset="0"/>
              </a:rPr>
              <a:t>lý môi trường: Chú ý xử lý sát khuẩn, tẩy uế nguồn phân.</a:t>
            </a:r>
          </a:p>
          <a:p>
            <a:pPr marL="0" indent="0">
              <a:buNone/>
            </a:pP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3825394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itchFamily="18" charset="0"/>
                <a:cs typeface="Times New Roman" pitchFamily="18" charset="0"/>
              </a:rPr>
              <a:t>QUY TRÌNH LẤY BỆNH PHẨM VÀ SOI TƯƠI</a:t>
            </a:r>
            <a:r>
              <a:rPr lang="en-US" sz="2800" dirty="0"/>
              <a:t/>
            </a:r>
            <a:br>
              <a:rPr lang="en-US" sz="2800" dirty="0"/>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0" indent="0">
              <a:buNone/>
            </a:pPr>
            <a:r>
              <a:rPr lang="en-US" sz="1800" b="1" dirty="0">
                <a:latin typeface="Times New Roman" pitchFamily="18" charset="0"/>
                <a:cs typeface="Times New Roman" pitchFamily="18" charset="0"/>
              </a:rPr>
              <a:t>Q</a:t>
            </a:r>
            <a:r>
              <a:rPr lang="vi-VN" sz="1800" b="1" dirty="0">
                <a:latin typeface="Times New Roman" pitchFamily="18" charset="0"/>
                <a:cs typeface="Times New Roman" pitchFamily="18" charset="0"/>
              </a:rPr>
              <a:t>uy trình lấy mẫu phân như sau:</a:t>
            </a:r>
          </a:p>
          <a:p>
            <a:r>
              <a:rPr lang="en-US" sz="1800" dirty="0" err="1">
                <a:latin typeface="Times New Roman" pitchFamily="18" charset="0"/>
                <a:cs typeface="Times New Roman" pitchFamily="18" charset="0"/>
              </a:rPr>
              <a:t>Người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bệnh</a:t>
            </a:r>
            <a:r>
              <a:rPr lang="en-US" sz="1800" dirty="0">
                <a:latin typeface="Times New Roman" pitchFamily="18" charset="0"/>
                <a:cs typeface="Times New Roman" pitchFamily="18" charset="0"/>
              </a:rPr>
              <a:t> đ</a:t>
            </a:r>
            <a:r>
              <a:rPr lang="vi-VN" sz="1800" dirty="0">
                <a:latin typeface="Times New Roman" pitchFamily="18" charset="0"/>
                <a:cs typeface="Times New Roman" pitchFamily="18" charset="0"/>
              </a:rPr>
              <a:t>i phân vào trong </a:t>
            </a:r>
            <a:r>
              <a:rPr lang="en-US" sz="1800" dirty="0" err="1">
                <a:latin typeface="Times New Roman" pitchFamily="18" charset="0"/>
                <a:cs typeface="Times New Roman" pitchFamily="18" charset="0"/>
              </a:rPr>
              <a:t>bô</a:t>
            </a:r>
            <a:r>
              <a:rPr lang="en-US" sz="1800" dirty="0">
                <a:latin typeface="Times New Roman" pitchFamily="18" charset="0"/>
                <a:cs typeface="Times New Roman" pitchFamily="18" charset="0"/>
              </a:rPr>
              <a:t>, </a:t>
            </a:r>
            <a:r>
              <a:rPr lang="vi-VN" sz="1800" dirty="0">
                <a:latin typeface="Times New Roman" pitchFamily="18" charset="0"/>
                <a:cs typeface="Times New Roman" pitchFamily="18" charset="0"/>
              </a:rPr>
              <a:t>giấy/bịch nilon, không đi phân vào trong bồn cầu.</a:t>
            </a:r>
          </a:p>
          <a:p>
            <a:r>
              <a:rPr lang="vi-VN" sz="1800" dirty="0">
                <a:latin typeface="Times New Roman" pitchFamily="18" charset="0"/>
                <a:cs typeface="Times New Roman" pitchFamily="18" charset="0"/>
              </a:rPr>
              <a:t>Lấy que tăm bông, phết đầu tăm vào nhiều mặt của mẫu phân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chú</a:t>
            </a:r>
            <a:r>
              <a:rPr lang="en-US" sz="1800" dirty="0">
                <a:latin typeface="Times New Roman" pitchFamily="18" charset="0"/>
                <a:cs typeface="Times New Roman" pitchFamily="18" charset="0"/>
              </a:rPr>
              <a:t> ý </a:t>
            </a:r>
            <a:r>
              <a:rPr lang="en-US" sz="1800" dirty="0" err="1">
                <a:latin typeface="Times New Roman" pitchFamily="18" charset="0"/>
                <a:cs typeface="Times New Roman" pitchFamily="18" charset="0"/>
              </a:rPr>
              <a:t>lấy</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phần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phân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nhầy</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máu</a:t>
            </a:r>
            <a:r>
              <a:rPr lang="vi-VN" sz="1800" dirty="0">
                <a:latin typeface="Times New Roman" pitchFamily="18" charset="0"/>
                <a:cs typeface="Times New Roman" pitchFamily="18" charset="0"/>
              </a:rPr>
              <a:t> </a:t>
            </a:r>
            <a:endParaRPr lang="en-US" sz="1800" dirty="0">
              <a:latin typeface="Times New Roman" pitchFamily="18" charset="0"/>
              <a:cs typeface="Times New Roman" pitchFamily="18" charset="0"/>
            </a:endParaRPr>
          </a:p>
          <a:p>
            <a:r>
              <a:rPr lang="vi-VN" sz="1800" dirty="0">
                <a:latin typeface="Times New Roman" pitchFamily="18" charset="0"/>
                <a:cs typeface="Times New Roman" pitchFamily="18" charset="0"/>
              </a:rPr>
              <a:t>Mang ngay mẫu phân vừa lấy tới phòng xét nghiệm trong vòng 2 tiếng. </a:t>
            </a:r>
          </a:p>
          <a:p>
            <a:r>
              <a:rPr lang="vi-VN" sz="1800" dirty="0">
                <a:latin typeface="Times New Roman" pitchFamily="18" charset="0"/>
                <a:cs typeface="Times New Roman" pitchFamily="18" charset="0"/>
              </a:rPr>
              <a:t>Đối với trẻ nhỏ</a:t>
            </a:r>
            <a:r>
              <a:rPr lang="en-US" sz="1800" dirty="0">
                <a:latin typeface="Times New Roman" pitchFamily="18" charset="0"/>
                <a:cs typeface="Times New Roman" pitchFamily="18" charset="0"/>
              </a:rPr>
              <a:t> </a:t>
            </a:r>
            <a:r>
              <a:rPr lang="vi-VN" sz="1800" dirty="0">
                <a:latin typeface="Times New Roman" pitchFamily="18" charset="0"/>
                <a:cs typeface="Times New Roman" pitchFamily="18" charset="0"/>
              </a:rPr>
              <a:t>có thể dùng tăm bông sạch cho vào hậu môn của trẻ ngoáy để soi tươi tìm ký sinh trùng.</a:t>
            </a:r>
            <a:endParaRPr lang="en-US" sz="1800" dirty="0">
              <a:latin typeface="Times New Roman" pitchFamily="18" charset="0"/>
              <a:cs typeface="Times New Roman" pitchFamily="18" charset="0"/>
            </a:endParaRPr>
          </a:p>
          <a:p>
            <a:pPr marL="0" indent="0">
              <a:buNone/>
            </a:pPr>
            <a:r>
              <a:rPr lang="vi-VN" sz="1800" dirty="0">
                <a:latin typeface="Times New Roman" pitchFamily="18" charset="0"/>
                <a:cs typeface="Times New Roman" pitchFamily="18" charset="0"/>
              </a:rPr>
              <a:t>Mẫu phân đạt để xét nghiệm phải đảm bảo không được lẫn nước tiểu, máu trong kinh nguyệt, máu từ ổ xuất huyết, các chất khác (như giấy vệ sinh hay chất tẩy rửa bồn cầu).</a:t>
            </a:r>
          </a:p>
          <a:p>
            <a:endParaRPr lang="en-US" sz="1800" dirty="0">
              <a:latin typeface="Times New Roman" pitchFamily="18" charset="0"/>
              <a:cs typeface="Times New Roman" pitchFamily="18" charset="0"/>
            </a:endParaRPr>
          </a:p>
          <a:p>
            <a:pPr marL="0" indent="0">
              <a:buNone/>
            </a:pP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40249341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87963"/>
          </a:xfrm>
        </p:spPr>
        <p:txBody>
          <a:bodyPr>
            <a:noAutofit/>
          </a:bodyPr>
          <a:lstStyle/>
          <a:p>
            <a:pPr marL="0" indent="0">
              <a:buNone/>
            </a:pPr>
            <a:r>
              <a:rPr lang="en-US" sz="1600" dirty="0">
                <a:latin typeface="Times New Roman" pitchFamily="18" charset="0"/>
                <a:cs typeface="Times New Roman" pitchFamily="18" charset="0"/>
              </a:rPr>
              <a:t> </a:t>
            </a:r>
            <a:r>
              <a:rPr lang="en-US" sz="1600" b="1" dirty="0" err="1">
                <a:latin typeface="Times New Roman" pitchFamily="18" charset="0"/>
                <a:cs typeface="Times New Roman" pitchFamily="18" charset="0"/>
              </a:rPr>
              <a:t>Nguyên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lý</a:t>
            </a:r>
            <a:r>
              <a:rPr lang="en-US" sz="1600" dirty="0">
                <a:latin typeface="Times New Roman" pitchFamily="18" charset="0"/>
                <a:cs typeface="Times New Roman" pitchFamily="18" charset="0"/>
              </a:rPr>
              <a:t>: </a:t>
            </a:r>
            <a:r>
              <a:rPr lang="vi-VN" sz="1600" dirty="0">
                <a:latin typeface="Times New Roman" pitchFamily="18" charset="0"/>
                <a:cs typeface="Times New Roman" pitchFamily="18" charset="0"/>
              </a:rPr>
              <a:t>Dùng NaCl 0,9% để hoà tan phân. Vì NaCl 0,9% là môi trường giống như môi trường trong cơ thể, nên các thể hoạt động của đơn bào, ấu trùng giun lươn nếu như có trong phân sẽ sống và chuyển động khi đó sẽ dễ dàng phát hiện được dưới kính hiển vi quang học. </a:t>
            </a:r>
            <a:endParaRPr lang="en-US" sz="1600" dirty="0">
              <a:latin typeface="Times New Roman" pitchFamily="18" charset="0"/>
              <a:cs typeface="Times New Roman" pitchFamily="18" charset="0"/>
            </a:endParaRPr>
          </a:p>
          <a:p>
            <a:pPr marL="0" indent="0">
              <a:buNone/>
            </a:pPr>
            <a:r>
              <a:rPr lang="vi-VN" sz="1600" b="1" dirty="0">
                <a:latin typeface="Times New Roman" pitchFamily="18" charset="0"/>
                <a:cs typeface="Times New Roman" pitchFamily="18" charset="0"/>
              </a:rPr>
              <a:t>Tiến hành kỹ thuật</a:t>
            </a:r>
            <a:endParaRPr lang="vi-VN" sz="1600" dirty="0">
              <a:latin typeface="Times New Roman" pitchFamily="18" charset="0"/>
              <a:cs typeface="Times New Roman" pitchFamily="18" charset="0"/>
            </a:endParaRPr>
          </a:p>
          <a:p>
            <a:r>
              <a:rPr lang="vi-VN" sz="1600" dirty="0">
                <a:latin typeface="Times New Roman" pitchFamily="18" charset="0"/>
                <a:cs typeface="Times New Roman" pitchFamily="18" charset="0"/>
              </a:rPr>
              <a:t>Nhỏ dung dịch NaCL 9 ‰ lên trên 1 lam kính.</a:t>
            </a:r>
            <a:endParaRPr lang="en-US" sz="1600" dirty="0">
              <a:latin typeface="Times New Roman" pitchFamily="18" charset="0"/>
              <a:cs typeface="Times New Roman" pitchFamily="18" charset="0"/>
            </a:endParaRPr>
          </a:p>
          <a:p>
            <a:r>
              <a:rPr lang="vi-VN" sz="1600" dirty="0">
                <a:latin typeface="Times New Roman" pitchFamily="18" charset="0"/>
                <a:cs typeface="Times New Roman" pitchFamily="18" charset="0"/>
              </a:rPr>
              <a:t>Dùng que lấy một lượng phân (bao kín đầu que) hòa đều vào giọt dung dịch NaCL 9 ‰ đến khi có màu đục</a:t>
            </a:r>
            <a:endParaRPr lang="en-US" sz="1600" dirty="0">
              <a:latin typeface="Times New Roman" pitchFamily="18" charset="0"/>
              <a:cs typeface="Times New Roman" pitchFamily="18" charset="0"/>
            </a:endParaRPr>
          </a:p>
          <a:p>
            <a:r>
              <a:rPr lang="vi-VN" sz="1600" dirty="0">
                <a:latin typeface="Times New Roman" pitchFamily="18" charset="0"/>
                <a:cs typeface="Times New Roman" pitchFamily="18" charset="0"/>
              </a:rPr>
              <a:t>Đặt lá kính lên trên giọt dung dịch.</a:t>
            </a:r>
          </a:p>
          <a:p>
            <a:r>
              <a:rPr lang="vi-VN" sz="1600" dirty="0">
                <a:latin typeface="Times New Roman" pitchFamily="18" charset="0"/>
                <a:cs typeface="Times New Roman" pitchFamily="18" charset="0"/>
              </a:rPr>
              <a:t>Quan sát kính hiển </a:t>
            </a:r>
            <a:r>
              <a:rPr lang="vi-VN" sz="1600" dirty="0" smtClean="0">
                <a:latin typeface="Times New Roman" pitchFamily="18" charset="0"/>
                <a:cs typeface="Times New Roman" pitchFamily="18" charset="0"/>
              </a:rPr>
              <a:t>vi</a:t>
            </a:r>
            <a:r>
              <a:rPr lang="en-US" sz="1600" dirty="0" smtClean="0">
                <a:latin typeface="Times New Roman" pitchFamily="18" charset="0"/>
                <a:cs typeface="Times New Roman" pitchFamily="18" charset="0"/>
              </a:rPr>
              <a:t>.</a:t>
            </a:r>
            <a:endParaRPr lang="vi-VN" sz="1600" dirty="0">
              <a:latin typeface="Times New Roman" pitchFamily="18" charset="0"/>
              <a:cs typeface="Times New Roman" pitchFamily="18" charset="0"/>
            </a:endParaRPr>
          </a:p>
          <a:p>
            <a:pPr marL="0" indent="0">
              <a:buNone/>
            </a:pPr>
            <a:r>
              <a:rPr lang="en-US" sz="1600" b="1" dirty="0" err="1">
                <a:latin typeface="Times New Roman" pitchFamily="18" charset="0"/>
                <a:cs typeface="Times New Roman" pitchFamily="18" charset="0"/>
              </a:rPr>
              <a:t>Nhận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định</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kết</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quả</a:t>
            </a:r>
            <a:r>
              <a:rPr lang="en-US" sz="1600" b="1" dirty="0">
                <a:latin typeface="Times New Roman" pitchFamily="18" charset="0"/>
                <a:cs typeface="Times New Roman" pitchFamily="18" charset="0"/>
              </a:rPr>
              <a:t>:</a:t>
            </a:r>
          </a:p>
          <a:p>
            <a:pPr marL="0" indent="0">
              <a:buNone/>
            </a:pPr>
            <a:r>
              <a:rPr lang="en-US" sz="1600" dirty="0">
                <a:latin typeface="Times New Roman" pitchFamily="18" charset="0"/>
                <a:cs typeface="Times New Roman" pitchFamily="18" charset="0"/>
              </a:rPr>
              <a:t>* H</a:t>
            </a:r>
            <a:r>
              <a:rPr lang="vi-VN" sz="1600" dirty="0">
                <a:latin typeface="Times New Roman" pitchFamily="18" charset="0"/>
                <a:cs typeface="Times New Roman" pitchFamily="18" charset="0"/>
              </a:rPr>
              <a:t>ình ảnh KSTĐR hay gặp ở người</a:t>
            </a:r>
            <a:r>
              <a:rPr lang="en-US" sz="1600" dirty="0">
                <a:latin typeface="Times New Roman" pitchFamily="18" charset="0"/>
                <a:cs typeface="Times New Roman" pitchFamily="18" charset="0"/>
              </a:rPr>
              <a:t>:</a:t>
            </a:r>
          </a:p>
          <a:p>
            <a:pPr>
              <a:buFontTx/>
              <a:buChar char="-"/>
            </a:pPr>
            <a:r>
              <a:rPr lang="vi-VN" sz="1600" dirty="0">
                <a:latin typeface="Times New Roman" pitchFamily="18" charset="0"/>
                <a:cs typeface="Times New Roman" pitchFamily="18" charset="0"/>
              </a:rPr>
              <a:t>Các loại trứng giun: giun đũa, giun </a:t>
            </a:r>
            <a:r>
              <a:rPr lang="vi-VN" sz="1600" dirty="0" smtClean="0">
                <a:latin typeface="Times New Roman" pitchFamily="18" charset="0"/>
                <a:cs typeface="Times New Roman" pitchFamily="18" charset="0"/>
              </a:rPr>
              <a:t>mó</a:t>
            </a:r>
            <a:r>
              <a:rPr lang="en-US" sz="1600" dirty="0" smtClean="0">
                <a:latin typeface="Times New Roman" pitchFamily="18" charset="0"/>
                <a:cs typeface="Times New Roman" pitchFamily="18" charset="0"/>
              </a:rPr>
              <a:t>c</a:t>
            </a:r>
            <a:r>
              <a:rPr lang="vi-VN" sz="1600" dirty="0" smtClean="0">
                <a:latin typeface="Times New Roman" pitchFamily="18" charset="0"/>
                <a:cs typeface="Times New Roman" pitchFamily="18" charset="0"/>
              </a:rPr>
              <a:t>, </a:t>
            </a:r>
            <a:r>
              <a:rPr lang="vi-VN" sz="1600" dirty="0">
                <a:latin typeface="Times New Roman" pitchFamily="18" charset="0"/>
                <a:cs typeface="Times New Roman" pitchFamily="18" charset="0"/>
              </a:rPr>
              <a:t>giun tóc, giun kim, ấu trùng giun lươn… </a:t>
            </a:r>
            <a:endParaRPr lang="en-US" sz="1600" dirty="0">
              <a:latin typeface="Times New Roman" pitchFamily="18" charset="0"/>
              <a:cs typeface="Times New Roman" pitchFamily="18" charset="0"/>
            </a:endParaRPr>
          </a:p>
          <a:p>
            <a:pPr>
              <a:buFontTx/>
              <a:buChar char="-"/>
            </a:pPr>
            <a:r>
              <a:rPr lang="vi-VN" sz="1600" dirty="0">
                <a:latin typeface="Times New Roman" pitchFamily="18" charset="0"/>
                <a:cs typeface="Times New Roman" pitchFamily="18" charset="0"/>
              </a:rPr>
              <a:t>Các loại trứng sán: sán lá gan nhỏ, sán lá gan lớn, sán lá ruột</a:t>
            </a:r>
            <a:r>
              <a:rPr lang="vi-VN" sz="1600" dirty="0" smtClean="0">
                <a:latin typeface="Times New Roman" pitchFamily="18" charset="0"/>
                <a:cs typeface="Times New Roman" pitchFamily="18" charset="0"/>
              </a:rPr>
              <a:t>,</a:t>
            </a:r>
            <a:r>
              <a:rPr lang="en-US" sz="1600" dirty="0" smtClean="0">
                <a:latin typeface="Times New Roman" pitchFamily="18" charset="0"/>
                <a:cs typeface="Times New Roman" pitchFamily="18" charset="0"/>
              </a:rPr>
              <a:t>...</a:t>
            </a:r>
          </a:p>
          <a:p>
            <a:pPr>
              <a:buFontTx/>
              <a:buChar char="-"/>
            </a:pPr>
            <a:r>
              <a:rPr lang="vi-VN" sz="1600" dirty="0" smtClean="0">
                <a:latin typeface="Times New Roman" pitchFamily="18" charset="0"/>
                <a:cs typeface="Times New Roman" pitchFamily="18" charset="0"/>
              </a:rPr>
              <a:t>Các </a:t>
            </a:r>
            <a:r>
              <a:rPr lang="vi-VN" sz="1600" dirty="0">
                <a:latin typeface="Times New Roman" pitchFamily="18" charset="0"/>
                <a:cs typeface="Times New Roman" pitchFamily="18" charset="0"/>
              </a:rPr>
              <a:t>đơn bào: amíp, trùng roi đường ruột, nấm..</a:t>
            </a:r>
            <a:endParaRPr lang="en-US" sz="1600" dirty="0">
              <a:latin typeface="Times New Roman" pitchFamily="18" charset="0"/>
              <a:cs typeface="Times New Roman" pitchFamily="18" charset="0"/>
            </a:endParaRPr>
          </a:p>
          <a:p>
            <a:pPr marL="0" indent="0">
              <a:buNone/>
            </a:pP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Hồng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cầu</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bạch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cầu</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trong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phân</a:t>
            </a:r>
            <a:r>
              <a:rPr lang="en-US" sz="1600" dirty="0">
                <a:latin typeface="Times New Roman" pitchFamily="18" charset="0"/>
                <a:cs typeface="Times New Roman" pitchFamily="18" charset="0"/>
              </a:rPr>
              <a:t>: </a:t>
            </a:r>
          </a:p>
          <a:p>
            <a:pPr marL="0" indent="0">
              <a:buNone/>
            </a:pPr>
            <a:r>
              <a:rPr lang="vi-VN" sz="1600" dirty="0">
                <a:latin typeface="Times New Roman" pitchFamily="18" charset="0"/>
                <a:cs typeface="Times New Roman" pitchFamily="18" charset="0"/>
              </a:rPr>
              <a:t>- Hồng cầu: hình tròn kích thước 7-8µm màu hồng nhạt, trung tâm nhạt màu.</a:t>
            </a:r>
          </a:p>
          <a:p>
            <a:pPr marL="0" indent="0">
              <a:buNone/>
            </a:pPr>
            <a:r>
              <a:rPr lang="vi-VN" sz="1600" dirty="0" smtClean="0">
                <a:latin typeface="Times New Roman" pitchFamily="18" charset="0"/>
                <a:cs typeface="Times New Roman" pitchFamily="18" charset="0"/>
              </a:rPr>
              <a:t>- </a:t>
            </a:r>
            <a:r>
              <a:rPr lang="vi-VN" sz="1600" dirty="0">
                <a:latin typeface="Times New Roman" pitchFamily="18" charset="0"/>
                <a:cs typeface="Times New Roman" pitchFamily="18" charset="0"/>
              </a:rPr>
              <a:t>Bạch cầu </a:t>
            </a:r>
            <a:r>
              <a:rPr lang="vi-VN" sz="1600" dirty="0" smtClean="0">
                <a:latin typeface="Times New Roman" pitchFamily="18" charset="0"/>
                <a:cs typeface="Times New Roman" pitchFamily="18" charset="0"/>
              </a:rPr>
              <a:t>hình tròn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có</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nhân</a:t>
            </a:r>
            <a:r>
              <a:rPr lang="en-US" sz="1600" dirty="0" smtClean="0">
                <a:latin typeface="Times New Roman" pitchFamily="18" charset="0"/>
                <a:cs typeface="Times New Roman" pitchFamily="18" charset="0"/>
              </a:rPr>
              <a:t>, </a:t>
            </a:r>
            <a:r>
              <a:rPr lang="vi-VN" sz="1600" dirty="0" smtClean="0">
                <a:latin typeface="Times New Roman" pitchFamily="18" charset="0"/>
                <a:cs typeface="Times New Roman" pitchFamily="18" charset="0"/>
              </a:rPr>
              <a:t> </a:t>
            </a:r>
            <a:r>
              <a:rPr lang="vi-VN" sz="1600" dirty="0">
                <a:latin typeface="Times New Roman" pitchFamily="18" charset="0"/>
                <a:cs typeface="Times New Roman" pitchFamily="18" charset="0"/>
              </a:rPr>
              <a:t>kích thước lớn </a:t>
            </a:r>
            <a:r>
              <a:rPr lang="vi-VN" sz="1600" dirty="0" smtClean="0">
                <a:latin typeface="Times New Roman" pitchFamily="18" charset="0"/>
                <a:cs typeface="Times New Roman" pitchFamily="18" charset="0"/>
              </a:rPr>
              <a:t>1</a:t>
            </a:r>
            <a:r>
              <a:rPr lang="en-US" sz="1600" dirty="0" smtClean="0">
                <a:latin typeface="Times New Roman" pitchFamily="18" charset="0"/>
                <a:cs typeface="Times New Roman" pitchFamily="18" charset="0"/>
              </a:rPr>
              <a:t>5 - 20</a:t>
            </a:r>
            <a:r>
              <a:rPr lang="vi-VN" sz="1600" dirty="0" smtClean="0">
                <a:latin typeface="Times New Roman" pitchFamily="18" charset="0"/>
                <a:cs typeface="Times New Roman" pitchFamily="18" charset="0"/>
              </a:rPr>
              <a:t>µm</a:t>
            </a:r>
            <a:r>
              <a:rPr lang="vi-VN" sz="1600" dirty="0">
                <a:latin typeface="Times New Roman" pitchFamily="18" charset="0"/>
                <a:cs typeface="Times New Roman" pitchFamily="18" charset="0"/>
              </a:rPr>
              <a:t>.</a:t>
            </a:r>
          </a:p>
          <a:p>
            <a:pPr marL="0" indent="0">
              <a:buNone/>
            </a:pP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34169233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etric Of Langu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990600"/>
            <a:ext cx="80772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990538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3259</TotalTime>
  <Words>1255</Words>
  <Application>Microsoft Office PowerPoint</Application>
  <PresentationFormat>On-screen Show (4:3)</PresentationFormat>
  <Paragraphs>104</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Flow</vt:lpstr>
      <vt:lpstr>LẦN ĐẦU TIÊN TẠI BỆNH VIỆN ĐA KHOA TRÍ ĐỨC THÀNH: TIÊU CHẢY CẤP DO GIARDIA INTESTINALIS   </vt:lpstr>
      <vt:lpstr>NỘI DUNG</vt:lpstr>
      <vt:lpstr>CA LÂM SÀNG 1</vt:lpstr>
      <vt:lpstr>4. Khám:  Trẻ tỉnh, da niêm mạc hồng Cân nặng:10kg Nhiệt độ: 38 °C Đi ngoài phân lỏng nhiều lần, 6-7 lần/ngày, lẫn nhầy, Dấu hiệu mất nước (+): khát nước, nếp véo da mất chậm Bụng mềm, chướng nhẹ, ấn đau vùng quanh rốn Tim nhịp đều  Phổi không rale 5. Cận lâm sàng: Công thức máu: BC: 17.7 G/L;  HC: 4.42 T/L; Hb: 117 g/l Siêu âm bụng: Ổ bụng nhiều hơi Soi phân: HC (+), BC (+++), Trùng roi: (+++) 6. Chẩn đoán: Tiêu chảy cấp do trùng roi thìa       </vt:lpstr>
      <vt:lpstr>CA LÂM SÀNG 2</vt:lpstr>
      <vt:lpstr>PowerPoint Presentation</vt:lpstr>
      <vt:lpstr>CA LÂM SÀNG 3</vt:lpstr>
      <vt:lpstr>4. Khám:  Trẻ tỉnh, da niêm mạc hồng Cân nặng: 8.5kg Nhiệt độ: 37 °C Đi ngoài phân lỏng nhiều lần,5-6 lần/ngày lẫn nhầy Dấu hiệu mất nước (+): khát nước, nếp véo da mất chậm Bụng mềm, ấn đau vùng quanh rốn Tim nhịp đều  Phổi không rale 5. Cận lâm sàng: Công thức máu: BC: 11.96 G/L;  HC: 3.55 T/L; Hb: 102 g/l Siêu âm bụng – Xquang bụng: bình thường Soi phân: HC (+), BC (+++), Trùng roi: (+++) 6. Chẩn đoán: Tiêu chảy cấp do trùng roi thìa  </vt:lpstr>
      <vt:lpstr>  Điều trị: - Kháng sinh: Metronidazol 15mg/kg/ngày trong 5-7 ngày - Bù dịch:     Ringger lactat 500ml x  01 chai       Truyền TM 30 giọt/phút - Giảm tiết: Grafort 3g      x 02 gói/ngày - Hạ sốt: Paracetamol  10-15 mg/kg    uống  khi sốt trên 38,5 °C - Phục hồi niêm mạc đường tiêu hoá:  Zinbebe  x   05ml/ngày - Men vi sinh:  Enterogram    x  02 gói/ngày  Sau 01 ngày điều trị, trẻ tỉnh, đi ngoài phân sệt 1- 2 lần ngày, không sốt, không nôn, không đau bụng     </vt:lpstr>
      <vt:lpstr>GIARDIA INTESTINALIS – TRÙNG ROI THÌA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QUY TRÌNH LẤY BỆNH PHẨM VÀ SOI TƯƠI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123</cp:revision>
  <dcterms:created xsi:type="dcterms:W3CDTF">2024-06-20T03:11:42Z</dcterms:created>
  <dcterms:modified xsi:type="dcterms:W3CDTF">2024-06-26T01:28:48Z</dcterms:modified>
</cp:coreProperties>
</file>