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80" r:id="rId7"/>
    <p:sldId id="277" r:id="rId8"/>
    <p:sldId id="278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117" d="100"/>
          <a:sy n="117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2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2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74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5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4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9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0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41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0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2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3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4E1B2-66AD-4184-B410-5BA7849D229E}" type="datetimeFigureOut">
              <a:rPr lang="en-US" smtClean="0"/>
              <a:t>26/6/2024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DFE1A-A36F-4E29-91E2-BE314C3D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1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5157192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latin typeface="Times New Roman" charset="0"/>
                <a:cs typeface="Times New Roman" charset="0"/>
              </a:rPr>
              <a:t>VIÊM PHỔI LIÊN QUAN THỞ MÁY</a:t>
            </a:r>
            <a:r>
              <a:rPr lang="en-US" sz="5300" dirty="0" smtClean="0">
                <a:latin typeface="Times New Roman" charset="0"/>
                <a:cs typeface="Times New Roman" charset="0"/>
              </a:rPr>
              <a:t/>
            </a:r>
            <a:br>
              <a:rPr lang="en-US" sz="5300" dirty="0" smtClean="0">
                <a:latin typeface="Times New Roman" charset="0"/>
                <a:cs typeface="Times New Roman" charset="0"/>
              </a:rPr>
            </a:br>
            <a:r>
              <a:rPr lang="vi-VN" sz="3600" dirty="0" smtClean="0">
                <a:latin typeface="Times New Roman" charset="0"/>
                <a:cs typeface="Times New Roman" charset="0"/>
              </a:rPr>
              <a:t/>
            </a:r>
            <a:br>
              <a:rPr lang="vi-VN" sz="3600" dirty="0" smtClean="0">
                <a:latin typeface="Times New Roman" charset="0"/>
                <a:cs typeface="Times New Roman" charset="0"/>
              </a:rPr>
            </a:br>
            <a:r>
              <a:rPr lang="vi-VN" sz="3600" dirty="0">
                <a:latin typeface="Times New Roman" charset="0"/>
                <a:cs typeface="Times New Roman" charset="0"/>
              </a:rPr>
              <a:t/>
            </a:r>
            <a:br>
              <a:rPr lang="vi-VN" sz="3600" dirty="0">
                <a:latin typeface="Times New Roman" charset="0"/>
                <a:cs typeface="Times New Roman" charset="0"/>
              </a:rPr>
            </a:br>
            <a:r>
              <a:rPr lang="vi-VN" sz="3600" dirty="0" smtClean="0">
                <a:latin typeface="Times New Roman" charset="0"/>
                <a:cs typeface="Times New Roman" charset="0"/>
              </a:rPr>
              <a:t/>
            </a:r>
            <a:br>
              <a:rPr lang="vi-VN" sz="3600" dirty="0" smtClean="0">
                <a:latin typeface="Times New Roman" charset="0"/>
                <a:cs typeface="Times New Roman" charset="0"/>
              </a:rPr>
            </a:br>
            <a:r>
              <a:rPr lang="vi-VN" sz="3600" dirty="0">
                <a:latin typeface="Times New Roman" charset="0"/>
                <a:cs typeface="Times New Roman" charset="0"/>
              </a:rPr>
              <a:t/>
            </a:r>
            <a:br>
              <a:rPr lang="vi-VN" sz="3600" dirty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> </a:t>
            </a:r>
            <a:r>
              <a:rPr lang="vi-VN" sz="3600" dirty="0">
                <a:latin typeface="Times New Roman" charset="0"/>
                <a:cs typeface="Times New Roman" charset="0"/>
              </a:rPr>
              <a:t>BSCKI</a:t>
            </a:r>
            <a:r>
              <a:rPr lang="en-US" sz="3600" dirty="0">
                <a:latin typeface="Times New Roman" charset="0"/>
                <a:cs typeface="Times New Roman" charset="0"/>
              </a:rPr>
              <a:t>: </a:t>
            </a:r>
            <a:r>
              <a:rPr lang="vi-VN" sz="3600" dirty="0">
                <a:latin typeface="Times New Roman" charset="0"/>
                <a:cs typeface="Times New Roman" charset="0"/>
              </a:rPr>
              <a:t>Đỗ Xuân Thắng</a:t>
            </a:r>
            <a:r>
              <a:rPr lang="en-US" sz="3600" dirty="0">
                <a:latin typeface="Times New Roman" charset="0"/>
                <a:cs typeface="Times New Roman" charset="0"/>
              </a:rPr>
              <a:t/>
            </a:r>
            <a:br>
              <a:rPr lang="en-US" sz="3600" dirty="0">
                <a:latin typeface="Times New Roman" charset="0"/>
                <a:cs typeface="Times New Roman" charset="0"/>
              </a:rPr>
            </a:br>
            <a:r>
              <a:rPr lang="en-US" sz="3600" dirty="0">
                <a:latin typeface="Times New Roman" charset="0"/>
                <a:cs typeface="Times New Roman" charset="0"/>
              </a:rPr>
              <a:t>                 </a:t>
            </a:r>
            <a:r>
              <a:rPr lang="vi-VN" sz="3600" dirty="0">
                <a:latin typeface="Times New Roman" charset="0"/>
                <a:cs typeface="Times New Roman" charset="0"/>
              </a:rPr>
              <a:t>  </a:t>
            </a:r>
            <a:r>
              <a:rPr lang="en-US" sz="3600" dirty="0" err="1">
                <a:latin typeface="Times New Roman" charset="0"/>
                <a:cs typeface="Times New Roman" charset="0"/>
              </a:rPr>
              <a:t>Người</a:t>
            </a:r>
            <a:r>
              <a:rPr lang="en-US" sz="3600" dirty="0">
                <a:latin typeface="Times New Roman" charset="0"/>
                <a:cs typeface="Times New Roman" charset="0"/>
              </a:rPr>
              <a:t> </a:t>
            </a:r>
            <a:r>
              <a:rPr lang="vi-VN" sz="3600" dirty="0">
                <a:latin typeface="Times New Roman" charset="0"/>
                <a:cs typeface="Times New Roman" charset="0"/>
              </a:rPr>
              <a:t>hướng dẫn</a:t>
            </a:r>
            <a:r>
              <a:rPr lang="en-US" sz="3600" dirty="0">
                <a:latin typeface="Times New Roman" charset="0"/>
                <a:cs typeface="Times New Roman" charset="0"/>
              </a:rPr>
              <a:t>: </a:t>
            </a:r>
            <a:r>
              <a:rPr lang="vi-VN" sz="3600" dirty="0">
                <a:latin typeface="Times New Roman" charset="0"/>
                <a:cs typeface="Times New Roman" charset="0"/>
              </a:rPr>
              <a:t>T</a:t>
            </a:r>
            <a:r>
              <a:rPr lang="en-US" sz="3600" dirty="0">
                <a:latin typeface="Times New Roman" charset="0"/>
                <a:cs typeface="Times New Roman" charset="0"/>
              </a:rPr>
              <a:t>s </a:t>
            </a:r>
            <a:r>
              <a:rPr lang="vi-VN" sz="3600" dirty="0">
                <a:latin typeface="Times New Roman" charset="0"/>
                <a:cs typeface="Times New Roman" charset="0"/>
              </a:rPr>
              <a:t>Quan Thế Dân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/>
            </a:r>
            <a:br>
              <a:rPr lang="en-US" sz="20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r>
              <a:rPr lang="en-US" sz="3600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dirty="0" smtClean="0">
                <a:latin typeface="Times New Roman" charset="0"/>
                <a:cs typeface="Times New Roman" charset="0"/>
              </a:rPr>
            </a:b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04388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Times New Roman" charset="0"/>
                <a:cs typeface="Times New Roman" charset="0"/>
              </a:rPr>
              <a:t>BỆNH NHÂN BÁO CÁO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Trong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thời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gian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vừa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qua,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ta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thành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công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một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để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lại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tiếng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thơm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những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bài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học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rút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ra.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Cụ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thể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Họ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    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Ngô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Văn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Lục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       Nam       70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Tuổi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Địa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chỉ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     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Định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Hòa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–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Yên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Định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 -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Thanh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Hóa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Vào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      12h58p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25/05/2024</a:t>
            </a:r>
          </a:p>
        </p:txBody>
      </p:sp>
    </p:spTree>
    <p:extLst>
      <p:ext uri="{BB962C8B-B14F-4D97-AF65-F5344CB8AC3E}">
        <p14:creationId xmlns:p14="http://schemas.microsoft.com/office/powerpoint/2010/main" val="199043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Times New Roman" charset="0"/>
                <a:cs typeface="Times New Roman" charset="0"/>
              </a:rPr>
              <a:t>BỆNH SỬ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-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nhân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được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phẫu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thuật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thủng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tạng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rỗng</a:t>
            </a:r>
            <a:r>
              <a:rPr lang="en-US" sz="2800" dirty="0">
                <a:latin typeface="Times New Roman" charset="0"/>
                <a:cs typeface="Times New Roman" charset="0"/>
              </a:rPr>
              <a:t> ở BVĐK </a:t>
            </a:r>
            <a:r>
              <a:rPr lang="en-US" sz="2800" dirty="0" err="1">
                <a:latin typeface="Times New Roman" charset="0"/>
                <a:cs typeface="Times New Roman" charset="0"/>
              </a:rPr>
              <a:t>Huyện</a:t>
            </a:r>
            <a:r>
              <a:rPr lang="en-US" sz="2800" dirty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</a:rPr>
              <a:t>sau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ba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ngày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điều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trị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xuất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hiện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suy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giảm</a:t>
            </a:r>
            <a:r>
              <a:rPr lang="en-US" sz="2800" dirty="0">
                <a:latin typeface="Times New Roman" charset="0"/>
                <a:cs typeface="Times New Roman" charset="0"/>
              </a:rPr>
              <a:t> ý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thức</a:t>
            </a:r>
            <a:r>
              <a:rPr lang="en-US" sz="2800" dirty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</a:rPr>
              <a:t>sốt</a:t>
            </a:r>
            <a:r>
              <a:rPr lang="en-US" sz="2800" dirty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</a:rPr>
              <a:t>vết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mổ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sưng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tấy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đỏ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bục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ra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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Chuyển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BVĐK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Tỉnh</a:t>
            </a:r>
            <a:endParaRPr lang="en-US" sz="2800" dirty="0">
              <a:latin typeface="Times New Roman" charset="0"/>
              <a:cs typeface="Times New Roman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charset="0"/>
                <a:cs typeface="Times New Roman" charset="0"/>
                <a:sym typeface="Wingdings" pitchFamily="2" charset="2"/>
              </a:rPr>
              <a:t>- </a:t>
            </a:r>
            <a:r>
              <a:rPr lang="en-US" sz="2800" dirty="0" err="1" smtClean="0">
                <a:latin typeface="Times New Roman" charset="0"/>
                <a:cs typeface="Times New Roman" charset="0"/>
                <a:sym typeface="Wingdings" pitchFamily="2" charset="2"/>
              </a:rPr>
              <a:t>Tại</a:t>
            </a:r>
            <a:r>
              <a:rPr lang="en-US" sz="2800" dirty="0" smtClean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BVĐK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Tỉnh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: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mổ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lại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dùng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vận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mạch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thở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máy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mở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khí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quản</a:t>
            </a:r>
            <a:endParaRPr lang="en-US" sz="2800" dirty="0">
              <a:latin typeface="Times New Roman" charset="0"/>
              <a:cs typeface="Times New Roman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charset="0"/>
                <a:cs typeface="Times New Roman" charset="0"/>
                <a:sym typeface="Wingdings" pitchFamily="2" charset="2"/>
              </a:rPr>
              <a:t>- </a:t>
            </a:r>
            <a:r>
              <a:rPr lang="en-US" sz="2800" dirty="0" err="1" smtClean="0">
                <a:latin typeface="Times New Roman" charset="0"/>
                <a:cs typeface="Times New Roman" charset="0"/>
                <a:sym typeface="Wingdings" pitchFamily="2" charset="2"/>
              </a:rPr>
              <a:t>Sau</a:t>
            </a:r>
            <a:r>
              <a:rPr lang="en-US" sz="2800" dirty="0" smtClean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17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ngày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điều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trị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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Chuyển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BVĐK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Trí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Đức</a:t>
            </a:r>
            <a:r>
              <a:rPr lang="en-US" sz="2800" dirty="0">
                <a:latin typeface="Times New Roman" charset="0"/>
                <a:cs typeface="Times New Roman" charset="0"/>
                <a:sym typeface="Wingdings" pitchFamily="2" charset="2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  <a:sym typeface="Wingdings" pitchFamily="2" charset="2"/>
              </a:rPr>
              <a:t>Thành</a:t>
            </a:r>
            <a:endParaRPr lang="en-US" sz="28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buNone/>
            </a:pPr>
            <a:endParaRPr lang="en-US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43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Times New Roman" charset="0"/>
                <a:cs typeface="Times New Roman" charset="0"/>
              </a:rPr>
              <a:t>KHÁM LÚC VÀO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tỉnh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tiếp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xúc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chậm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Thể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suy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kiệt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Thở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máy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qua MKQ,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ran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ẩm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ran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nổ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hai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đờm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SP02: 94%</a:t>
            </a:r>
            <a:endParaRPr lang="en-US" sz="2800" dirty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Tim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HA: 120/70mmHg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Vết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đường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trắng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giữa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dài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khoảng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25cm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rộng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4cm,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sưng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tấy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đỏ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vùng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hoại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tử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đen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mủ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. 03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loét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vùng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mông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Ăn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qua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sone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tiểu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qua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sone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43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  <a:cs typeface="Times New Roman" charset="0"/>
              </a:rPr>
              <a:t>ĐIỀU TRỊ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err="1">
                <a:latin typeface="Times New Roman" charset="0"/>
                <a:cs typeface="Times New Roman" charset="0"/>
              </a:rPr>
              <a:t>Viêm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phổi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liên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quan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thở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máy</a:t>
            </a:r>
            <a:r>
              <a:rPr lang="en-US" sz="2800" dirty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thở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máy</a:t>
            </a:r>
            <a:r>
              <a:rPr lang="en-US" sz="2800" dirty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</a:rPr>
              <a:t>kháng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sinh</a:t>
            </a:r>
            <a:r>
              <a:rPr lang="en-US" sz="2800" dirty="0">
                <a:latin typeface="Times New Roman" charset="0"/>
                <a:cs typeface="Times New Roman" charset="0"/>
              </a:rPr>
              <a:t>, long </a:t>
            </a:r>
            <a:r>
              <a:rPr lang="en-US" sz="2800" dirty="0" err="1">
                <a:latin typeface="Times New Roman" charset="0"/>
                <a:cs typeface="Times New Roman" charset="0"/>
              </a:rPr>
              <a:t>đờm</a:t>
            </a:r>
            <a:r>
              <a:rPr lang="en-US" sz="2800" dirty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</a:rPr>
              <a:t>vỗ</a:t>
            </a:r>
            <a:r>
              <a:rPr lang="en-US" sz="2800" dirty="0">
                <a:latin typeface="Times New Roman" charset="0"/>
                <a:cs typeface="Times New Roman" charset="0"/>
              </a:rPr>
              <a:t> rung. </a:t>
            </a:r>
            <a:r>
              <a:rPr lang="en-US" sz="2800" dirty="0" err="1">
                <a:latin typeface="Times New Roman" charset="0"/>
                <a:cs typeface="Times New Roman" charset="0"/>
              </a:rPr>
              <a:t>Sau</a:t>
            </a:r>
            <a:r>
              <a:rPr lang="en-US" sz="2800" dirty="0">
                <a:latin typeface="Times New Roman" charset="0"/>
                <a:cs typeface="Times New Roman" charset="0"/>
              </a:rPr>
              <a:t> 10 </a:t>
            </a:r>
            <a:r>
              <a:rPr lang="en-US" sz="2800" dirty="0" err="1">
                <a:latin typeface="Times New Roman" charset="0"/>
                <a:cs typeface="Times New Roman" charset="0"/>
              </a:rPr>
              <a:t>ngày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hết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sốt</a:t>
            </a:r>
            <a:r>
              <a:rPr lang="en-US" sz="2800" dirty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</a:rPr>
              <a:t>phổi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>
                <a:latin typeface="Times New Roman" charset="0"/>
                <a:cs typeface="Times New Roman" charset="0"/>
              </a:rPr>
              <a:t>thô</a:t>
            </a:r>
            <a:r>
              <a:rPr lang="en-US" sz="2800" dirty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>
                <a:latin typeface="Times New Roman" charset="0"/>
                <a:cs typeface="Times New Roman" charset="0"/>
              </a:rPr>
              <a:t>rút</a:t>
            </a:r>
            <a:r>
              <a:rPr lang="en-US" sz="2800" dirty="0">
                <a:latin typeface="Times New Roman" charset="0"/>
                <a:cs typeface="Times New Roman" charset="0"/>
              </a:rPr>
              <a:t> MKQ </a:t>
            </a:r>
            <a:r>
              <a:rPr lang="en-US" sz="2800" dirty="0" err="1">
                <a:latin typeface="Times New Roman" charset="0"/>
                <a:cs typeface="Times New Roman" charset="0"/>
              </a:rPr>
              <a:t>ngày</a:t>
            </a:r>
            <a:r>
              <a:rPr lang="en-US" sz="2800" dirty="0">
                <a:latin typeface="Times New Roman" charset="0"/>
                <a:cs typeface="Times New Roman" charset="0"/>
              </a:rPr>
              <a:t> 01/06	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Các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nhiễm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trùng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thay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băng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cắt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lọc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hàng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khâu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05/06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Dinh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dưỡng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chăm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sóc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ăn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qua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sone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5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bữa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/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bổ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sung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Lipovenus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Albumin,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lăn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trở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4h/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lần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test ĐMMM 02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lần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/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TD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toàn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DDS</a:t>
            </a:r>
          </a:p>
          <a:p>
            <a:pPr marL="0" indent="0" eaLnBrk="1" hangingPunct="1">
              <a:buNone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Sau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20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ra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viện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43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295400" y="152400"/>
            <a:ext cx="7391400" cy="122238"/>
          </a:xfrm>
        </p:spPr>
        <p:txBody>
          <a:bodyPr>
            <a:normAutofit fontScale="90000"/>
          </a:bodyPr>
          <a:lstStyle/>
          <a:p>
            <a:pPr eaLnBrk="1" hangingPunct="1"/>
            <a:endParaRPr lang="en-US" sz="3800" dirty="0" smtClean="0">
              <a:latin typeface="Times New Roman" charset="0"/>
              <a:cs typeface="Times New Roman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77000" cy="6821380"/>
          </a:xfrm>
          <a:prstGeom prst="rect">
            <a:avLst/>
          </a:prstGeom>
        </p:spPr>
      </p:pic>
      <p:sp>
        <p:nvSpPr>
          <p:cNvPr id="3" name="AutoShape 2" descr="blob:https://chat.zalo.me/9857e383-7c1e-454f-ab2c-401846bd6ece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0" y="457200"/>
            <a:ext cx="100107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26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74638"/>
            <a:ext cx="7848600" cy="45719"/>
          </a:xfrm>
        </p:spPr>
        <p:txBody>
          <a:bodyPr>
            <a:normAutofit fontScale="90000"/>
          </a:bodyPr>
          <a:lstStyle/>
          <a:p>
            <a:pPr eaLnBrk="1" hangingPunct="1"/>
            <a:endParaRPr lang="en-US" sz="3800" dirty="0" smtClean="0">
              <a:latin typeface="Times New Roman" charset="0"/>
              <a:cs typeface="Times New Roman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2" name="AutoShape 2" descr="blob:https://chat.zalo.me/9857e383-7c1e-454f-ab2c-401846bd6ece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304800" y="609600"/>
            <a:ext cx="8915400" cy="570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32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219200" y="228600"/>
            <a:ext cx="7467600" cy="46038"/>
          </a:xfrm>
        </p:spPr>
        <p:txBody>
          <a:bodyPr>
            <a:normAutofit fontScale="90000"/>
          </a:bodyPr>
          <a:lstStyle/>
          <a:p>
            <a:pPr eaLnBrk="1" hangingPunct="1"/>
            <a:endParaRPr lang="en-US" sz="3800" dirty="0" smtClean="0">
              <a:latin typeface="Times New Roman" charset="0"/>
              <a:cs typeface="Times New Roman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2" name="AutoShape 2" descr="blob:https://chat.zalo.me/9857e383-7c1e-454f-ab2c-401846bd6ece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182879" y="381000"/>
            <a:ext cx="10129443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3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VẤN ĐỀ RÚT RA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Tầm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quan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trọng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của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áp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dụng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mô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thức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chuyên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khoa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liệu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pháp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Sự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tận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tình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kiên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trì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bền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bỉ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…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yếu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tố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quyết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định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thành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công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Có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nghiệm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liên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quan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thở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máy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(VPLQTM),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chăm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sóc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dưỡng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57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ĐẠI CƯƠNG VPLQTM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Định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nghĩa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xuất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sau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đặt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ống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nội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khí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quản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(MKQ) 48h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Tỉ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lệ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mắc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cao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ở ICU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Bạch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Mai,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Chợ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Rẫy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giai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đoạn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2011 – 2015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30 – 55,3%</a:t>
            </a:r>
          </a:p>
          <a:p>
            <a:pPr eaLnBrk="1" hangingPunct="1">
              <a:buFontTx/>
              <a:buChar char="-"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yếu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tố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nguy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cơ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tuổi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cao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mạn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tính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chấn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liệt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suy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dưỡng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Hiện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nay VPLQTM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không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được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coi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VPBV</a:t>
            </a:r>
          </a:p>
        </p:txBody>
      </p:sp>
    </p:spTree>
    <p:extLst>
      <p:ext uri="{BB962C8B-B14F-4D97-AF65-F5344CB8AC3E}">
        <p14:creationId xmlns:p14="http://schemas.microsoft.com/office/powerpoint/2010/main" val="34598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dirty="0" smtClean="0">
                <a:latin typeface="Times New Roman" charset="0"/>
                <a:cs typeface="Times New Roman" charset="0"/>
              </a:rPr>
              <a:t>TÁC NHÂN GÂY VIÊM PHỔI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39875"/>
            <a:ext cx="9010650" cy="539432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760329"/>
              </p:ext>
            </p:extLst>
          </p:nvPr>
        </p:nvGraphicFramePr>
        <p:xfrm>
          <a:off x="0" y="1539875"/>
          <a:ext cx="8877300" cy="4160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9100">
                  <a:extLst>
                    <a:ext uri="{9D8B030D-6E8A-4147-A177-3AD203B41FA5}">
                      <a16:colId xmlns:a16="http://schemas.microsoft.com/office/drawing/2014/main" xmlns="" val="3625444521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xmlns="" val="1241215259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xmlns="" val="1075777490"/>
                    </a:ext>
                  </a:extLst>
                </a:gridCol>
              </a:tblGrid>
              <a:tr h="41140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Tác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nhân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Bệnh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viện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Bạch</a:t>
                      </a:r>
                      <a:r>
                        <a:rPr lang="en-US" baseline="0" dirty="0" smtClean="0"/>
                        <a:t> Mai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Bệnh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viện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Chợ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Rẫy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600547"/>
                  </a:ext>
                </a:extLst>
              </a:tr>
              <a:tr h="41140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Acinetobacter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baumannii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66.2%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4511945"/>
                  </a:ext>
                </a:extLst>
              </a:tr>
              <a:tr h="411409">
                <a:tc>
                  <a:txBody>
                    <a:bodyPr/>
                    <a:lstStyle/>
                    <a:p>
                      <a:r>
                        <a:rPr lang="en-US" dirty="0" smtClean="0"/>
                        <a:t>Pseudomonas aeruginosa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11.7%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0554770"/>
                  </a:ext>
                </a:extLst>
              </a:tr>
              <a:tr h="41140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Klebsiella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pneumoniae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625337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Stenotrophomonas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maltophilia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0223377"/>
                  </a:ext>
                </a:extLst>
              </a:tr>
              <a:tr h="411409">
                <a:tc>
                  <a:txBody>
                    <a:bodyPr/>
                    <a:lstStyle/>
                    <a:p>
                      <a:r>
                        <a:rPr lang="en-US" dirty="0" smtClean="0"/>
                        <a:t>Escherichia coli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6670927"/>
                  </a:ext>
                </a:extLst>
              </a:tr>
              <a:tr h="411409">
                <a:tc>
                  <a:txBody>
                    <a:bodyPr/>
                    <a:lstStyle/>
                    <a:p>
                      <a:r>
                        <a:rPr lang="en-US" dirty="0" smtClean="0"/>
                        <a:t>Staphylococcus aureus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11.7%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494781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dirty="0" smtClean="0"/>
                        <a:t>Streptococcus </a:t>
                      </a:r>
                      <a:r>
                        <a:rPr lang="en-US" dirty="0" err="1" smtClean="0"/>
                        <a:t>pneumoniae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1908246"/>
                  </a:ext>
                </a:extLst>
              </a:tr>
              <a:tr h="41140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Nấm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4362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6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TIÊU CHÍ LÂM SÀNG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697322" cy="5718742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Nhiệt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độ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&gt; 38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độC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&lt; 36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độC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&gt;= 70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tuổi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thay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ý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thức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không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thấy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nguyên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rõ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rang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Đờm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mủ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mới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xuất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thay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tính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chất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đờm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tang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tiết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đờm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tang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số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lần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hút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đờm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Ho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mới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xuất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lên</a:t>
            </a:r>
            <a:r>
              <a:rPr 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thở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thở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nhanh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Nghe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ran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nổ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ran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phế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quản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Tình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trao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khí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xấu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CẬN LÂM SÀNG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Công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thức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máu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Bạch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cầu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&gt;= 12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=&lt;4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Tăng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nồng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độ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Procanxitonin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máu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Xquang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CT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ngực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tổn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mới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xuất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tổn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tiến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triển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phim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không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mất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nhanh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thường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gặp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tổn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thâm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nhiễm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đông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tạo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hang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Xét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nghiệm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vi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khuẩn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cấy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máu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cấy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đờm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…</a:t>
            </a:r>
          </a:p>
        </p:txBody>
      </p:sp>
    </p:spTree>
    <p:extLst>
      <p:ext uri="{BB962C8B-B14F-4D97-AF65-F5344CB8AC3E}">
        <p14:creationId xmlns:p14="http://schemas.microsoft.com/office/powerpoint/2010/main" val="17766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CHẨN ĐOÁN XÁC ĐỊNH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-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Các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triệu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chứng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xuất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sau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48h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kể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từ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thở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máy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(qua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ống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NKQ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canuyn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MKQ)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Xquang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tổn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mới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tiến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triển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kéo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dài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48h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kèm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theo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2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trong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3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dấu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hiệu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sau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</a:p>
          <a:p>
            <a:pPr marL="0" indent="0" eaLnBrk="1" hangingPunct="1">
              <a:buNone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+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Nhiệt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độ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&gt;=38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=&lt; 36,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bạch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cầu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&gt;= 12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=&lt; 4,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procanxitonin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tang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cao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+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Đờm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đục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thay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tính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chất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đờm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+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Nuôi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cấy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dịch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phế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quản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tính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14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CHẨN ĐOÁN PHÂN BIỆT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90486"/>
            <a:ext cx="8610600" cy="4953000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Viêm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cộng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đồng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(CAP)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Viêm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liên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quan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đến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chăm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sóc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y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tế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(HCAP)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Viêm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không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liên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quan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đến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thở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máy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18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ĐIỀU TRỊ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268760"/>
            <a:ext cx="8735888" cy="557472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1.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Nếu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tác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nấm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theo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phác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đồ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nấm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2.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Nếu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tác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vi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khuẩn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cần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lưu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ý:</a:t>
            </a: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Cơ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địa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người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yếu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tố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nguy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cơ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lý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kèm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theo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Các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đã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dung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trước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đó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Mức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độ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tổn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Dịch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tễ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học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Lựa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chọn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theo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nghiệm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Lên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thang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xuống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thang</a:t>
            </a:r>
          </a:p>
        </p:txBody>
      </p:sp>
    </p:spTree>
    <p:extLst>
      <p:ext uri="{BB962C8B-B14F-4D97-AF65-F5344CB8AC3E}">
        <p14:creationId xmlns:p14="http://schemas.microsoft.com/office/powerpoint/2010/main" val="320603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THEO DÕI VÀ THỜI GIAN ĐIỀU TRỊ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268760"/>
            <a:ext cx="8735888" cy="5574726"/>
          </a:xfrm>
        </p:spPr>
        <p:txBody>
          <a:bodyPr>
            <a:normAutofit/>
          </a:bodyPr>
          <a:lstStyle/>
          <a:p>
            <a:pPr marL="514350" indent="-514350" eaLnBrk="1" hangingPunct="1">
              <a:buAutoNum type="arabicPeriod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Tiến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hành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theo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nghiệm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dựa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định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hướng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ban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đầu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đánh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giá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lại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sau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48 – 72h hay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tới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quả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nuôi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cấy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sinh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514350" indent="-514350" eaLnBrk="1" hangingPunct="1">
              <a:buAutoNum type="arabicPeriod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Liệu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trình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ks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phải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xem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xét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lại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sau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3, 5, 7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514350" indent="-514350" eaLnBrk="1" hangingPunct="1">
              <a:buAutoNum type="arabicPeriod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Đánh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giá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theo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dõi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hang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về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triệu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chứng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lâm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sang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cận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lâm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sang</a:t>
            </a:r>
          </a:p>
          <a:p>
            <a:pPr marL="514350" indent="-514350" eaLnBrk="1" hangingPunct="1">
              <a:buAutoNum type="arabicPeriod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Thời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gian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ngắn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(7 – 14):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tụ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cầu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H.influenza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514350" indent="-514350" eaLnBrk="1" hangingPunct="1">
              <a:buAutoNum type="arabicPeriod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Thời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gian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dài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(14 - 21):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tổn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thùy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cơ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địa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suy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dinh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dưỡng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tổn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thương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ổ,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khoang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hoại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tử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do vi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khuẩn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gram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âm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kết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quả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định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danh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vi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khuẩn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: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P.aeruginasa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,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Acinetobacter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4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TIÊM LƯỢNG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268760"/>
            <a:ext cx="8735888" cy="5574726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Người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đã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từng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nhập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&gt; 2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trong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90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gần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đây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Nằm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ở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các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cơ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sở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chăm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sóc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dài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LMCK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trong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vòng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30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Có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người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trong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đình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thâm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nhiễm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vi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khuẩn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kháng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Viêm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muộn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Đang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nằm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&gt;5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ngày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Đang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điều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trị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tại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viện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môi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trường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lưu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hành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vi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khuẩn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đề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kháng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cao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Người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có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lý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suy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giảm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miễn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dịch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hoặc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dung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thuốc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gấy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suy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giảm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miễn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dịch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77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BIẾN CHỨNG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268760"/>
            <a:ext cx="8735888" cy="5574726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Áp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xe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Hội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chứng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suy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hô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hấp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cấp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tiến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triển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Viêm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mủ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màng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phổi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Nhiễm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trùng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huyết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smtClean="0">
                <a:latin typeface="Times New Roman" charset="0"/>
                <a:cs typeface="Times New Roman" charset="0"/>
              </a:rPr>
              <a:t>Shock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nhiễm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khuẩn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6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800" dirty="0" smtClean="0">
                <a:latin typeface="Times New Roman" charset="0"/>
                <a:cs typeface="Times New Roman" charset="0"/>
              </a:rPr>
              <a:t>DỰ PHÒNG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268760"/>
            <a:ext cx="8735888" cy="5574726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Tư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thế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nửa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ngồi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45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độ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Ống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NKQ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và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đường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ống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Lăn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trở</a:t>
            </a: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buFontTx/>
              <a:buChar char="-"/>
            </a:pPr>
            <a:r>
              <a:rPr lang="en-US" sz="2800" dirty="0" err="1" smtClean="0">
                <a:latin typeface="Times New Roman" charset="0"/>
                <a:cs typeface="Times New Roman" charset="0"/>
              </a:rPr>
              <a:t>Tránh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vận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chuyển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bệnh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nhân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khi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không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cần</a:t>
            </a:r>
            <a:r>
              <a:rPr 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sz="2800" dirty="0" err="1" smtClean="0">
                <a:latin typeface="Times New Roman" charset="0"/>
                <a:cs typeface="Times New Roman" charset="0"/>
              </a:rPr>
              <a:t>thiết</a:t>
            </a:r>
            <a:endParaRPr lang="en-US" sz="2800" dirty="0" smtClean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43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sz="38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268760"/>
            <a:ext cx="8735888" cy="557472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buNone/>
            </a:pPr>
            <a:endParaRPr lang="en-US" sz="28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buNone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marL="0" indent="0" algn="ctr" eaLnBrk="1" hangingPunct="1">
              <a:buNone/>
            </a:pPr>
            <a:r>
              <a:rPr lang="en-US" sz="5400" dirty="0" smtClean="0">
                <a:latin typeface="Times New Roman" charset="0"/>
                <a:cs typeface="Times New Roman" charset="0"/>
              </a:rPr>
              <a:t>CHÂN THÀNH CẢM ƠN !</a:t>
            </a:r>
          </a:p>
        </p:txBody>
      </p:sp>
    </p:spTree>
    <p:extLst>
      <p:ext uri="{BB962C8B-B14F-4D97-AF65-F5344CB8AC3E}">
        <p14:creationId xmlns:p14="http://schemas.microsoft.com/office/powerpoint/2010/main" val="297708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Viên phổi thở máy - Bs Thắng ......</Template>
  <TotalTime>351</TotalTime>
  <Words>1035</Words>
  <Application>Microsoft Office PowerPoint</Application>
  <PresentationFormat>On-screen Show (4:3)</PresentationFormat>
  <Paragraphs>120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VIÊM PHỔI LIÊN QUAN THỞ MÁY       BSCKI: Đỗ Xuân Thắng                    Người hướng dẫn: Ts Quan Thế Dân           </vt:lpstr>
      <vt:lpstr>BỆNH NHÂN BÁO CÁO</vt:lpstr>
      <vt:lpstr>BỆNH SỬ</vt:lpstr>
      <vt:lpstr>KHÁM LÚC VÀO</vt:lpstr>
      <vt:lpstr>ĐIỀU TRỊ</vt:lpstr>
      <vt:lpstr>PowerPoint Presentation</vt:lpstr>
      <vt:lpstr>PowerPoint Presentation</vt:lpstr>
      <vt:lpstr>PowerPoint Presentation</vt:lpstr>
      <vt:lpstr>VẤN ĐỀ RÚT RA</vt:lpstr>
      <vt:lpstr>ĐẠI CƯƠNG VPLQTM</vt:lpstr>
      <vt:lpstr>TÁC NHÂN GÂY VIÊM PHỔI</vt:lpstr>
      <vt:lpstr>TIÊU CHÍ LÂM SÀNG</vt:lpstr>
      <vt:lpstr>CẬN LÂM SÀNG</vt:lpstr>
      <vt:lpstr>CHẨN ĐOÁN XÁC ĐỊNH</vt:lpstr>
      <vt:lpstr>CHẨN ĐOÁN PHÂN BIỆT</vt:lpstr>
      <vt:lpstr>ĐIỀU TRỊ</vt:lpstr>
      <vt:lpstr>THEO DÕI VÀ THỜI GIAN ĐIỀU TRỊ</vt:lpstr>
      <vt:lpstr>TIÊM LƯỢNG</vt:lpstr>
      <vt:lpstr>BIẾN CHỨNG</vt:lpstr>
      <vt:lpstr>DỰ PHÒNG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subtitle</dc:title>
  <dc:creator>Admin</dc:creator>
  <cp:lastModifiedBy>Admin</cp:lastModifiedBy>
  <cp:revision>6</cp:revision>
  <dcterms:created xsi:type="dcterms:W3CDTF">2024-06-23T04:16:34Z</dcterms:created>
  <dcterms:modified xsi:type="dcterms:W3CDTF">2024-06-26T01:43:20Z</dcterms:modified>
</cp:coreProperties>
</file>