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notesMasterIdLst>
    <p:notesMasterId r:id="rId27"/>
  </p:notesMasterIdLst>
  <p:sldIdLst>
    <p:sldId id="256" r:id="rId2"/>
    <p:sldId id="257" r:id="rId3"/>
    <p:sldId id="271" r:id="rId4"/>
    <p:sldId id="265" r:id="rId5"/>
    <p:sldId id="266" r:id="rId6"/>
    <p:sldId id="293" r:id="rId7"/>
    <p:sldId id="305" r:id="rId8"/>
    <p:sldId id="297" r:id="rId9"/>
    <p:sldId id="302" r:id="rId10"/>
    <p:sldId id="290" r:id="rId11"/>
    <p:sldId id="273" r:id="rId12"/>
    <p:sldId id="292" r:id="rId13"/>
    <p:sldId id="298" r:id="rId14"/>
    <p:sldId id="275" r:id="rId15"/>
    <p:sldId id="276" r:id="rId16"/>
    <p:sldId id="279" r:id="rId17"/>
    <p:sldId id="304" r:id="rId18"/>
    <p:sldId id="301" r:id="rId19"/>
    <p:sldId id="282" r:id="rId20"/>
    <p:sldId id="284" r:id="rId21"/>
    <p:sldId id="288" r:id="rId22"/>
    <p:sldId id="283" r:id="rId23"/>
    <p:sldId id="286" r:id="rId24"/>
    <p:sldId id="287" r:id="rId25"/>
    <p:sldId id="30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B22C8-661C-43C3-94BE-96925499CF4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F4B48-2D4A-470A-9B5A-6779EBF9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11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F4B48-2D4A-470A-9B5A-6779EBF948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65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F4B48-2D4A-470A-9B5A-6779EBF9487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1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FD0566-2DF2-457A-9998-9B2083D7199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5EAC1F-5CEA-488B-AF88-AA3EB6E77D76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488832" cy="2016224"/>
          </a:xfrm>
        </p:spPr>
        <p:txBody>
          <a:bodyPr>
            <a:noAutofit/>
          </a:bodyPr>
          <a:lstStyle/>
          <a:p>
            <a:pPr algn="ctr"/>
            <a:r>
              <a:rPr lang="vi-VN" sz="3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CHẤN THƯƠNG</a:t>
            </a:r>
            <a:r>
              <a:rPr lang="en-US" sz="3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BẬT RĂNG RA KHỎI HUYỆT Ổ RĂN</a:t>
            </a:r>
            <a:r>
              <a:rPr lang="vi-VN" sz="3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3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VÀ GIỚI THIỆU CASE LÂM SÀNG</a:t>
            </a:r>
            <a:endParaRPr lang="en-US" sz="3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789040"/>
            <a:ext cx="7920880" cy="1728192"/>
          </a:xfrm>
        </p:spPr>
        <p:txBody>
          <a:bodyPr>
            <a:normAutofit/>
          </a:bodyPr>
          <a:lstStyle/>
          <a:p>
            <a:endParaRPr lang="en-US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BÁO CÁO VIÊN: BÁC SĨ TRỊNH THỊ ÁNH LY</a:t>
            </a:r>
            <a:endParaRPr lang="vi-VN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HƯỚNG DẪN KHOA HỌC</a:t>
            </a:r>
            <a:r>
              <a:rPr lang="vi-VN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BÁC SĨ CKI NGUYỄN HUY PHÚC</a:t>
            </a:r>
            <a:endParaRPr lang="en-US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TRUNG TÂM TIÊM CHỦNG VÀ NHA KHOA THẨM MỸ TRÍ ĐỨC FAMILY</a:t>
            </a:r>
            <a:endParaRPr lang="en-US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40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vi-VN" dirty="0" smtClean="0">
                <a:solidFill>
                  <a:srgbClr val="FF0000"/>
                </a:solidFill>
              </a:rPr>
              <a:t>             </a:t>
            </a:r>
            <a:r>
              <a:rPr lang="en-US" dirty="0" smtClean="0">
                <a:solidFill>
                  <a:srgbClr val="FF0000"/>
                </a:solidFill>
              </a:rPr>
              <a:t>A. ĐẶT VẤN ĐỀ</a:t>
            </a:r>
            <a:r>
              <a:rPr lang="vi-VN" dirty="0" smtClean="0">
                <a:solidFill>
                  <a:srgbClr val="FF0000"/>
                </a:solidFill>
              </a:rPr>
              <a:t> 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59"/>
            <a:ext cx="6131024" cy="4951931"/>
          </a:xfrm>
        </p:spPr>
        <p:txBody>
          <a:bodyPr>
            <a:no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gặp.Trong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do,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nghiêm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+  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mất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+   Hai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lựa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Mặc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tuy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tiên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phụ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xảy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tai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Tuy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hầu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lĩnh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vực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hậu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tiếc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Tiêm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chủng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mỹ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Đức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Family,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muộn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1600" dirty="0" smtClean="0">
                <a:latin typeface="Times New Roman" pitchFamily="18" charset="0"/>
                <a:cs typeface="Times New Roman" pitchFamily="18" charset="0"/>
              </a:rPr>
              <a:t>Vì v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ậy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hôm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nay 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cáo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thiệu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case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sàng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204864"/>
            <a:ext cx="256159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/>
          <a:lstStyle/>
          <a:p>
            <a:r>
              <a:rPr lang="vi-VN" dirty="0" smtClean="0">
                <a:solidFill>
                  <a:srgbClr val="FF0000"/>
                </a:solidFill>
              </a:rPr>
              <a:t>               </a:t>
            </a:r>
            <a:r>
              <a:rPr lang="en-US" dirty="0" smtClean="0">
                <a:solidFill>
                  <a:srgbClr val="FF0000"/>
                </a:solidFill>
              </a:rPr>
              <a:t>B. NỘI DUNG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1.Chân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niệm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tễ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phẫu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tổn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gây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dõi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thiệu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sàng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70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9"/>
            <a:ext cx="8147248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trống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rỗng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images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68960"/>
            <a:ext cx="403244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08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620688"/>
            <a:ext cx="7776864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tễ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yếu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vi-V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a, 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tễ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0,5%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16%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nghiên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hấn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yếu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gặp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tỷ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nữ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2,4 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cửa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gặp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cửa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chiếm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80%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Ở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Nam,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nghiên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Nguyễn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tỷ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chiếm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5,6%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07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b, 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971600" y="1916832"/>
            <a:ext cx="1440160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cxnSp>
        <p:nvCxnSpPr>
          <p:cNvPr id="8" name="Straight Arrow Connector 7"/>
          <p:cNvCxnSpPr>
            <a:endCxn id="9" idx="1"/>
          </p:cNvCxnSpPr>
          <p:nvPr/>
        </p:nvCxnSpPr>
        <p:spPr>
          <a:xfrm>
            <a:off x="2411760" y="2888940"/>
            <a:ext cx="766572" cy="10441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178332" y="3429000"/>
            <a:ext cx="420198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Tai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(tai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đạp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ô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hỏa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411760" y="2492896"/>
            <a:ext cx="720080" cy="396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178332" y="2348880"/>
            <a:ext cx="420198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Tai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411760" y="1556792"/>
            <a:ext cx="720080" cy="1332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178332" y="1340768"/>
            <a:ext cx="420198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Tai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hoạt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78332" y="4869160"/>
            <a:ext cx="420198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Tai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thao</a:t>
            </a:r>
            <a:endParaRPr lang="en-US" dirty="0"/>
          </a:p>
        </p:txBody>
      </p:sp>
      <p:cxnSp>
        <p:nvCxnSpPr>
          <p:cNvPr id="19" name="Straight Arrow Connector 18"/>
          <p:cNvCxnSpPr>
            <a:endCxn id="17" idx="1"/>
          </p:cNvCxnSpPr>
          <p:nvPr/>
        </p:nvCxnSpPr>
        <p:spPr>
          <a:xfrm>
            <a:off x="2446222" y="2996952"/>
            <a:ext cx="732110" cy="21962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8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c. </a:t>
            </a:r>
            <a:r>
              <a:rPr lang="en-US" sz="24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thuận</a:t>
            </a:r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endParaRPr lang="en-US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Khớp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cắn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II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cắn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chìa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3-6mm ở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răng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tỷ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gấp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cắn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chìa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0-3mm .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cắn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chìa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6mm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gấp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phủ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thuận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răng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673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77592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phẫu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ha chu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 là tổ chức bao quanh răng, bao gồm mô cứng và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, có chức năng hỗ trợ và giữ chân răng ổn định trong xương hàm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348880"/>
            <a:ext cx="453650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0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9"/>
            <a:ext cx="5338936" cy="5703912"/>
          </a:xfrm>
        </p:spPr>
        <p:txBody>
          <a:bodyPr>
            <a:noAutofit/>
          </a:bodyPr>
          <a:lstStyle/>
          <a:p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4, </a:t>
            </a:r>
            <a:r>
              <a:rPr lang="vi-VN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 tổn thương có thể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xảy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chấn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ổ r</a:t>
            </a:r>
            <a:r>
              <a:rPr lang="vi-VN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ăng</a:t>
            </a:r>
            <a:endParaRPr lang="en-US" sz="23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2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23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300" b="1" dirty="0" err="1" smtClean="0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, cement </a:t>
            </a:r>
            <a:r>
              <a:rPr lang="en-US" sz="2300" b="1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latin typeface="Times New Roman" pitchFamily="18" charset="0"/>
                <a:cs typeface="Times New Roman" pitchFamily="18" charset="0"/>
              </a:rPr>
              <a:t>xương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300" b="1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tổn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vi-VN" sz="2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3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300" b="1" dirty="0" err="1"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latin typeface="Times New Roman" pitchFamily="18" charset="0"/>
                <a:cs typeface="Times New Roman" pitchFamily="18" charset="0"/>
              </a:rPr>
              <a:t>chằng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3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hần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chằng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bám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miệng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rời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xương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khoảng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20p,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chằng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bám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bắt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rối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loạn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60p,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bào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hoại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tử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sz="2300" dirty="0">
                <a:latin typeface="Times New Roman" pitchFamily="18" charset="0"/>
                <a:cs typeface="Times New Roman" pitchFamily="18" charset="0"/>
              </a:rPr>
              <a:t> thời gian răng khô ngoài huyệt ổ răng có ý nghĩa quyết định  đến sự sống của các dây chằng nha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vi-VN" sz="23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ác dạng chấn thương răng phổ biến hiện nay bạn cần biế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00808"/>
            <a:ext cx="2746276" cy="310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3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91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vi-V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 ngoài cơ sở nha khoa)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95736" y="980728"/>
            <a:ext cx="468052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tĩnh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cắn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15p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máu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609502" y="162880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42649" y="2132856"/>
            <a:ext cx="6408712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trắng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08004" y="292844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691679" y="3388413"/>
            <a:ext cx="5904657" cy="5400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bẩn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rửa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vòi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10p)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647005" y="5027119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123728" y="5545118"/>
            <a:ext cx="5112568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608004" y="3928473"/>
            <a:ext cx="2" cy="4366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259632" y="4365104"/>
            <a:ext cx="6768752" cy="6620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cũ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cắn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nhẹ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trí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31595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tức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xảy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tai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trùng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do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rơi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xuống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tức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bẩn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tỉnh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…) 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thiểu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nhằm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trì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chằng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42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27515" y="1773427"/>
            <a:ext cx="1656184" cy="237565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dirty="0">
                <a:latin typeface="Times New Roman" pitchFamily="18" charset="0"/>
                <a:cs typeface="Times New Roman" pitchFamily="18" charset="0"/>
              </a:rPr>
              <a:t>Môi trường bảo quản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3"/>
            <a:endCxn id="7" idx="1"/>
          </p:cNvCxnSpPr>
          <p:nvPr/>
        </p:nvCxnSpPr>
        <p:spPr>
          <a:xfrm flipV="1">
            <a:off x="2383699" y="953138"/>
            <a:ext cx="1036173" cy="20081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419872" y="224057"/>
            <a:ext cx="3168352" cy="14581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: HBSS,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Vispan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,..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sẵn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cxnSp>
        <p:nvCxnSpPr>
          <p:cNvPr id="9" name="Straight Arrow Connector 8"/>
          <p:cNvCxnSpPr>
            <a:stCxn id="4" idx="3"/>
            <a:endCxn id="10" idx="1"/>
          </p:cNvCxnSpPr>
          <p:nvPr/>
        </p:nvCxnSpPr>
        <p:spPr>
          <a:xfrm flipV="1">
            <a:off x="2383699" y="2611325"/>
            <a:ext cx="1100645" cy="3499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484344" y="2035261"/>
            <a:ext cx="316835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Sữa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tươi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12h</a:t>
            </a:r>
            <a:endParaRPr lang="vi-V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HBSS - Hanks' Balanced Salts Solution - @HuyLa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140" y="332656"/>
            <a:ext cx="2041464" cy="144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ữa tươi tươi sạch NutiMilk - Sữa tươi tiệt trùng Ít đường - NutiMil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846" y="2035261"/>
            <a:ext cx="127859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3484344" y="3429000"/>
            <a:ext cx="3312368" cy="105378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6h</a:t>
            </a:r>
            <a:endParaRPr lang="vi-V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Straight Arrow Connector 17"/>
          <p:cNvCxnSpPr>
            <a:stCxn id="4" idx="3"/>
            <a:endCxn id="13" idx="1"/>
          </p:cNvCxnSpPr>
          <p:nvPr/>
        </p:nvCxnSpPr>
        <p:spPr>
          <a:xfrm>
            <a:off x="2383699" y="2961254"/>
            <a:ext cx="1100645" cy="9946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3"/>
            <a:endCxn id="21" idx="1"/>
          </p:cNvCxnSpPr>
          <p:nvPr/>
        </p:nvCxnSpPr>
        <p:spPr>
          <a:xfrm>
            <a:off x="2383699" y="2961254"/>
            <a:ext cx="1080120" cy="23542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463819" y="4739455"/>
            <a:ext cx="5601553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miệng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khống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tỉnh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nuốt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22" name="Picture 18" descr="Nước muối sinh lý Natri clorid 0.9% 500ml bán giao Vũng Tàu 24/7 2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152" y="3334950"/>
            <a:ext cx="1429440" cy="124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ounded Rectangle 29"/>
          <p:cNvSpPr/>
          <p:nvPr/>
        </p:nvSpPr>
        <p:spPr>
          <a:xfrm>
            <a:off x="3547814" y="6237312"/>
            <a:ext cx="5517558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ngâm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cxnSp>
        <p:nvCxnSpPr>
          <p:cNvPr id="32" name="Straight Arrow Connector 31"/>
          <p:cNvCxnSpPr>
            <a:stCxn id="4" idx="3"/>
          </p:cNvCxnSpPr>
          <p:nvPr/>
        </p:nvCxnSpPr>
        <p:spPr>
          <a:xfrm>
            <a:off x="2383699" y="2961254"/>
            <a:ext cx="1164115" cy="3619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64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32656"/>
            <a:ext cx="8435281" cy="5991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.Tiếp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</a:t>
            </a:r>
            <a:r>
              <a:rPr lang="vi-V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 (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14238" y="2759449"/>
            <a:ext cx="2808312" cy="15753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364088" y="908720"/>
            <a:ext cx="216024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gãy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772947" y="908720"/>
            <a:ext cx="194421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Ý </a:t>
            </a:r>
            <a:r>
              <a:rPr lang="en-US" dirty="0" err="1" smtClean="0"/>
              <a:t>thức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669264" y="5471382"/>
            <a:ext cx="2034743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ổ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50248" y="2731076"/>
            <a:ext cx="2250767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chằng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56823" y="4829435"/>
            <a:ext cx="208823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673039" y="2633956"/>
            <a:ext cx="2088232" cy="10441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phải</a:t>
            </a:r>
            <a:r>
              <a:rPr lang="en-US" dirty="0" smtClean="0"/>
              <a:t> </a:t>
            </a:r>
            <a:r>
              <a:rPr lang="en-US" dirty="0" err="1" smtClean="0"/>
              <a:t>răng</a:t>
            </a:r>
            <a:r>
              <a:rPr lang="en-US" dirty="0" smtClean="0"/>
              <a:t> </a:t>
            </a:r>
            <a:r>
              <a:rPr lang="en-US" dirty="0" err="1" smtClean="0"/>
              <a:t>vĩnh</a:t>
            </a:r>
            <a:r>
              <a:rPr lang="en-US" dirty="0" smtClean="0"/>
              <a:t> </a:t>
            </a:r>
            <a:r>
              <a:rPr lang="en-US" dirty="0" err="1" smtClean="0"/>
              <a:t>viễn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678896" y="4709730"/>
            <a:ext cx="2016224" cy="11533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( 1/3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>
            <a:stCxn id="4" idx="0"/>
            <a:endCxn id="7" idx="4"/>
          </p:cNvCxnSpPr>
          <p:nvPr/>
        </p:nvCxnSpPr>
        <p:spPr>
          <a:xfrm flipH="1" flipV="1">
            <a:off x="2745055" y="1988840"/>
            <a:ext cx="1873339" cy="7706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4" idx="0"/>
          </p:cNvCxnSpPr>
          <p:nvPr/>
        </p:nvCxnSpPr>
        <p:spPr>
          <a:xfrm flipV="1">
            <a:off x="4618394" y="1988840"/>
            <a:ext cx="1825814" cy="7706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4" idx="6"/>
            <a:endCxn id="11" idx="2"/>
          </p:cNvCxnSpPr>
          <p:nvPr/>
        </p:nvCxnSpPr>
        <p:spPr>
          <a:xfrm flipV="1">
            <a:off x="6022550" y="3156014"/>
            <a:ext cx="650489" cy="391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4" idx="5"/>
            <a:endCxn id="12" idx="1"/>
          </p:cNvCxnSpPr>
          <p:nvPr/>
        </p:nvCxnSpPr>
        <p:spPr>
          <a:xfrm>
            <a:off x="5611282" y="4104119"/>
            <a:ext cx="1362883" cy="774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" idx="3"/>
          </p:cNvCxnSpPr>
          <p:nvPr/>
        </p:nvCxnSpPr>
        <p:spPr>
          <a:xfrm flipH="1">
            <a:off x="1518329" y="4104119"/>
            <a:ext cx="2107177" cy="7253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8" idx="0"/>
          </p:cNvCxnSpPr>
          <p:nvPr/>
        </p:nvCxnSpPr>
        <p:spPr>
          <a:xfrm>
            <a:off x="4644153" y="4303857"/>
            <a:ext cx="42483" cy="1167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4" idx="2"/>
            <a:endCxn id="9" idx="6"/>
          </p:cNvCxnSpPr>
          <p:nvPr/>
        </p:nvCxnSpPr>
        <p:spPr>
          <a:xfrm flipH="1" flipV="1">
            <a:off x="2701015" y="3271136"/>
            <a:ext cx="513223" cy="2760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95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095836" y="764704"/>
            <a:ext cx="3384376" cy="9905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>
            <a:stCxn id="2" idx="4"/>
          </p:cNvCxnSpPr>
          <p:nvPr/>
        </p:nvCxnSpPr>
        <p:spPr>
          <a:xfrm flipH="1">
            <a:off x="2803761" y="1755252"/>
            <a:ext cx="1984263" cy="3055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225324" y="2060848"/>
            <a:ext cx="324036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chằng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>
            <a:stCxn id="2" idx="4"/>
            <a:endCxn id="11" idx="0"/>
          </p:cNvCxnSpPr>
          <p:nvPr/>
        </p:nvCxnSpPr>
        <p:spPr>
          <a:xfrm>
            <a:off x="4788024" y="1755252"/>
            <a:ext cx="2263978" cy="3414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613082" y="2096670"/>
            <a:ext cx="2877840" cy="9722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Arrow Connector 14"/>
          <p:cNvCxnSpPr>
            <a:endCxn id="18" idx="0"/>
          </p:cNvCxnSpPr>
          <p:nvPr/>
        </p:nvCxnSpPr>
        <p:spPr>
          <a:xfrm>
            <a:off x="2699792" y="3068960"/>
            <a:ext cx="39604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411760" y="3645024"/>
            <a:ext cx="1368152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&lt; 60p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Straight Arrow Connector 19"/>
          <p:cNvCxnSpPr>
            <a:endCxn id="21" idx="0"/>
          </p:cNvCxnSpPr>
          <p:nvPr/>
        </p:nvCxnSpPr>
        <p:spPr>
          <a:xfrm flipH="1">
            <a:off x="1223628" y="3068960"/>
            <a:ext cx="147616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79512" y="3645024"/>
            <a:ext cx="2088232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Straight Arrow Connector 24"/>
          <p:cNvCxnSpPr>
            <a:endCxn id="26" idx="0"/>
          </p:cNvCxnSpPr>
          <p:nvPr/>
        </p:nvCxnSpPr>
        <p:spPr>
          <a:xfrm>
            <a:off x="2699792" y="3033138"/>
            <a:ext cx="1836204" cy="611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923928" y="3645024"/>
            <a:ext cx="1224136" cy="20882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&gt; 60p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Straight Arrow Connector 28"/>
          <p:cNvCxnSpPr>
            <a:stCxn id="11" idx="4"/>
            <a:endCxn id="30" idx="0"/>
          </p:cNvCxnSpPr>
          <p:nvPr/>
        </p:nvCxnSpPr>
        <p:spPr>
          <a:xfrm flipH="1">
            <a:off x="6336196" y="3068960"/>
            <a:ext cx="71580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5832140" y="3645024"/>
            <a:ext cx="1008112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chóp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Straight Arrow Connector 33"/>
          <p:cNvCxnSpPr>
            <a:stCxn id="11" idx="4"/>
            <a:endCxn id="35" idx="0"/>
          </p:cNvCxnSpPr>
          <p:nvPr/>
        </p:nvCxnSpPr>
        <p:spPr>
          <a:xfrm>
            <a:off x="7052002" y="3068960"/>
            <a:ext cx="1027542" cy="576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7611492" y="3645023"/>
            <a:ext cx="936104" cy="20882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chóp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0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a, </a:t>
            </a:r>
            <a:r>
              <a:rPr lang="en-US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tức</a:t>
            </a:r>
            <a:r>
              <a:rPr lang="en-US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khoa</a:t>
            </a:r>
            <a:endParaRPr lang="en-US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bơm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rửa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muối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lí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Khâu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rách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sàng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phim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Xquang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Cố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tuần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vi-V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ở răng đã đóng chóp(  chỉ tiến hành điều trị nội nha ở răng chưa đóng chóp khi có  biểu hiện hoại tử tủy trên lâm sàng và Xquang)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thân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miệng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Tháo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cố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44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04664"/>
            <a:ext cx="8229600" cy="5721499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vi-VN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ăng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khoa</a:t>
            </a:r>
            <a:endParaRPr lang="vi-VN" sz="28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Làm sạch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Gây tê tại chỗ</a:t>
            </a:r>
          </a:p>
          <a:p>
            <a:pPr>
              <a:buFontTx/>
              <a:buChar char="-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Kiểm tra huyệt ổ răng, loại bỏ các mảnh xương vụn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rửa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huyệt ổ răng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lí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Cắm lại răng bằng lực nhẹ nhàng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Khâu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rách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sàng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Xquang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Cố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tuần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thân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miệng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cố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răng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5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9.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huyệt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ổ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dính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khớp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(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gặp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muộn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endParaRPr lang="vi-VN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vi-VN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None/>
            </a:pPr>
            <a:r>
              <a:rPr lang="vi-VN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vi-V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Tránh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thao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kháng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uống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tuần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Chải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bàn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bữa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ăn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súc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miệng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clorhexidine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0,12%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lần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96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vi-V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 trình theo dõi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cắm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endParaRPr lang="vi-VN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dõi răng sau khi cắm lại trên lâm sàng và xquang sau 4 tuần, 3 tháng, 6 tháng,1 năm và mỗi năm sau đó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Triệu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sàng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sưng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?</a:t>
            </a: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ngoại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xquang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cứng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khớp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thấp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cận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lung lay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lí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79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686800" cy="5505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II : </a:t>
            </a:r>
            <a:r>
              <a:rPr lang="vi-V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Giới thiệu một số ca lâm sàng tại trung tâm</a:t>
            </a:r>
          </a:p>
          <a:p>
            <a:pPr marL="0" indent="0">
              <a:buNone/>
            </a:pPr>
            <a:r>
              <a:rPr lang="vi-VN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1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B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ệnh nhân nam, 12 tuổi, vào viện vì bật răng ra khỏi huyệt ổ răng sau ngã ở trường cách nhập viện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0 phút</a:t>
            </a:r>
          </a:p>
          <a:p>
            <a:pPr marL="0" indent="0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Tình trạng lúc vào viện:</a:t>
            </a:r>
          </a:p>
          <a:p>
            <a:pPr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ệnh nhân tỉnh táo</a:t>
            </a:r>
          </a:p>
          <a:p>
            <a:pPr>
              <a:buFontTx/>
              <a:buChar char="-"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Không xây sát da vùng đầu mặt</a:t>
            </a:r>
          </a:p>
          <a:p>
            <a:pPr>
              <a:buFontTx/>
              <a:buChar char="-"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Không gẫy xương hàm trên , hàm dưới</a:t>
            </a:r>
          </a:p>
          <a:p>
            <a:pPr>
              <a:buFontTx/>
              <a:buChar char="-"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Vết thương môi trên khoảng 2cm </a:t>
            </a:r>
          </a:p>
          <a:p>
            <a:pPr>
              <a:buFontTx/>
              <a:buChar char="-"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Tình trạng phát triển của răng : răng đã đóng chóp</a:t>
            </a:r>
          </a:p>
          <a:p>
            <a:pPr>
              <a:buFontTx/>
              <a:buChar char="-"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Tình trạng xương ổ răng: có một vết nứt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dọc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 thành bên xương ổ răng R11</a:t>
            </a:r>
          </a:p>
          <a:p>
            <a:pPr>
              <a:buFontTx/>
              <a:buChar char="-"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Tình trạng dây chằng nha chu: còn sống( do bệnh nhân đến viện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sớm sau tai nạn và người nhà bệnh nhân biết cách vận chuyển răng )</a:t>
            </a:r>
          </a:p>
          <a:p>
            <a:pPr marL="0" indent="0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Tiến hành điều trị cắm lại răng theo đúng quy trình</a:t>
            </a:r>
          </a:p>
          <a:p>
            <a:pPr marL="0" indent="0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Tiên lượng: tốt</a:t>
            </a:r>
          </a:p>
          <a:p>
            <a:pPr marL="0" indent="0">
              <a:buNone/>
            </a:pPr>
            <a:endParaRPr lang="vi-VN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556" y="1916832"/>
            <a:ext cx="244827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 flipV="1">
            <a:off x="611560" y="5805263"/>
            <a:ext cx="504056" cy="270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0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45024"/>
            <a:ext cx="3286125" cy="262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73016"/>
            <a:ext cx="3168352" cy="2751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8267"/>
            <a:ext cx="3168352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1"/>
            <a:ext cx="3168352" cy="2683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604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76872"/>
            <a:ext cx="324036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3513891" cy="2679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72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7483617" cy="5649491"/>
          </a:xfrm>
        </p:spPr>
        <p:txBody>
          <a:bodyPr>
            <a:normAutofit/>
          </a:bodyPr>
          <a:lstStyle/>
          <a:p>
            <a:r>
              <a:rPr lang="vi-VN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2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Bệnh nhân nam, 55 tuổi, vào viện vì bật răng cửa ra  khỏi huyệt ổ răng sau tai nạn sinh hoạt cách vào viện 15 tiếng</a:t>
            </a:r>
          </a:p>
          <a:p>
            <a:pPr marL="0" indent="0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Tình trạng lúc vào viện:</a:t>
            </a:r>
          </a:p>
          <a:p>
            <a:pPr marL="0" indent="0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-Bệnh nhân tính táo</a:t>
            </a:r>
          </a:p>
          <a:p>
            <a:pPr marL="0" indent="0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-Không xây sát da vùng đầu mặt </a:t>
            </a:r>
          </a:p>
          <a:p>
            <a:pPr marL="0" indent="0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-Không gẫy xương vùng đầu mặt</a:t>
            </a:r>
          </a:p>
          <a:p>
            <a:pPr marL="0" indent="0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-Vết rách môi trên kích thước khoảng 4cm</a:t>
            </a:r>
          </a:p>
          <a:p>
            <a:pPr marL="0" indent="0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-Tình trạng phát triển của răng: răng đã đóng chóp</a:t>
            </a:r>
          </a:p>
          <a:p>
            <a:pPr marL="0" indent="0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-Tình trạng dây chằng nha chu: đã hoại tử hết( do bệnh nhân đến quá muộn và răng không được bảo quản)</a:t>
            </a:r>
          </a:p>
          <a:p>
            <a:pPr marL="0" indent="0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-Tình trạng huyệt ổ răng: nguyên vẹn</a:t>
            </a:r>
          </a:p>
          <a:p>
            <a:pPr marL="0" indent="0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Tiến hành điều trị cắm lại răng theo đúng quy trình </a:t>
            </a:r>
          </a:p>
          <a:p>
            <a:pPr marL="0" indent="0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Tiên lượng: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kém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556792"/>
            <a:ext cx="219034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57200" y="5301208"/>
            <a:ext cx="730424" cy="234026"/>
          </a:xfrm>
          <a:prstGeom prst="rightArrow">
            <a:avLst>
              <a:gd name="adj1" fmla="val 50000"/>
              <a:gd name="adj2" fmla="val 599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2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 </a:t>
            </a:r>
            <a:endParaRPr lang="en-US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688"/>
            <a:ext cx="342582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73016"/>
            <a:ext cx="338437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73016"/>
            <a:ext cx="342582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78" y="620688"/>
            <a:ext cx="3408218" cy="266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47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 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331236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03648"/>
            <a:ext cx="324036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7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ân trọng hay trân trọng: Từ nào đúng? Bạn có đang dùng sa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" y="934561"/>
            <a:ext cx="7619048" cy="507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2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3743</TotalTime>
  <Words>2108</Words>
  <Application>Microsoft Office PowerPoint</Application>
  <PresentationFormat>On-screen Show (4:3)</PresentationFormat>
  <Paragraphs>161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Wingdings 2</vt:lpstr>
      <vt:lpstr>Flow</vt:lpstr>
      <vt:lpstr> CHẤN THƯƠNG BẬT RĂNG RA KHỎI HUYỆT Ổ RĂNG VÀ GIỚI THIỆU CASE LÂM SÀNG</vt:lpstr>
      <vt:lpstr>             A. ĐẶT VẤN ĐỀ    </vt:lpstr>
      <vt:lpstr>               B. NỘI DUNG</vt:lpstr>
      <vt:lpstr>PowerPoint Presentation</vt:lpstr>
      <vt:lpstr>PowerPoint Presentation</vt:lpstr>
      <vt:lpstr>PowerPoint Presentation</vt:lpstr>
      <vt:lpstr>  c. Yếu tố thuận lợi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8. Quy trình điều trị cắm lại răng</vt:lpstr>
      <vt:lpstr>PowerPoint Presentation</vt:lpstr>
      <vt:lpstr>PowerPoint Presentation</vt:lpstr>
      <vt:lpstr>PowerPoint Presentation</vt:lpstr>
      <vt:lpstr> </vt:lpstr>
      <vt:lpstr>  </vt:lpstr>
      <vt:lpstr>PowerPoint Presentation</vt:lpstr>
      <vt:lpstr> </vt:lpstr>
      <vt:lpstr> </vt:lpstr>
      <vt:lpstr>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CHUYÊN ĐỀ: TIẾP CẬN VÀ ĐIỀU TRỊ BỆNH NHÂN RƠI RĂNG RA KHỎI HUYÊT Ổ RĂNG DO CHẤN THƯƠNG</dc:title>
  <dc:creator>ADMIN</dc:creator>
  <cp:lastModifiedBy>PC</cp:lastModifiedBy>
  <cp:revision>193</cp:revision>
  <dcterms:created xsi:type="dcterms:W3CDTF">2024-05-26T11:02:15Z</dcterms:created>
  <dcterms:modified xsi:type="dcterms:W3CDTF">2024-07-31T03:38:50Z</dcterms:modified>
</cp:coreProperties>
</file>