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87" r:id="rId7"/>
    <p:sldId id="261" r:id="rId8"/>
    <p:sldId id="262" r:id="rId9"/>
    <p:sldId id="264" r:id="rId10"/>
    <p:sldId id="304" r:id="rId11"/>
    <p:sldId id="283" r:id="rId12"/>
    <p:sldId id="284" r:id="rId13"/>
    <p:sldId id="285" r:id="rId14"/>
    <p:sldId id="302" r:id="rId15"/>
    <p:sldId id="265" r:id="rId16"/>
    <p:sldId id="269" r:id="rId17"/>
    <p:sldId id="271" r:id="rId18"/>
    <p:sldId id="272" r:id="rId19"/>
    <p:sldId id="273" r:id="rId20"/>
    <p:sldId id="274" r:id="rId21"/>
    <p:sldId id="276" r:id="rId22"/>
    <p:sldId id="278" r:id="rId23"/>
    <p:sldId id="30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2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8" d="100"/>
          <a:sy n="88" d="100"/>
        </p:scale>
        <p:origin x="-466" y="-77"/>
      </p:cViewPr>
      <p:guideLst>
        <p:guide orient="horz" pos="212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t>9/24/2024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t>9/24/2024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t>9/24/2024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8515" y="2263140"/>
            <a:ext cx="8941435" cy="2466340"/>
          </a:xfrm>
        </p:spPr>
        <p:txBody>
          <a:bodyPr/>
          <a:lstStyle/>
          <a:p>
            <a:pPr algn="ctr"/>
            <a:r>
              <a:rPr lang="en-US" sz="9600" b="1" dirty="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BỎNG MẮT</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519882" y="5599490"/>
            <a:ext cx="7293610" cy="1096645"/>
          </a:xfrm>
        </p:spPr>
        <p:txBody>
          <a:bodyPr>
            <a:normAutofit fontScale="77500" lnSpcReduction="20000"/>
          </a:bodyPr>
          <a:lstStyle/>
          <a:p>
            <a:pPr algn="l"/>
            <a:r>
              <a:rPr lang="vi-VN" sz="3600" b="1" i="1" dirty="0">
                <a:ln w="9525" cmpd="sng">
                  <a:solidFill>
                    <a:schemeClr val="accent1"/>
                  </a:solidFill>
                  <a:prstDash val="solid"/>
                </a:ln>
                <a:solidFill>
                  <a:schemeClr val="bg1">
                    <a:lumMod val="95000"/>
                  </a:schemeClr>
                </a:solidFill>
                <a:effectLst>
                  <a:glow rad="38100">
                    <a:schemeClr val="accent1">
                      <a:alpha val="40000"/>
                    </a:schemeClr>
                  </a:glow>
                </a:effectLst>
                <a:latin typeface="Times New Roman" panose="02020603050405020304" pitchFamily="18" charset="0"/>
                <a:cs typeface="Times New Roman" panose="02020603050405020304" pitchFamily="18" charset="0"/>
              </a:rPr>
              <a:t>Trình bày : Bs. Ninh Thị Ngọc </a:t>
            </a:r>
            <a:r>
              <a:rPr lang="vi-VN" sz="3600" b="1" i="1" dirty="0" smtClean="0">
                <a:ln w="9525" cmpd="sng">
                  <a:solidFill>
                    <a:schemeClr val="accent1"/>
                  </a:solidFill>
                  <a:prstDash val="solid"/>
                </a:ln>
                <a:solidFill>
                  <a:schemeClr val="bg1">
                    <a:lumMod val="95000"/>
                  </a:schemeClr>
                </a:solidFill>
                <a:effectLst>
                  <a:glow rad="38100">
                    <a:schemeClr val="accent1">
                      <a:alpha val="40000"/>
                    </a:schemeClr>
                  </a:glow>
                </a:effectLst>
                <a:latin typeface="Times New Roman" panose="02020603050405020304" pitchFamily="18" charset="0"/>
                <a:cs typeface="Times New Roman" panose="02020603050405020304" pitchFamily="18" charset="0"/>
              </a:rPr>
              <a:t>Thư</a:t>
            </a:r>
            <a:endParaRPr lang="en-US" sz="3600" b="1" i="1" dirty="0" smtClean="0">
              <a:ln w="9525" cmpd="sng">
                <a:solidFill>
                  <a:schemeClr val="accent1"/>
                </a:solidFill>
                <a:prstDash val="solid"/>
              </a:ln>
              <a:solidFill>
                <a:schemeClr val="bg1">
                  <a:lumMod val="95000"/>
                </a:schemeClr>
              </a:solidFill>
              <a:effectLst>
                <a:glow rad="38100">
                  <a:schemeClr val="accent1">
                    <a:alpha val="40000"/>
                  </a:schemeClr>
                </a:glow>
              </a:effectLst>
              <a:latin typeface="Times New Roman" panose="02020603050405020304" pitchFamily="18" charset="0"/>
              <a:cs typeface="Times New Roman" panose="02020603050405020304" pitchFamily="18" charset="0"/>
            </a:endParaRPr>
          </a:p>
          <a:p>
            <a:pPr algn="l"/>
            <a:r>
              <a:rPr lang="en-US" sz="3600" b="1" i="1" dirty="0">
                <a:ln w="9525" cmpd="sng">
                  <a:solidFill>
                    <a:schemeClr val="accent1"/>
                  </a:solidFill>
                  <a:prstDash val="solid"/>
                </a:ln>
                <a:solidFill>
                  <a:schemeClr val="bg1">
                    <a:lumMod val="95000"/>
                  </a:schemeClr>
                </a:solidFill>
                <a:effectLst>
                  <a:glow rad="38100">
                    <a:schemeClr val="accent1">
                      <a:alpha val="40000"/>
                    </a:schemeClr>
                  </a:glow>
                </a:effectLst>
                <a:latin typeface="Times New Roman" panose="02020603050405020304" pitchFamily="18" charset="0"/>
                <a:cs typeface="Times New Roman" panose="02020603050405020304" pitchFamily="18" charset="0"/>
              </a:rPr>
              <a:t>Khoa ngũ quan- BV Đa khoa Trí Đức Thành</a:t>
            </a:r>
            <a:endParaRPr lang="en-US" sz="3600" i="1" dirty="0">
              <a:ln w="9525" cmpd="sng">
                <a:solidFill>
                  <a:schemeClr val="accent1"/>
                </a:solidFill>
                <a:prstDash val="solid"/>
              </a:ln>
              <a:solidFill>
                <a:schemeClr val="bg1">
                  <a:lumMod val="95000"/>
                </a:schemeClr>
              </a:solidFill>
              <a:effectLst>
                <a:glow rad="38100">
                  <a:schemeClr val="accent1">
                    <a:alpha val="40000"/>
                  </a:schemeClr>
                </a:glow>
              </a:effectLst>
              <a:latin typeface="Times New Roman" panose="02020603050405020304" pitchFamily="18" charset="0"/>
              <a:cs typeface="Times New Roman" panose="02020603050405020304" pitchFamily="18" charset="0"/>
            </a:endParaRPr>
          </a:p>
          <a:p>
            <a:pPr algn="l"/>
            <a:endParaRPr lang="vi-VN" dirty="0">
              <a:latin typeface="Times New Roman" panose="02020603050405020304" pitchFamily="18" charset="0"/>
              <a:cs typeface="Times New Roman" panose="02020603050405020304" pitchFamily="18"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661" y="167663"/>
            <a:ext cx="8596668" cy="1320800"/>
          </a:xfrm>
        </p:spPr>
        <p:txBody>
          <a:bodyPr/>
          <a:lstStyle/>
          <a:p>
            <a:pPr marL="857250" lvl="0" indent="-857250">
              <a:buFont typeface="+mj-lt"/>
              <a:buAutoNum type="arabicPeriod"/>
            </a:pPr>
            <a:r>
              <a:rPr lang="en-US" b="1" dirty="0" smtClean="0">
                <a:latin typeface="Arial" pitchFamily="34" charset="0"/>
                <a:cs typeface="Arial" pitchFamily="34" charset="0"/>
              </a:rPr>
              <a:t>Mục tiêu bài báo cáo:</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18746" y="2329962"/>
            <a:ext cx="8755256" cy="3711400"/>
          </a:xfrm>
        </p:spPr>
        <p:txBody>
          <a:bodyPr>
            <a:normAutofit/>
          </a:bodyPr>
          <a:lstStyle/>
          <a:p>
            <a:pPr lvl="0"/>
            <a:r>
              <a:rPr lang="vi-VN" sz="2200" dirty="0">
                <a:cs typeface="Times New Roman" panose="02020603050405020304" pitchFamily="18" charset="0"/>
              </a:rPr>
              <a:t>Hiểu rõ được tác nhân gây bỏng mắt</a:t>
            </a:r>
          </a:p>
          <a:p>
            <a:pPr lvl="0"/>
            <a:r>
              <a:rPr lang="vi-VN" sz="2200" dirty="0">
                <a:cs typeface="Times New Roman" panose="02020603050405020304" pitchFamily="18" charset="0"/>
              </a:rPr>
              <a:t>Phân loại mức độ bỏng mắt</a:t>
            </a:r>
          </a:p>
          <a:p>
            <a:pPr lvl="0"/>
            <a:r>
              <a:rPr lang="vi-VN" sz="2200" dirty="0">
                <a:cs typeface="Times New Roman" panose="02020603050405020304" pitchFamily="18" charset="0"/>
              </a:rPr>
              <a:t>Xử trí ban đầu bỏng mắt và điều trị bỏng mắt</a:t>
            </a: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86" y="224287"/>
            <a:ext cx="8579410" cy="858715"/>
          </a:xfrm>
        </p:spPr>
        <p:txBody>
          <a:bodyPr>
            <a:normAutofit fontScale="90000"/>
          </a:bodyPr>
          <a:lstStyle/>
          <a:p>
            <a:pPr lvl="0"/>
            <a:r>
              <a:rPr lang="en-US" b="1" dirty="0" smtClean="0">
                <a:latin typeface="Arial" pitchFamily="34" charset="0"/>
                <a:cs typeface="Arial" pitchFamily="34" charset="0"/>
              </a:rPr>
              <a:t>2. </a:t>
            </a:r>
            <a:r>
              <a:rPr lang="vi-VN" b="1" dirty="0" smtClean="0">
                <a:latin typeface="Arial" pitchFamily="34" charset="0"/>
                <a:cs typeface="Arial" pitchFamily="34" charset="0"/>
              </a:rPr>
              <a:t>Đại </a:t>
            </a:r>
            <a:r>
              <a:rPr lang="vi-VN" b="1" dirty="0">
                <a:latin typeface="Arial" pitchFamily="34" charset="0"/>
                <a:cs typeface="Arial" pitchFamily="34" charset="0"/>
              </a:rPr>
              <a:t>cương</a:t>
            </a:r>
            <a:r>
              <a:rPr lang="vi-VN" dirty="0">
                <a:latin typeface="Times New Roman" panose="02020603050405020304" pitchFamily="18" charset="0"/>
                <a:cs typeface="Times New Roman" panose="02020603050405020304" pitchFamily="18" charset="0"/>
              </a:rPr>
              <a:t/>
            </a:r>
            <a:br>
              <a:rPr lang="vi-VN"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078303"/>
            <a:ext cx="8596668" cy="4963060"/>
          </a:xfrm>
        </p:spPr>
        <p:txBody>
          <a:bodyPr>
            <a:normAutofit/>
          </a:bodyPr>
          <a:lstStyle/>
          <a:p>
            <a:pPr lvl="0" algn="just"/>
            <a:r>
              <a:rPr lang="vi-VN" sz="2200" dirty="0">
                <a:cs typeface="Times New Roman" panose="02020603050405020304" pitchFamily="18" charset="0"/>
              </a:rPr>
              <a:t>Bỏng mắt là một cấp cứu đặc biệt trong nhãn khoa, nhất  là bỏng do hóa chất</a:t>
            </a:r>
          </a:p>
          <a:p>
            <a:pPr lvl="0" algn="just"/>
            <a:r>
              <a:rPr lang="vi-VN" sz="2200" dirty="0">
                <a:cs typeface="Times New Roman" panose="02020603050405020304" pitchFamily="18" charset="0"/>
              </a:rPr>
              <a:t>Bỏng mắt gây tổn thương nặng nề về thẩm mỹ và thị giác</a:t>
            </a:r>
          </a:p>
          <a:p>
            <a:pPr lvl="0" algn="just"/>
            <a:r>
              <a:rPr lang="vi-VN" sz="2200" dirty="0">
                <a:cs typeface="Times New Roman" panose="02020603050405020304" pitchFamily="18" charset="0"/>
              </a:rPr>
              <a:t>Bỏng mắt có thể là tổn thương đơn thuần vùng </a:t>
            </a:r>
            <a:r>
              <a:rPr lang="vi-VN" sz="2200" dirty="0" smtClean="0">
                <a:cs typeface="Times New Roman" panose="02020603050405020304" pitchFamily="18" charset="0"/>
              </a:rPr>
              <a:t>mắt</a:t>
            </a:r>
            <a:r>
              <a:rPr lang="en-US" sz="2200" dirty="0">
                <a:cs typeface="Times New Roman" panose="02020603050405020304" pitchFamily="18" charset="0"/>
              </a:rPr>
              <a:t> </a:t>
            </a:r>
            <a:r>
              <a:rPr lang="en-US" sz="2200" dirty="0" smtClean="0">
                <a:cs typeface="Times New Roman" panose="02020603050405020304" pitchFamily="18" charset="0"/>
              </a:rPr>
              <a:t>(10 %)</a:t>
            </a:r>
            <a:r>
              <a:rPr lang="vi-VN" sz="2200" dirty="0" smtClean="0">
                <a:cs typeface="Times New Roman" panose="02020603050405020304" pitchFamily="18" charset="0"/>
              </a:rPr>
              <a:t> </a:t>
            </a:r>
            <a:r>
              <a:rPr lang="vi-VN" sz="2200" dirty="0">
                <a:cs typeface="Times New Roman" panose="02020603050405020304" pitchFamily="18" charset="0"/>
              </a:rPr>
              <a:t>hoặc tổn thương phối hợp nhiều </a:t>
            </a:r>
            <a:r>
              <a:rPr lang="vi-VN" sz="2200" dirty="0" smtClean="0">
                <a:cs typeface="Times New Roman" panose="02020603050405020304" pitchFamily="18" charset="0"/>
              </a:rPr>
              <a:t>vùng</a:t>
            </a:r>
            <a:endParaRPr lang="en-US" sz="2200" dirty="0" smtClean="0">
              <a:cs typeface="Times New Roman" panose="02020603050405020304" pitchFamily="18" charset="0"/>
            </a:endParaRPr>
          </a:p>
          <a:p>
            <a:pPr lvl="0"/>
            <a:r>
              <a:rPr lang="en-US" sz="2200" dirty="0" err="1" smtClean="0">
                <a:cs typeface="Times New Roman" panose="02020603050405020304" pitchFamily="18" charset="0"/>
              </a:rPr>
              <a:t>Các</a:t>
            </a:r>
            <a:r>
              <a:rPr lang="en-US" sz="2200" dirty="0" smtClean="0">
                <a:cs typeface="Times New Roman" panose="02020603050405020304" pitchFamily="18" charset="0"/>
              </a:rPr>
              <a:t> </a:t>
            </a:r>
            <a:r>
              <a:rPr lang="vi-VN" sz="2200" dirty="0" smtClean="0">
                <a:cs typeface="Times New Roman" panose="02020603050405020304" pitchFamily="18" charset="0"/>
              </a:rPr>
              <a:t>tác nhân gây bỏng :</a:t>
            </a:r>
            <a:endParaRPr lang="en-US" sz="2200" dirty="0" smtClean="0">
              <a:cs typeface="Times New Roman" panose="02020603050405020304" pitchFamily="18" charset="0"/>
            </a:endParaRPr>
          </a:p>
          <a:p>
            <a:pPr lvl="0">
              <a:buFont typeface="Arial" panose="020B0604020202020204" pitchFamily="34" charset="0"/>
              <a:buChar char="•"/>
            </a:pPr>
            <a:r>
              <a:rPr lang="vi-VN" sz="2200" dirty="0" smtClean="0">
                <a:cs typeface="Times New Roman" panose="02020603050405020304" pitchFamily="18" charset="0"/>
              </a:rPr>
              <a:t>        Nhiệt</a:t>
            </a:r>
            <a:endParaRPr lang="vi-VN" sz="2200" dirty="0">
              <a:cs typeface="Times New Roman" panose="02020603050405020304" pitchFamily="18" charset="0"/>
            </a:endParaRPr>
          </a:p>
          <a:p>
            <a:pPr lvl="0">
              <a:buFont typeface="Arial" panose="020B0604020202020204" pitchFamily="34" charset="0"/>
              <a:buChar char="•"/>
            </a:pPr>
            <a:r>
              <a:rPr lang="vi-VN" sz="2200" dirty="0" smtClean="0">
                <a:cs typeface="Times New Roman" panose="02020603050405020304" pitchFamily="18" charset="0"/>
              </a:rPr>
              <a:t>        Hóa </a:t>
            </a:r>
            <a:r>
              <a:rPr lang="vi-VN" sz="2200" dirty="0">
                <a:cs typeface="Times New Roman" panose="02020603050405020304" pitchFamily="18" charset="0"/>
              </a:rPr>
              <a:t>chất</a:t>
            </a:r>
          </a:p>
          <a:p>
            <a:pPr lvl="0">
              <a:buFont typeface="Arial" panose="020B0604020202020204" pitchFamily="34" charset="0"/>
              <a:buChar char="•"/>
            </a:pPr>
            <a:r>
              <a:rPr lang="vi-VN" sz="2200" dirty="0" smtClean="0">
                <a:cs typeface="Times New Roman" panose="02020603050405020304" pitchFamily="18" charset="0"/>
              </a:rPr>
              <a:t>        Phóng </a:t>
            </a:r>
            <a:r>
              <a:rPr lang="vi-VN" sz="2200" dirty="0">
                <a:cs typeface="Times New Roman" panose="02020603050405020304" pitchFamily="18" charset="0"/>
              </a:rPr>
              <a:t>xạ </a:t>
            </a:r>
          </a:p>
          <a:p>
            <a:pPr lvl="0">
              <a:buFont typeface="Arial" panose="020B0604020202020204" pitchFamily="34" charset="0"/>
              <a:buChar char="•"/>
            </a:pPr>
            <a:r>
              <a:rPr lang="vi-VN" sz="2200" dirty="0" smtClean="0">
                <a:cs typeface="Times New Roman" panose="02020603050405020304" pitchFamily="18" charset="0"/>
              </a:rPr>
              <a:t>        Tác </a:t>
            </a:r>
            <a:r>
              <a:rPr lang="vi-VN" sz="2200" dirty="0">
                <a:cs typeface="Times New Roman" panose="02020603050405020304" pitchFamily="18" charset="0"/>
              </a:rPr>
              <a:t>nhân khác</a:t>
            </a:r>
          </a:p>
          <a:p>
            <a:endParaRPr lang="en-US" dirty="0"/>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145" y="195532"/>
            <a:ext cx="8596668" cy="1320800"/>
          </a:xfrm>
        </p:spPr>
        <p:txBody>
          <a:bodyPr>
            <a:normAutofit/>
          </a:bodyPr>
          <a:lstStyle/>
          <a:p>
            <a:pPr marL="571500" lvl="0" indent="-571500">
              <a:buFont typeface="Wingdings" panose="05000000000000000000" pitchFamily="2" charset="2"/>
              <a:buChar char="v"/>
            </a:pPr>
            <a:r>
              <a:rPr lang="en-US" dirty="0">
                <a:latin typeface="Arial" pitchFamily="34" charset="0"/>
                <a:cs typeface="Arial" pitchFamily="34" charset="0"/>
              </a:rPr>
              <a:t>Bỏng nhiệt </a:t>
            </a:r>
            <a:r>
              <a:rPr lang="en-US" dirty="0"/>
              <a:t/>
            </a:r>
            <a:br>
              <a:rPr lang="en-US" dirty="0"/>
            </a:br>
            <a:endParaRPr lang="en-US" dirty="0"/>
          </a:p>
        </p:txBody>
      </p:sp>
      <p:sp>
        <p:nvSpPr>
          <p:cNvPr id="3" name="Content Placeholder 2"/>
          <p:cNvSpPr>
            <a:spLocks noGrp="1"/>
          </p:cNvSpPr>
          <p:nvPr>
            <p:ph sz="half" idx="1"/>
          </p:nvPr>
        </p:nvSpPr>
        <p:spPr>
          <a:xfrm>
            <a:off x="391795" y="3429000"/>
            <a:ext cx="8898854" cy="2963174"/>
          </a:xfrm>
        </p:spPr>
        <p:txBody>
          <a:bodyPr>
            <a:normAutofit fontScale="85000" lnSpcReduction="20000"/>
          </a:bodyPr>
          <a:lstStyle/>
          <a:p>
            <a:pPr marL="457200" lvl="1" indent="0">
              <a:buNone/>
            </a:pPr>
            <a:endParaRPr lang="en-US" sz="2600" dirty="0">
              <a:latin typeface="Arial" pitchFamily="34" charset="0"/>
              <a:cs typeface="Arial" pitchFamily="34" charset="0"/>
            </a:endParaRPr>
          </a:p>
          <a:p>
            <a:pPr lvl="1" algn="just"/>
            <a:r>
              <a:rPr lang="vi-VN" sz="2600" dirty="0" smtClean="0">
                <a:latin typeface="Arial" pitchFamily="34" charset="0"/>
                <a:cs typeface="Arial" pitchFamily="34" charset="0"/>
              </a:rPr>
              <a:t>Chiếm </a:t>
            </a:r>
            <a:r>
              <a:rPr lang="vi-VN" sz="2600" dirty="0">
                <a:latin typeface="Arial" pitchFamily="34" charset="0"/>
                <a:cs typeface="Arial" pitchFamily="34" charset="0"/>
              </a:rPr>
              <a:t>tỉ lệ cao nhất ( 90 % so vơi tổng bệnh nhân nói chung)</a:t>
            </a:r>
          </a:p>
          <a:p>
            <a:pPr lvl="1" algn="just"/>
            <a:r>
              <a:rPr lang="vi-VN" sz="2600" dirty="0">
                <a:latin typeface="Arial" pitchFamily="34" charset="0"/>
                <a:cs typeface="Arial" pitchFamily="34" charset="0"/>
              </a:rPr>
              <a:t>Nhiệt khô : lửa củi , lửa xăng dầu , lửa thuốc pháo, thuốc đạn , tia lửa điện, ….</a:t>
            </a:r>
          </a:p>
          <a:p>
            <a:pPr lvl="1" algn="just"/>
            <a:r>
              <a:rPr lang="vi-VN" sz="2600" dirty="0">
                <a:latin typeface="Arial" pitchFamily="34" charset="0"/>
                <a:cs typeface="Arial" pitchFamily="34" charset="0"/>
              </a:rPr>
              <a:t>Nhiệt </a:t>
            </a:r>
            <a:r>
              <a:rPr lang="vi-VN" sz="2600" dirty="0" smtClean="0">
                <a:latin typeface="Arial" pitchFamily="34" charset="0"/>
                <a:cs typeface="Arial" pitchFamily="34" charset="0"/>
              </a:rPr>
              <a:t>ướt</a:t>
            </a:r>
            <a:r>
              <a:rPr lang="en-US" sz="2600" dirty="0" smtClean="0">
                <a:latin typeface="Arial" pitchFamily="34" charset="0"/>
                <a:cs typeface="Arial" pitchFamily="34" charset="0"/>
              </a:rPr>
              <a:t> </a:t>
            </a:r>
            <a:r>
              <a:rPr lang="vi-VN" sz="2600" dirty="0" smtClean="0">
                <a:latin typeface="Arial" pitchFamily="34" charset="0"/>
                <a:cs typeface="Arial" pitchFamily="34" charset="0"/>
              </a:rPr>
              <a:t>:</a:t>
            </a:r>
            <a:r>
              <a:rPr lang="en-US" sz="2600" dirty="0" smtClean="0">
                <a:latin typeface="Arial" pitchFamily="34" charset="0"/>
                <a:cs typeface="Arial" pitchFamily="34" charset="0"/>
              </a:rPr>
              <a:t> </a:t>
            </a:r>
            <a:r>
              <a:rPr lang="vi-VN" sz="2600" dirty="0" smtClean="0">
                <a:latin typeface="Arial" pitchFamily="34" charset="0"/>
                <a:cs typeface="Arial" pitchFamily="34" charset="0"/>
              </a:rPr>
              <a:t>nước </a:t>
            </a:r>
            <a:r>
              <a:rPr lang="vi-VN" sz="2600" dirty="0">
                <a:latin typeface="Arial" pitchFamily="34" charset="0"/>
                <a:cs typeface="Arial" pitchFamily="34" charset="0"/>
              </a:rPr>
              <a:t>sôi, dầu mỡ sôi, </a:t>
            </a:r>
            <a:r>
              <a:rPr lang="vi-VN" sz="2600" dirty="0" smtClean="0">
                <a:latin typeface="Arial" pitchFamily="34" charset="0"/>
                <a:cs typeface="Arial" pitchFamily="34" charset="0"/>
              </a:rPr>
              <a:t>hơi </a:t>
            </a:r>
            <a:r>
              <a:rPr lang="vi-VN" sz="2600" dirty="0">
                <a:latin typeface="Arial" pitchFamily="34" charset="0"/>
                <a:cs typeface="Arial" pitchFamily="34" charset="0"/>
              </a:rPr>
              <a:t>nước nồi áp suất , kim loại nóng chảy ,…</a:t>
            </a:r>
          </a:p>
          <a:p>
            <a:pPr lvl="1" algn="just"/>
            <a:r>
              <a:rPr lang="vi-VN" sz="2600" dirty="0">
                <a:latin typeface="Arial" pitchFamily="34" charset="0"/>
                <a:cs typeface="Arial" pitchFamily="34" charset="0"/>
              </a:rPr>
              <a:t>Tổn thương </a:t>
            </a:r>
            <a:r>
              <a:rPr lang="en-US" sz="2600" dirty="0" err="1" smtClean="0">
                <a:latin typeface="Arial" pitchFamily="34" charset="0"/>
                <a:cs typeface="Arial" pitchFamily="34" charset="0"/>
              </a:rPr>
              <a:t>bỏng</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mắt</a:t>
            </a:r>
            <a:r>
              <a:rPr lang="en-US" sz="2600" dirty="0" smtClean="0">
                <a:latin typeface="Arial" pitchFamily="34" charset="0"/>
                <a:cs typeface="Arial" pitchFamily="34" charset="0"/>
              </a:rPr>
              <a:t> </a:t>
            </a:r>
            <a:r>
              <a:rPr lang="vi-VN" sz="2600" dirty="0" smtClean="0">
                <a:latin typeface="Arial" pitchFamily="34" charset="0"/>
                <a:cs typeface="Arial" pitchFamily="34" charset="0"/>
              </a:rPr>
              <a:t>tùy </a:t>
            </a:r>
            <a:r>
              <a:rPr lang="vi-VN" sz="2600" dirty="0">
                <a:latin typeface="Arial" pitchFamily="34" charset="0"/>
                <a:cs typeface="Arial" pitchFamily="34" charset="0"/>
              </a:rPr>
              <a:t>thuộc vào: sức nhiệt , bức xạ nhiệt , thời gian tác </a:t>
            </a:r>
            <a:r>
              <a:rPr lang="en-US" sz="2600" dirty="0">
                <a:latin typeface="Arial" pitchFamily="34" charset="0"/>
                <a:cs typeface="Arial" pitchFamily="34" charset="0"/>
              </a:rPr>
              <a:t>đ</a:t>
            </a:r>
            <a:r>
              <a:rPr lang="vi-VN" sz="2600" dirty="0" smtClean="0">
                <a:latin typeface="Arial" pitchFamily="34" charset="0"/>
                <a:cs typeface="Arial" pitchFamily="34" charset="0"/>
              </a:rPr>
              <a:t>ộng</a:t>
            </a:r>
            <a:endParaRPr lang="vi-VN" sz="2600" dirty="0">
              <a:latin typeface="Arial" pitchFamily="34" charset="0"/>
              <a:cs typeface="Arial" pitchFamily="34" charset="0"/>
            </a:endParaRPr>
          </a:p>
          <a:p>
            <a:pPr lvl="1"/>
            <a:endParaRPr lang="en-US" dirty="0">
              <a:latin typeface="Times New Roman" panose="02020603050405020304" pitchFamily="18" charset="0"/>
              <a:cs typeface="Times New Roman" panose="02020603050405020304" pitchFamily="18" charset="0"/>
            </a:endParaRPr>
          </a:p>
        </p:txBody>
      </p:sp>
      <p:pic>
        <p:nvPicPr>
          <p:cNvPr id="4" name="Content Placeholder 3" descr="9"/>
          <p:cNvPicPr>
            <a:picLocks noGrp="1" noChangeAspect="1"/>
          </p:cNvPicPr>
          <p:nvPr>
            <p:ph sz="half" idx="2"/>
          </p:nvPr>
        </p:nvPicPr>
        <p:blipFill>
          <a:blip r:embed="rId2"/>
          <a:stretch>
            <a:fillRect/>
          </a:stretch>
        </p:blipFill>
        <p:spPr>
          <a:xfrm>
            <a:off x="1005840" y="1303020"/>
            <a:ext cx="4260215" cy="2230120"/>
          </a:xfrm>
          <a:prstGeom prst="rect">
            <a:avLst/>
          </a:prstGeom>
        </p:spPr>
      </p:pic>
      <p:pic>
        <p:nvPicPr>
          <p:cNvPr id="5" name="Picture 4" descr="z5851048729990_e64eed50685dab0b4f96c04f76236098"/>
          <p:cNvPicPr>
            <a:picLocks noChangeAspect="1"/>
          </p:cNvPicPr>
          <p:nvPr/>
        </p:nvPicPr>
        <p:blipFill>
          <a:blip r:embed="rId3"/>
          <a:stretch>
            <a:fillRect/>
          </a:stretch>
        </p:blipFill>
        <p:spPr>
          <a:xfrm>
            <a:off x="5266055" y="1303020"/>
            <a:ext cx="3916045" cy="22498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134" y="171450"/>
            <a:ext cx="8596668" cy="1320800"/>
          </a:xfrm>
        </p:spPr>
        <p:txBody>
          <a:bodyPr/>
          <a:lstStyle/>
          <a:p>
            <a:pPr marL="571500" lvl="0" indent="-571500">
              <a:buFont typeface="Wingdings" panose="05000000000000000000" pitchFamily="2" charset="2"/>
              <a:buChar char="v"/>
            </a:pPr>
            <a:r>
              <a:rPr lang="en-US" dirty="0">
                <a:latin typeface="Arial" pitchFamily="34" charset="0"/>
                <a:cs typeface="Arial" pitchFamily="34" charset="0"/>
              </a:rPr>
              <a:t>Bỏng hóa chất:</a:t>
            </a:r>
            <a:r>
              <a:rPr lang="en-US" dirty="0"/>
              <a:t/>
            </a:r>
            <a:br>
              <a:rPr lang="en-US" dirty="0"/>
            </a:br>
            <a:endParaRPr lang="en-US" dirty="0"/>
          </a:p>
        </p:txBody>
      </p:sp>
      <p:sp>
        <p:nvSpPr>
          <p:cNvPr id="3" name="Content Placeholder 2"/>
          <p:cNvSpPr>
            <a:spLocks noGrp="1"/>
          </p:cNvSpPr>
          <p:nvPr>
            <p:ph sz="half" idx="1"/>
          </p:nvPr>
        </p:nvSpPr>
        <p:spPr>
          <a:xfrm>
            <a:off x="677545" y="3226279"/>
            <a:ext cx="9147942" cy="3131389"/>
          </a:xfrm>
        </p:spPr>
        <p:txBody>
          <a:bodyPr>
            <a:noAutofit/>
          </a:bodyPr>
          <a:lstStyle/>
          <a:p>
            <a:pPr lvl="0" algn="just"/>
            <a:r>
              <a:rPr lang="en-US" sz="2200" dirty="0" err="1" smtClean="0">
                <a:latin typeface="Arial" pitchFamily="34" charset="0"/>
                <a:cs typeface="Arial" pitchFamily="34" charset="0"/>
              </a:rPr>
              <a:t>Các</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hóa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chất</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làm</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thay</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đổi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độ</a:t>
            </a:r>
            <a:r>
              <a:rPr lang="en-US" sz="2200" dirty="0" smtClean="0">
                <a:latin typeface="Arial" pitchFamily="34" charset="0"/>
                <a:cs typeface="Arial" pitchFamily="34" charset="0"/>
              </a:rPr>
              <a:t> pH:</a:t>
            </a:r>
          </a:p>
          <a:p>
            <a:pPr lvl="0" algn="just">
              <a:buFont typeface="Wingdings" pitchFamily="2" charset="2"/>
              <a:buChar char="ü"/>
            </a:pPr>
            <a:r>
              <a:rPr lang="en-US" sz="2200" dirty="0" smtClean="0">
                <a:latin typeface="Arial" pitchFamily="34" charset="0"/>
                <a:cs typeface="Arial" pitchFamily="34" charset="0"/>
              </a:rPr>
              <a:t> </a:t>
            </a:r>
            <a:r>
              <a:rPr lang="vi-VN" sz="2200" dirty="0" smtClean="0">
                <a:latin typeface="Arial" pitchFamily="34" charset="0"/>
                <a:cs typeface="Arial" pitchFamily="34" charset="0"/>
              </a:rPr>
              <a:t>Các chất kiềm: xút ăn da (NaOH ), potat ăn da( KOH ), vôi tôi (Ca(OH)2), amoniac (NH3),…</a:t>
            </a:r>
          </a:p>
          <a:p>
            <a:pPr lvl="0" algn="just">
              <a:buFont typeface="Arial" panose="020B0604020202020204" pitchFamily="34" charset="0"/>
              <a:buChar char="•"/>
            </a:pPr>
            <a:r>
              <a:rPr lang="vi-VN" sz="2200" dirty="0" smtClean="0">
                <a:latin typeface="Arial" pitchFamily="34" charset="0"/>
                <a:cs typeface="Arial" pitchFamily="34" charset="0"/>
              </a:rPr>
              <a:t>Chất kiềm tạo nên phản ứng xà phòng hóa tế bào , làm hư biến chất tạo keo, nhưng không trung hòa gốc OH- =&gt; </a:t>
            </a:r>
            <a:r>
              <a:rPr lang="en-US" sz="2200" dirty="0" err="1" smtClean="0">
                <a:latin typeface="Arial" pitchFamily="34" charset="0"/>
                <a:cs typeface="Arial" pitchFamily="34" charset="0"/>
              </a:rPr>
              <a:t>tác</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nhân</a:t>
            </a:r>
            <a:r>
              <a:rPr lang="en-US" sz="2200" dirty="0" smtClean="0">
                <a:latin typeface="Arial" pitchFamily="34" charset="0"/>
                <a:cs typeface="Arial" pitchFamily="34" charset="0"/>
              </a:rPr>
              <a:t> </a:t>
            </a:r>
            <a:r>
              <a:rPr lang="vi-VN" sz="2200" dirty="0" smtClean="0">
                <a:latin typeface="Arial" pitchFamily="34" charset="0"/>
                <a:cs typeface="Arial" pitchFamily="34" charset="0"/>
              </a:rPr>
              <a:t>thấm sâu hơn</a:t>
            </a:r>
          </a:p>
          <a:p>
            <a:pPr lvl="0" algn="just">
              <a:buFont typeface="Arial" panose="020B0604020202020204" pitchFamily="34" charset="0"/>
              <a:buChar char="•"/>
            </a:pPr>
            <a:r>
              <a:rPr lang="vi-VN" sz="2200" dirty="0" smtClean="0">
                <a:latin typeface="Arial" pitchFamily="34" charset="0"/>
                <a:cs typeface="Arial" pitchFamily="34" charset="0"/>
              </a:rPr>
              <a:t>Phá hủy mạnh , xuyên thấm nhanh vào tổ chức nhãn cầu </a:t>
            </a:r>
          </a:p>
          <a:p>
            <a:pPr lvl="0" algn="just">
              <a:buFont typeface="Arial" panose="020B0604020202020204" pitchFamily="34" charset="0"/>
              <a:buChar char="•"/>
            </a:pPr>
            <a:r>
              <a:rPr lang="vi-VN" sz="2200" dirty="0" smtClean="0">
                <a:latin typeface="Arial" pitchFamily="34" charset="0"/>
                <a:cs typeface="Arial" pitchFamily="34" charset="0"/>
              </a:rPr>
              <a:t>Phá hủy chậm nhưng tiến triển nặng, lan cả chiều rộng lẫn chiều sâu</a:t>
            </a:r>
          </a:p>
          <a:p>
            <a:pPr lvl="0" algn="just">
              <a:buFont typeface="Arial" panose="020B0604020202020204" pitchFamily="34" charset="0"/>
              <a:buChar char="•"/>
            </a:pPr>
            <a:r>
              <a:rPr lang="vi-VN" sz="2200" dirty="0" smtClean="0">
                <a:latin typeface="Arial" pitchFamily="34" charset="0"/>
                <a:cs typeface="Arial" pitchFamily="34" charset="0"/>
              </a:rPr>
              <a:t>Khó tiên lượng trước tổn thương.</a:t>
            </a:r>
          </a:p>
        </p:txBody>
      </p:sp>
      <p:pic>
        <p:nvPicPr>
          <p:cNvPr id="4" name="Content Placeholder 3" descr="3"/>
          <p:cNvPicPr>
            <a:picLocks noGrp="1" noChangeAspect="1"/>
          </p:cNvPicPr>
          <p:nvPr>
            <p:ph sz="half" idx="2"/>
          </p:nvPr>
        </p:nvPicPr>
        <p:blipFill>
          <a:blip r:embed="rId2"/>
          <a:stretch>
            <a:fillRect/>
          </a:stretch>
        </p:blipFill>
        <p:spPr>
          <a:xfrm>
            <a:off x="541416" y="1069555"/>
            <a:ext cx="4250690" cy="2015490"/>
          </a:xfrm>
          <a:prstGeom prst="rect">
            <a:avLst/>
          </a:prstGeom>
        </p:spPr>
      </p:pic>
      <p:pic>
        <p:nvPicPr>
          <p:cNvPr id="6" name="Picture 5" descr="4"/>
          <p:cNvPicPr>
            <a:picLocks noChangeAspect="1"/>
          </p:cNvPicPr>
          <p:nvPr/>
        </p:nvPicPr>
        <p:blipFill>
          <a:blip r:embed="rId3"/>
          <a:stretch>
            <a:fillRect/>
          </a:stretch>
        </p:blipFill>
        <p:spPr>
          <a:xfrm>
            <a:off x="4835237" y="1069556"/>
            <a:ext cx="4069080" cy="20154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7613" y="3349758"/>
            <a:ext cx="8470073" cy="2635370"/>
          </a:xfrm>
        </p:spPr>
        <p:txBody>
          <a:bodyPr>
            <a:normAutofit fontScale="92500" lnSpcReduction="20000"/>
          </a:bodyPr>
          <a:lstStyle/>
          <a:p>
            <a:pPr algn="just">
              <a:buFont typeface="Wingdings" pitchFamily="2" charset="2"/>
              <a:buChar char="ü"/>
            </a:pPr>
            <a:r>
              <a:rPr lang="vi-VN" sz="2400" dirty="0" smtClean="0">
                <a:cs typeface="Times New Roman" panose="02020603050405020304" pitchFamily="18" charset="0"/>
              </a:rPr>
              <a:t>Các </a:t>
            </a:r>
            <a:r>
              <a:rPr lang="vi-VN" sz="2400" dirty="0">
                <a:cs typeface="Times New Roman" panose="02020603050405020304" pitchFamily="18" charset="0"/>
              </a:rPr>
              <a:t>acid : a.sulfuric, a.sulfuro, a.hydrofluoric</a:t>
            </a:r>
            <a:r>
              <a:rPr lang="vi-VN" sz="2400" dirty="0" smtClean="0">
                <a:cs typeface="Times New Roman" panose="02020603050405020304" pitchFamily="18" charset="0"/>
              </a:rPr>
              <a:t>,…</a:t>
            </a:r>
            <a:endParaRPr lang="en-US" sz="2400" dirty="0" smtClean="0">
              <a:cs typeface="Times New Roman" panose="02020603050405020304" pitchFamily="18" charset="0"/>
            </a:endParaRPr>
          </a:p>
          <a:p>
            <a:pPr algn="just">
              <a:buFont typeface="Arial" pitchFamily="34" charset="0"/>
              <a:buChar char="•"/>
            </a:pPr>
            <a:r>
              <a:rPr lang="en-US" sz="2400" dirty="0" smtClean="0">
                <a:cs typeface="Times New Roman" panose="02020603050405020304" pitchFamily="18" charset="0"/>
              </a:rPr>
              <a:t> </a:t>
            </a:r>
            <a:r>
              <a:rPr lang="vi-VN" sz="2400" dirty="0" smtClean="0">
                <a:cs typeface="Times New Roman" panose="02020603050405020304" pitchFamily="18" charset="0"/>
              </a:rPr>
              <a:t>Chất </a:t>
            </a:r>
            <a:r>
              <a:rPr lang="vi-VN" sz="2400" dirty="0">
                <a:cs typeface="Times New Roman" panose="02020603050405020304" pitchFamily="18" charset="0"/>
              </a:rPr>
              <a:t>acid tác động làm kết tủa protein của mô tiếp xúc , trung hòa gốc H+ tạo nên hang rào giới hạn tổn thương</a:t>
            </a:r>
          </a:p>
          <a:p>
            <a:pPr algn="just">
              <a:buFont typeface="Arial" pitchFamily="34" charset="0"/>
              <a:buChar char="•"/>
            </a:pPr>
            <a:r>
              <a:rPr lang="vi-VN" sz="2400" dirty="0" smtClean="0">
                <a:cs typeface="Times New Roman" panose="02020603050405020304" pitchFamily="18" charset="0"/>
              </a:rPr>
              <a:t>Phá </a:t>
            </a:r>
            <a:r>
              <a:rPr lang="vi-VN" sz="2400" dirty="0">
                <a:cs typeface="Times New Roman" panose="02020603050405020304" pitchFamily="18" charset="0"/>
              </a:rPr>
              <a:t>hủy nhanh nhưng hạn chế chiều sâu</a:t>
            </a:r>
          </a:p>
          <a:p>
            <a:pPr algn="just">
              <a:buFont typeface="Arial" pitchFamily="34" charset="0"/>
              <a:buChar char="•"/>
            </a:pPr>
            <a:r>
              <a:rPr lang="en-US" sz="2400" dirty="0" smtClean="0">
                <a:cs typeface="Times New Roman" panose="02020603050405020304" pitchFamily="18" charset="0"/>
              </a:rPr>
              <a:t> </a:t>
            </a:r>
            <a:r>
              <a:rPr lang="vi-VN" sz="2400" dirty="0" smtClean="0">
                <a:cs typeface="Times New Roman" panose="02020603050405020304" pitchFamily="18" charset="0"/>
              </a:rPr>
              <a:t>Có </a:t>
            </a:r>
            <a:r>
              <a:rPr lang="vi-VN" sz="2400" dirty="0">
                <a:cs typeface="Times New Roman" panose="02020603050405020304" pitchFamily="18" charset="0"/>
              </a:rPr>
              <a:t>thể tiên lượng sớm tổn thương</a:t>
            </a:r>
          </a:p>
          <a:p>
            <a:pPr algn="just"/>
            <a:r>
              <a:rPr lang="vi-VN" sz="2400" dirty="0" smtClean="0">
                <a:cs typeface="Times New Roman" panose="02020603050405020304" pitchFamily="18" charset="0"/>
              </a:rPr>
              <a:t>Các </a:t>
            </a:r>
            <a:r>
              <a:rPr lang="vi-VN" sz="2400" dirty="0">
                <a:cs typeface="Times New Roman" panose="02020603050405020304" pitchFamily="18" charset="0"/>
              </a:rPr>
              <a:t>hóa chất không gây thay đổi pH: </a:t>
            </a:r>
            <a:r>
              <a:rPr lang="en-US" sz="2400" dirty="0" err="1" smtClean="0">
                <a:cs typeface="Times New Roman" panose="02020603050405020304" pitchFamily="18" charset="0"/>
              </a:rPr>
              <a:t>cồn</a:t>
            </a:r>
            <a:r>
              <a:rPr lang="en-US" sz="2400" dirty="0" smtClean="0">
                <a:cs typeface="Times New Roman" panose="02020603050405020304" pitchFamily="18" charset="0"/>
              </a:rPr>
              <a:t> , </a:t>
            </a:r>
            <a:r>
              <a:rPr lang="en-US" sz="2400" dirty="0" err="1" smtClean="0">
                <a:cs typeface="Times New Roman" panose="02020603050405020304" pitchFamily="18" charset="0"/>
              </a:rPr>
              <a:t>iod</a:t>
            </a:r>
            <a:r>
              <a:rPr lang="en-US" sz="2400" dirty="0" smtClean="0">
                <a:cs typeface="Times New Roman" panose="02020603050405020304" pitchFamily="18" charset="0"/>
              </a:rPr>
              <a:t>, oxy </a:t>
            </a:r>
            <a:r>
              <a:rPr lang="en-US" sz="2400" dirty="0" err="1" smtClean="0">
                <a:cs typeface="Times New Roman" panose="02020603050405020304" pitchFamily="18" charset="0"/>
              </a:rPr>
              <a:t>già</a:t>
            </a:r>
            <a:r>
              <a:rPr lang="en-US" sz="2400" dirty="0" smtClean="0">
                <a:cs typeface="Times New Roman" panose="02020603050405020304" pitchFamily="18" charset="0"/>
              </a:rPr>
              <a:t> , </a:t>
            </a:r>
            <a:r>
              <a:rPr lang="en-US" sz="2400" dirty="0" err="1" smtClean="0">
                <a:cs typeface="Times New Roman" panose="02020603050405020304" pitchFamily="18" charset="0"/>
              </a:rPr>
              <a:t>nhựa</a:t>
            </a:r>
            <a:r>
              <a:rPr lang="en-US" sz="2400" dirty="0" smtClean="0">
                <a:cs typeface="Times New Roman" panose="02020603050405020304" pitchFamily="18" charset="0"/>
              </a:rPr>
              <a:t> </a:t>
            </a:r>
            <a:r>
              <a:rPr lang="en-US" sz="2400" dirty="0" err="1" smtClean="0">
                <a:cs typeface="Times New Roman" panose="02020603050405020304" pitchFamily="18" charset="0"/>
              </a:rPr>
              <a:t>của</a:t>
            </a:r>
            <a:r>
              <a:rPr lang="en-US" sz="2400" dirty="0" smtClean="0">
                <a:cs typeface="Times New Roman" panose="02020603050405020304" pitchFamily="18" charset="0"/>
              </a:rPr>
              <a:t> 1 </a:t>
            </a:r>
            <a:r>
              <a:rPr lang="en-US" sz="2400" dirty="0" err="1" smtClean="0">
                <a:cs typeface="Times New Roman" panose="02020603050405020304" pitchFamily="18" charset="0"/>
              </a:rPr>
              <a:t>số</a:t>
            </a:r>
            <a:r>
              <a:rPr lang="en-US" sz="2400" dirty="0" smtClean="0">
                <a:cs typeface="Times New Roman" panose="02020603050405020304" pitchFamily="18" charset="0"/>
              </a:rPr>
              <a:t> </a:t>
            </a:r>
            <a:r>
              <a:rPr lang="en-US" sz="2400" dirty="0" err="1" smtClean="0">
                <a:cs typeface="Times New Roman" panose="02020603050405020304" pitchFamily="18" charset="0"/>
              </a:rPr>
              <a:t>loại</a:t>
            </a:r>
            <a:r>
              <a:rPr lang="en-US" sz="2400" dirty="0" smtClean="0">
                <a:cs typeface="Times New Roman" panose="02020603050405020304" pitchFamily="18" charset="0"/>
              </a:rPr>
              <a:t> </a:t>
            </a:r>
            <a:r>
              <a:rPr lang="en-US" sz="2400" dirty="0" err="1" smtClean="0">
                <a:cs typeface="Times New Roman" panose="02020603050405020304" pitchFamily="18" charset="0"/>
              </a:rPr>
              <a:t>cây</a:t>
            </a:r>
            <a:r>
              <a:rPr lang="en-US" sz="2400" dirty="0" smtClean="0">
                <a:cs typeface="Times New Roman" panose="02020603050405020304" pitchFamily="18" charset="0"/>
              </a:rPr>
              <a:t>, </a:t>
            </a:r>
            <a:r>
              <a:rPr lang="en-US" sz="2400" dirty="0" err="1" smtClean="0">
                <a:cs typeface="Times New Roman" panose="02020603050405020304" pitchFamily="18" charset="0"/>
              </a:rPr>
              <a:t>nước</a:t>
            </a:r>
            <a:r>
              <a:rPr lang="en-US" sz="2400" dirty="0" smtClean="0">
                <a:cs typeface="Times New Roman" panose="02020603050405020304" pitchFamily="18" charset="0"/>
              </a:rPr>
              <a:t> </a:t>
            </a:r>
            <a:r>
              <a:rPr lang="en-US" sz="2400" dirty="0" err="1" smtClean="0">
                <a:cs typeface="Times New Roman" panose="02020603050405020304" pitchFamily="18" charset="0"/>
              </a:rPr>
              <a:t>tiểu</a:t>
            </a:r>
            <a:r>
              <a:rPr lang="en-US" sz="2400" dirty="0" smtClean="0">
                <a:cs typeface="Times New Roman" panose="02020603050405020304" pitchFamily="18" charset="0"/>
              </a:rPr>
              <a:t> </a:t>
            </a:r>
            <a:r>
              <a:rPr lang="en-US" sz="2400" dirty="0" err="1" smtClean="0">
                <a:cs typeface="Times New Roman" panose="02020603050405020304" pitchFamily="18" charset="0"/>
              </a:rPr>
              <a:t>của</a:t>
            </a:r>
            <a:r>
              <a:rPr lang="en-US" sz="2400" dirty="0" smtClean="0">
                <a:cs typeface="Times New Roman" panose="02020603050405020304" pitchFamily="18" charset="0"/>
              </a:rPr>
              <a:t> 1 </a:t>
            </a:r>
            <a:r>
              <a:rPr lang="en-US" sz="2400" dirty="0" err="1" smtClean="0">
                <a:cs typeface="Times New Roman" panose="02020603050405020304" pitchFamily="18" charset="0"/>
              </a:rPr>
              <a:t>số</a:t>
            </a:r>
            <a:r>
              <a:rPr lang="en-US" sz="2400" dirty="0" smtClean="0">
                <a:cs typeface="Times New Roman" panose="02020603050405020304" pitchFamily="18" charset="0"/>
              </a:rPr>
              <a:t> </a:t>
            </a:r>
            <a:r>
              <a:rPr lang="en-US" sz="2400" dirty="0" err="1" smtClean="0">
                <a:cs typeface="Times New Roman" panose="02020603050405020304" pitchFamily="18" charset="0"/>
              </a:rPr>
              <a:t>loại</a:t>
            </a:r>
            <a:r>
              <a:rPr lang="en-US" sz="2400" dirty="0" smtClean="0">
                <a:cs typeface="Times New Roman" panose="02020603050405020304" pitchFamily="18" charset="0"/>
              </a:rPr>
              <a:t> </a:t>
            </a:r>
            <a:r>
              <a:rPr lang="en-US" sz="2400" dirty="0" err="1" smtClean="0">
                <a:cs typeface="Times New Roman" panose="02020603050405020304" pitchFamily="18" charset="0"/>
              </a:rPr>
              <a:t>côn</a:t>
            </a:r>
            <a:r>
              <a:rPr lang="en-US" sz="2400" dirty="0" smtClean="0">
                <a:cs typeface="Times New Roman" panose="02020603050405020304" pitchFamily="18" charset="0"/>
              </a:rPr>
              <a:t> </a:t>
            </a:r>
            <a:r>
              <a:rPr lang="en-US" sz="2400" dirty="0" err="1" smtClean="0">
                <a:cs typeface="Times New Roman" panose="02020603050405020304" pitchFamily="18" charset="0"/>
              </a:rPr>
              <a:t>trùng</a:t>
            </a:r>
            <a:endParaRPr lang="vi-VN" sz="2400" dirty="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p>
        </p:txBody>
      </p:sp>
      <p:pic>
        <p:nvPicPr>
          <p:cNvPr id="4" name="Content Placeholder 3" descr="6"/>
          <p:cNvPicPr>
            <a:picLocks noGrp="1" noChangeAspect="1"/>
          </p:cNvPicPr>
          <p:nvPr>
            <p:ph sz="half" idx="2"/>
          </p:nvPr>
        </p:nvPicPr>
        <p:blipFill>
          <a:blip r:embed="rId2"/>
          <a:stretch>
            <a:fillRect/>
          </a:stretch>
        </p:blipFill>
        <p:spPr>
          <a:xfrm>
            <a:off x="5101745" y="695097"/>
            <a:ext cx="3939540" cy="2292350"/>
          </a:xfrm>
          <a:prstGeom prst="rect">
            <a:avLst/>
          </a:prstGeom>
        </p:spPr>
      </p:pic>
      <p:pic>
        <p:nvPicPr>
          <p:cNvPr id="6" name="Picture 5" descr="7"/>
          <p:cNvPicPr>
            <a:picLocks noChangeAspect="1"/>
          </p:cNvPicPr>
          <p:nvPr/>
        </p:nvPicPr>
        <p:blipFill>
          <a:blip r:embed="rId3"/>
          <a:stretch>
            <a:fillRect/>
          </a:stretch>
        </p:blipFill>
        <p:spPr>
          <a:xfrm>
            <a:off x="587613" y="634772"/>
            <a:ext cx="4232275" cy="2352675"/>
          </a:xfrm>
          <a:prstGeom prst="rect">
            <a:avLst/>
          </a:prstGeom>
        </p:spPr>
      </p:pic>
    </p:spTree>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387" y="204158"/>
            <a:ext cx="8596668" cy="891396"/>
          </a:xfrm>
        </p:spPr>
        <p:txBody>
          <a:bodyPr>
            <a:normAutofit fontScale="90000"/>
          </a:bodyPr>
          <a:lstStyle/>
          <a:p>
            <a:pPr marL="571500" lvl="0" indent="-571500">
              <a:buFont typeface="Wingdings" panose="05000000000000000000" pitchFamily="2" charset="2"/>
              <a:buChar char="v"/>
            </a:pPr>
            <a:r>
              <a:rPr lang="en-US" dirty="0">
                <a:latin typeface="Arial" pitchFamily="34" charset="0"/>
                <a:cs typeface="Arial" pitchFamily="34" charset="0"/>
              </a:rPr>
              <a:t>Bỏng phóng xạ :</a:t>
            </a:r>
            <a:r>
              <a:rPr lang="en-US" dirty="0"/>
              <a:t/>
            </a:r>
            <a:br>
              <a:rPr lang="en-US" dirty="0"/>
            </a:br>
            <a:endParaRPr lang="en-US" dirty="0"/>
          </a:p>
        </p:txBody>
      </p:sp>
      <p:sp>
        <p:nvSpPr>
          <p:cNvPr id="3" name="Content Placeholder 2"/>
          <p:cNvSpPr>
            <a:spLocks noGrp="1"/>
          </p:cNvSpPr>
          <p:nvPr>
            <p:ph sz="half" idx="1"/>
          </p:nvPr>
        </p:nvSpPr>
        <p:spPr>
          <a:xfrm>
            <a:off x="200755" y="1311215"/>
            <a:ext cx="9659237" cy="4563373"/>
          </a:xfrm>
        </p:spPr>
        <p:txBody>
          <a:bodyPr>
            <a:noAutofit/>
          </a:bodyPr>
          <a:lstStyle/>
          <a:p>
            <a:pPr lvl="0"/>
            <a:r>
              <a:rPr lang="en-US" sz="2200" dirty="0" err="1" smtClean="0">
                <a:latin typeface="Arial" pitchFamily="34" charset="0"/>
                <a:cs typeface="Arial" pitchFamily="34" charset="0"/>
              </a:rPr>
              <a:t>Chỉ</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có</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thể</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gặp</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trong</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chiến</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tranh</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có</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sử</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dụng</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vũ</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khí</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hạt</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nhân</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hoặc</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các</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vụ</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thảm</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họa</a:t>
            </a:r>
            <a:r>
              <a:rPr lang="en-US" sz="2200" dirty="0" smtClean="0">
                <a:latin typeface="Arial" pitchFamily="34" charset="0"/>
                <a:cs typeface="Arial" pitchFamily="34" charset="0"/>
              </a:rPr>
              <a:t> do </a:t>
            </a:r>
            <a:r>
              <a:rPr lang="en-US" sz="2200" dirty="0" err="1" smtClean="0">
                <a:latin typeface="Arial" pitchFamily="34" charset="0"/>
                <a:cs typeface="Arial" pitchFamily="34" charset="0"/>
              </a:rPr>
              <a:t>sự</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cố</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hạt</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nguyên</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tử</a:t>
            </a:r>
            <a:r>
              <a:rPr lang="en-US" sz="2200" dirty="0" smtClean="0">
                <a:latin typeface="Arial" pitchFamily="34" charset="0"/>
                <a:cs typeface="Arial" pitchFamily="34" charset="0"/>
              </a:rPr>
              <a:t>.</a:t>
            </a:r>
          </a:p>
          <a:p>
            <a:pPr lvl="0"/>
            <a:r>
              <a:rPr lang="vi-VN" sz="2200" dirty="0" smtClean="0">
                <a:latin typeface="Arial" pitchFamily="34" charset="0"/>
                <a:cs typeface="Arial" pitchFamily="34" charset="0"/>
              </a:rPr>
              <a:t>Tổn </a:t>
            </a:r>
            <a:r>
              <a:rPr lang="vi-VN" sz="2200" dirty="0">
                <a:latin typeface="Arial" pitchFamily="34" charset="0"/>
                <a:cs typeface="Arial" pitchFamily="34" charset="0"/>
              </a:rPr>
              <a:t>thương phối hợp , phức tạp do 4 yếu </a:t>
            </a:r>
            <a:r>
              <a:rPr lang="vi-VN" sz="2200" dirty="0" smtClean="0">
                <a:latin typeface="Arial" pitchFamily="34" charset="0"/>
                <a:cs typeface="Arial" pitchFamily="34" charset="0"/>
              </a:rPr>
              <a:t>tố</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tác</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nhân</a:t>
            </a:r>
            <a:r>
              <a:rPr lang="vi-VN" sz="2200" dirty="0" smtClean="0">
                <a:latin typeface="Arial" pitchFamily="34" charset="0"/>
                <a:cs typeface="Arial" pitchFamily="34" charset="0"/>
              </a:rPr>
              <a:t> của 1 vụ nổ </a:t>
            </a:r>
            <a:r>
              <a:rPr lang="en-US" sz="2200" dirty="0" err="1" smtClean="0">
                <a:latin typeface="Arial" pitchFamily="34" charset="0"/>
                <a:cs typeface="Arial" pitchFamily="34" charset="0"/>
              </a:rPr>
              <a:t>nguyên</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tử</a:t>
            </a:r>
            <a:r>
              <a:rPr lang="en-US" sz="2200" dirty="0" smtClean="0">
                <a:latin typeface="Arial" pitchFamily="34" charset="0"/>
                <a:cs typeface="Arial" pitchFamily="34" charset="0"/>
              </a:rPr>
              <a:t> </a:t>
            </a:r>
            <a:r>
              <a:rPr lang="vi-VN" sz="2200" dirty="0" smtClean="0">
                <a:latin typeface="Arial" pitchFamily="34" charset="0"/>
                <a:cs typeface="Arial" pitchFamily="34" charset="0"/>
              </a:rPr>
              <a:t>gây ra:</a:t>
            </a:r>
            <a:endParaRPr lang="vi-VN" sz="2200" dirty="0">
              <a:latin typeface="Arial" pitchFamily="34" charset="0"/>
              <a:cs typeface="Arial" pitchFamily="34" charset="0"/>
            </a:endParaRPr>
          </a:p>
          <a:p>
            <a:pPr lvl="1">
              <a:buFont typeface="Arial" panose="020B0604020202020204" pitchFamily="34" charset="0"/>
              <a:buChar char="•"/>
            </a:pPr>
            <a:r>
              <a:rPr lang="vi-VN" sz="2200" dirty="0">
                <a:latin typeface="Arial" pitchFamily="34" charset="0"/>
                <a:cs typeface="Arial" pitchFamily="34" charset="0"/>
              </a:rPr>
              <a:t>Đụng dập tổ chức mi, hốc mắt, nhãn cầu do sóng nổ, </a:t>
            </a:r>
            <a:r>
              <a:rPr lang="vi-VN" sz="2200" dirty="0" smtClean="0">
                <a:latin typeface="Arial" pitchFamily="34" charset="0"/>
                <a:cs typeface="Arial" pitchFamily="34" charset="0"/>
              </a:rPr>
              <a:t>đ</a:t>
            </a:r>
            <a:r>
              <a:rPr lang="en-US" sz="2200" dirty="0" smtClean="0">
                <a:latin typeface="Arial" pitchFamily="34" charset="0"/>
                <a:cs typeface="Arial" pitchFamily="34" charset="0"/>
              </a:rPr>
              <a:t>ổ</a:t>
            </a:r>
            <a:r>
              <a:rPr lang="vi-VN" sz="2200" dirty="0" smtClean="0">
                <a:latin typeface="Arial" pitchFamily="34" charset="0"/>
                <a:cs typeface="Arial" pitchFamily="34" charset="0"/>
              </a:rPr>
              <a:t> </a:t>
            </a:r>
            <a:r>
              <a:rPr lang="vi-VN" sz="2200" dirty="0">
                <a:latin typeface="Arial" pitchFamily="34" charset="0"/>
                <a:cs typeface="Arial" pitchFamily="34" charset="0"/>
              </a:rPr>
              <a:t>vỡ nhà cửa </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cây</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cối</a:t>
            </a:r>
            <a:r>
              <a:rPr lang="en-US" sz="2200" dirty="0" smtClean="0">
                <a:latin typeface="Arial" pitchFamily="34" charset="0"/>
                <a:cs typeface="Arial" pitchFamily="34" charset="0"/>
              </a:rPr>
              <a:t>,..</a:t>
            </a:r>
            <a:endParaRPr lang="vi-VN" sz="2200" dirty="0">
              <a:latin typeface="Arial" pitchFamily="34" charset="0"/>
              <a:cs typeface="Arial" pitchFamily="34" charset="0"/>
            </a:endParaRPr>
          </a:p>
          <a:p>
            <a:pPr lvl="1">
              <a:buFont typeface="Arial" panose="020B0604020202020204" pitchFamily="34" charset="0"/>
              <a:buChar char="•"/>
            </a:pPr>
            <a:r>
              <a:rPr lang="vi-VN" sz="2200" dirty="0">
                <a:latin typeface="Arial" pitchFamily="34" charset="0"/>
                <a:cs typeface="Arial" pitchFamily="34" charset="0"/>
              </a:rPr>
              <a:t>Bức xạ ánh sáng : bỏng da mi , bề mặt nhãn cầu , đục thủy tinh thể , tổn thương hoàng điểm , võng mạc </a:t>
            </a:r>
          </a:p>
          <a:p>
            <a:pPr lvl="1">
              <a:buFont typeface="Arial" panose="020B0604020202020204" pitchFamily="34" charset="0"/>
              <a:buChar char="•"/>
            </a:pPr>
            <a:r>
              <a:rPr lang="vi-VN" sz="2200" dirty="0">
                <a:latin typeface="Arial" pitchFamily="34" charset="0"/>
                <a:cs typeface="Arial" pitchFamily="34" charset="0"/>
              </a:rPr>
              <a:t>Bụi phóng xạ : nhiễm xạ mắt </a:t>
            </a:r>
          </a:p>
          <a:p>
            <a:pPr lvl="1">
              <a:buFont typeface="Arial" panose="020B0604020202020204" pitchFamily="34" charset="0"/>
              <a:buChar char="•"/>
            </a:pPr>
            <a:r>
              <a:rPr lang="vi-VN" sz="2200" dirty="0" smtClean="0">
                <a:latin typeface="Arial" pitchFamily="34" charset="0"/>
                <a:cs typeface="Arial" pitchFamily="34" charset="0"/>
              </a:rPr>
              <a:t>Sức </a:t>
            </a:r>
            <a:r>
              <a:rPr lang="vi-VN" sz="2200" dirty="0">
                <a:latin typeface="Arial" pitchFamily="34" charset="0"/>
                <a:cs typeface="Arial" pitchFamily="34" charset="0"/>
              </a:rPr>
              <a:t>nóng: bỏng nhiệt</a:t>
            </a:r>
          </a:p>
          <a:p>
            <a:endParaRPr lang="vi-VN" dirty="0">
              <a:latin typeface="Times New Roman" panose="02020603050405020304" pitchFamily="18" charset="0"/>
              <a:cs typeface="Times New Roman" panose="02020603050405020304" pitchFamily="18" charset="0"/>
            </a:endParaRP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893" y="195532"/>
            <a:ext cx="8596668" cy="1320800"/>
          </a:xfrm>
        </p:spPr>
        <p:txBody>
          <a:bodyPr/>
          <a:lstStyle/>
          <a:p>
            <a:pPr marL="571500" lvl="0" indent="-571500">
              <a:buFont typeface="Wingdings" panose="05000000000000000000" pitchFamily="2" charset="2"/>
              <a:buChar char="v"/>
            </a:pPr>
            <a:r>
              <a:rPr lang="en-US" sz="3200" dirty="0">
                <a:latin typeface="Arial" pitchFamily="34" charset="0"/>
                <a:cs typeface="Arial" pitchFamily="34" charset="0"/>
              </a:rPr>
              <a:t>Bỏng do tác nhân  khác:</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95793" y="914028"/>
            <a:ext cx="8168005" cy="1825625"/>
          </a:xfrm>
        </p:spPr>
        <p:txBody>
          <a:bodyPr/>
          <a:lstStyle/>
          <a:p>
            <a:pPr lvl="0" algn="just"/>
            <a:r>
              <a:rPr lang="vi-VN" sz="2200" dirty="0">
                <a:cs typeface="Times New Roman" panose="02020603050405020304" pitchFamily="18" charset="0"/>
              </a:rPr>
              <a:t>Thường ít gặp </a:t>
            </a:r>
          </a:p>
          <a:p>
            <a:pPr lvl="0" algn="just"/>
            <a:r>
              <a:rPr lang="vi-VN" sz="2200" dirty="0">
                <a:cs typeface="Times New Roman" panose="02020603050405020304" pitchFamily="18" charset="0"/>
              </a:rPr>
              <a:t>Thường do : tia lửa hàn , tia </a:t>
            </a:r>
            <a:r>
              <a:rPr lang="vi-VN" sz="2200" dirty="0" smtClean="0">
                <a:cs typeface="Times New Roman" panose="02020603050405020304" pitchFamily="18" charset="0"/>
              </a:rPr>
              <a:t>laser</a:t>
            </a:r>
            <a:r>
              <a:rPr lang="en-US" sz="2200" dirty="0" smtClean="0">
                <a:cs typeface="Times New Roman" panose="02020603050405020304" pitchFamily="18" charset="0"/>
              </a:rPr>
              <a:t>, </a:t>
            </a:r>
            <a:r>
              <a:rPr lang="en-US" sz="2200" dirty="0" err="1" smtClean="0">
                <a:cs typeface="Times New Roman" panose="02020603050405020304" pitchFamily="18" charset="0"/>
              </a:rPr>
              <a:t>tia</a:t>
            </a:r>
            <a:r>
              <a:rPr lang="en-US" sz="2200" dirty="0" smtClean="0">
                <a:cs typeface="Times New Roman" panose="02020603050405020304" pitchFamily="18" charset="0"/>
              </a:rPr>
              <a:t> UV</a:t>
            </a:r>
            <a:endParaRPr lang="vi-VN" sz="2200" dirty="0">
              <a:cs typeface="Times New Roman" panose="02020603050405020304" pitchFamily="18" charset="0"/>
            </a:endParaRPr>
          </a:p>
          <a:p>
            <a:pPr lvl="0" algn="just"/>
            <a:r>
              <a:rPr lang="vi-VN" sz="2200" dirty="0">
                <a:cs typeface="Times New Roman" panose="02020603050405020304" pitchFamily="18" charset="0"/>
              </a:rPr>
              <a:t>Thường xuất hiện triệu chứng rõ sau 6-12h, nổi bật : đau nhức dữ dội , giảm thị lực , sợ ánh sáng , khó mở mắt</a:t>
            </a:r>
          </a:p>
          <a:p>
            <a:endParaRPr lang="en-US" dirty="0"/>
          </a:p>
        </p:txBody>
      </p:sp>
      <p:pic>
        <p:nvPicPr>
          <p:cNvPr id="4" name="Content Placeholder 3" descr="cc"/>
          <p:cNvPicPr>
            <a:picLocks noGrp="1" noChangeAspect="1"/>
          </p:cNvPicPr>
          <p:nvPr>
            <p:ph sz="half" idx="2"/>
          </p:nvPr>
        </p:nvPicPr>
        <p:blipFill>
          <a:blip r:embed="rId2"/>
          <a:stretch>
            <a:fillRect/>
          </a:stretch>
        </p:blipFill>
        <p:spPr>
          <a:xfrm>
            <a:off x="906145" y="3002915"/>
            <a:ext cx="4184015" cy="2614930"/>
          </a:xfrm>
          <a:prstGeom prst="rect">
            <a:avLst/>
          </a:prstGeom>
        </p:spPr>
      </p:pic>
      <p:pic>
        <p:nvPicPr>
          <p:cNvPr id="5" name="Picture 4"/>
          <p:cNvPicPr/>
          <p:nvPr/>
        </p:nvPicPr>
        <p:blipFill>
          <a:blip r:embed="rId3"/>
          <a:stretch>
            <a:fillRect/>
          </a:stretch>
        </p:blipFill>
        <p:spPr>
          <a:xfrm>
            <a:off x="5090160" y="3002915"/>
            <a:ext cx="4474210" cy="2614295"/>
          </a:xfrm>
          <a:prstGeom prst="rect">
            <a:avLst/>
          </a:prstGeom>
        </p:spPr>
      </p:pic>
    </p:spTree>
  </p:cSld>
  <p:clrMapOvr>
    <a:masterClrMapping/>
  </p:clrMapOvr>
  <p:transition spd="med">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38" y="92015"/>
            <a:ext cx="8596668" cy="684362"/>
          </a:xfrm>
        </p:spPr>
        <p:txBody>
          <a:bodyPr>
            <a:normAutofit fontScale="90000"/>
          </a:bodyPr>
          <a:lstStyle/>
          <a:p>
            <a:pPr lvl="0"/>
            <a:r>
              <a:rPr lang="en-US" b="1" dirty="0" smtClean="0">
                <a:latin typeface="Arial" pitchFamily="34" charset="0"/>
                <a:cs typeface="Arial" pitchFamily="34" charset="0"/>
              </a:rPr>
              <a:t>3. Sinh </a:t>
            </a:r>
            <a:r>
              <a:rPr lang="en-US" b="1" dirty="0">
                <a:latin typeface="Arial" pitchFamily="34" charset="0"/>
                <a:cs typeface="Arial" pitchFamily="34" charset="0"/>
              </a:rPr>
              <a:t>lý bệnh  - </a:t>
            </a:r>
            <a:r>
              <a:rPr lang="en-US" b="1" dirty="0" err="1" smtClean="0">
                <a:latin typeface="Arial" pitchFamily="34" charset="0"/>
                <a:cs typeface="Arial" pitchFamily="34" charset="0"/>
              </a:rPr>
              <a:t>Bỏng</a:t>
            </a:r>
            <a:r>
              <a:rPr lang="en-US" b="1" dirty="0" smtClean="0">
                <a:latin typeface="Arial" pitchFamily="34" charset="0"/>
                <a:cs typeface="Arial" pitchFamily="34" charset="0"/>
              </a:rPr>
              <a:t> </a:t>
            </a:r>
            <a:r>
              <a:rPr lang="en-US" b="1" dirty="0">
                <a:latin typeface="Arial" pitchFamily="34" charset="0"/>
                <a:cs typeface="Arial" pitchFamily="34" charset="0"/>
              </a:rPr>
              <a:t>mắt :</a:t>
            </a:r>
            <a:r>
              <a:rPr lang="en-US" dirty="0"/>
              <a:t/>
            </a:r>
            <a:br>
              <a:rPr lang="en-US" dirty="0"/>
            </a:br>
            <a:endParaRPr lang="en-US" dirty="0"/>
          </a:p>
        </p:txBody>
      </p:sp>
      <p:sp>
        <p:nvSpPr>
          <p:cNvPr id="3" name="Content Placeholder 2"/>
          <p:cNvSpPr>
            <a:spLocks noGrp="1"/>
          </p:cNvSpPr>
          <p:nvPr>
            <p:ph idx="1"/>
          </p:nvPr>
        </p:nvSpPr>
        <p:spPr>
          <a:xfrm>
            <a:off x="737393" y="1303584"/>
            <a:ext cx="8596994" cy="4726279"/>
          </a:xfrm>
        </p:spPr>
        <p:txBody>
          <a:bodyPr>
            <a:normAutofit fontScale="25000" lnSpcReduction="20000"/>
          </a:bodyPr>
          <a:lstStyle/>
          <a:p>
            <a:pPr lvl="0" algn="just"/>
            <a:r>
              <a:rPr lang="vi-VN" sz="8800" dirty="0">
                <a:cs typeface="Times New Roman" panose="02020603050405020304" pitchFamily="18" charset="0"/>
              </a:rPr>
              <a:t>Rối loạn độ pH : </a:t>
            </a:r>
          </a:p>
          <a:p>
            <a:pPr lvl="1" algn="just">
              <a:buFont typeface="Wingdings" panose="05000000000000000000" pitchFamily="2" charset="2"/>
              <a:buChar char="§"/>
            </a:pPr>
            <a:r>
              <a:rPr lang="vi-VN" sz="8800" dirty="0">
                <a:cs typeface="Times New Roman" panose="02020603050405020304" pitchFamily="18" charset="0"/>
              </a:rPr>
              <a:t>pH tổ chức nhãn cầu vượt quá giới hạn ( 3,34- 11,5)  và kéo dài sẽ gây tổn thương không  phục hồi ở nội nhãn  =&gt; teo nhãn cầu </a:t>
            </a:r>
          </a:p>
          <a:p>
            <a:pPr lvl="0" algn="just"/>
            <a:r>
              <a:rPr lang="vi-VN" sz="8800" dirty="0">
                <a:cs typeface="Times New Roman" panose="02020603050405020304" pitchFamily="18" charset="0"/>
              </a:rPr>
              <a:t>Rối loạn thủy động , huyết động:</a:t>
            </a:r>
          </a:p>
          <a:p>
            <a:pPr lvl="1" algn="just">
              <a:buFont typeface="Wingdings" panose="05000000000000000000" pitchFamily="2" charset="2"/>
              <a:buChar char="§"/>
            </a:pPr>
            <a:r>
              <a:rPr lang="vi-VN" sz="8800" dirty="0">
                <a:cs typeface="Times New Roman" panose="02020603050405020304" pitchFamily="18" charset="0"/>
              </a:rPr>
              <a:t>Tăng nhãn áp thứ phát : diễn biến tương đối hay gặp </a:t>
            </a:r>
            <a:r>
              <a:rPr lang="vi-VN" sz="8800" dirty="0" smtClean="0">
                <a:cs typeface="Times New Roman" panose="02020603050405020304" pitchFamily="18" charset="0"/>
              </a:rPr>
              <a:t>,</a:t>
            </a:r>
            <a:r>
              <a:rPr lang="en-US" sz="8800" dirty="0">
                <a:cs typeface="Times New Roman" panose="02020603050405020304" pitchFamily="18" charset="0"/>
              </a:rPr>
              <a:t> </a:t>
            </a:r>
            <a:r>
              <a:rPr lang="en-US" sz="8800" dirty="0" err="1" smtClean="0">
                <a:cs typeface="Times New Roman" panose="02020603050405020304" pitchFamily="18" charset="0"/>
              </a:rPr>
              <a:t>là</a:t>
            </a:r>
            <a:r>
              <a:rPr lang="en-US" sz="8800" dirty="0" smtClean="0">
                <a:cs typeface="Times New Roman" panose="02020603050405020304" pitchFamily="18" charset="0"/>
              </a:rPr>
              <a:t> </a:t>
            </a:r>
            <a:r>
              <a:rPr lang="en-US" sz="8800" dirty="0" err="1" smtClean="0">
                <a:cs typeface="Times New Roman" panose="02020603050405020304" pitchFamily="18" charset="0"/>
              </a:rPr>
              <a:t>hậu</a:t>
            </a:r>
            <a:r>
              <a:rPr lang="en-US" sz="8800" dirty="0" smtClean="0">
                <a:cs typeface="Times New Roman" panose="02020603050405020304" pitchFamily="18" charset="0"/>
              </a:rPr>
              <a:t> </a:t>
            </a:r>
            <a:r>
              <a:rPr lang="en-US" sz="8800" dirty="0" err="1" smtClean="0">
                <a:cs typeface="Times New Roman" panose="02020603050405020304" pitchFamily="18" charset="0"/>
              </a:rPr>
              <a:t>quả</a:t>
            </a:r>
            <a:r>
              <a:rPr lang="en-US" sz="8800" dirty="0" smtClean="0">
                <a:cs typeface="Times New Roman" panose="02020603050405020304" pitchFamily="18" charset="0"/>
              </a:rPr>
              <a:t> </a:t>
            </a:r>
            <a:r>
              <a:rPr lang="en-US" sz="8800" dirty="0" err="1" smtClean="0">
                <a:cs typeface="Times New Roman" panose="02020603050405020304" pitchFamily="18" charset="0"/>
              </a:rPr>
              <a:t>trực</a:t>
            </a:r>
            <a:r>
              <a:rPr lang="en-US" sz="8800" dirty="0" smtClean="0">
                <a:cs typeface="Times New Roman" panose="02020603050405020304" pitchFamily="18" charset="0"/>
              </a:rPr>
              <a:t> </a:t>
            </a:r>
            <a:r>
              <a:rPr lang="en-US" sz="8800" dirty="0" err="1" smtClean="0">
                <a:cs typeface="Times New Roman" panose="02020603050405020304" pitchFamily="18" charset="0"/>
              </a:rPr>
              <a:t>tiếp</a:t>
            </a:r>
            <a:r>
              <a:rPr lang="en-US" sz="8800" dirty="0" smtClean="0">
                <a:cs typeface="Times New Roman" panose="02020603050405020304" pitchFamily="18" charset="0"/>
              </a:rPr>
              <a:t> </a:t>
            </a:r>
            <a:r>
              <a:rPr lang="en-US" sz="8800" dirty="0" err="1" smtClean="0">
                <a:cs typeface="Times New Roman" panose="02020603050405020304" pitchFamily="18" charset="0"/>
              </a:rPr>
              <a:t>của</a:t>
            </a:r>
            <a:r>
              <a:rPr lang="en-US" sz="8800" dirty="0" smtClean="0">
                <a:cs typeface="Times New Roman" panose="02020603050405020304" pitchFamily="18" charset="0"/>
              </a:rPr>
              <a:t> </a:t>
            </a:r>
            <a:r>
              <a:rPr lang="en-US" sz="8800" dirty="0" err="1" smtClean="0">
                <a:cs typeface="Times New Roman" panose="02020603050405020304" pitchFamily="18" charset="0"/>
              </a:rPr>
              <a:t>những</a:t>
            </a:r>
            <a:r>
              <a:rPr lang="en-US" sz="8800" dirty="0" smtClean="0">
                <a:cs typeface="Times New Roman" panose="02020603050405020304" pitchFamily="18" charset="0"/>
              </a:rPr>
              <a:t> </a:t>
            </a:r>
            <a:r>
              <a:rPr lang="en-US" sz="8800" dirty="0" err="1" smtClean="0">
                <a:cs typeface="Times New Roman" panose="02020603050405020304" pitchFamily="18" charset="0"/>
              </a:rPr>
              <a:t>rối</a:t>
            </a:r>
            <a:r>
              <a:rPr lang="en-US" sz="8800" dirty="0" smtClean="0">
                <a:cs typeface="Times New Roman" panose="02020603050405020304" pitchFamily="18" charset="0"/>
              </a:rPr>
              <a:t> </a:t>
            </a:r>
            <a:r>
              <a:rPr lang="en-US" sz="8800" dirty="0" err="1" smtClean="0">
                <a:cs typeface="Times New Roman" panose="02020603050405020304" pitchFamily="18" charset="0"/>
              </a:rPr>
              <a:t>loạn</a:t>
            </a:r>
            <a:r>
              <a:rPr lang="en-US" sz="8800" dirty="0" smtClean="0">
                <a:cs typeface="Times New Roman" panose="02020603050405020304" pitchFamily="18" charset="0"/>
              </a:rPr>
              <a:t> </a:t>
            </a:r>
            <a:r>
              <a:rPr lang="en-US" sz="8800" dirty="0" err="1" smtClean="0">
                <a:cs typeface="Times New Roman" panose="02020603050405020304" pitchFamily="18" charset="0"/>
              </a:rPr>
              <a:t>thủy</a:t>
            </a:r>
            <a:r>
              <a:rPr lang="en-US" sz="8800" dirty="0" smtClean="0">
                <a:cs typeface="Times New Roman" panose="02020603050405020304" pitchFamily="18" charset="0"/>
              </a:rPr>
              <a:t> </a:t>
            </a:r>
            <a:r>
              <a:rPr lang="en-US" sz="8800" dirty="0" err="1" smtClean="0">
                <a:cs typeface="Times New Roman" panose="02020603050405020304" pitchFamily="18" charset="0"/>
              </a:rPr>
              <a:t>động</a:t>
            </a:r>
            <a:r>
              <a:rPr lang="en-US" sz="8800" dirty="0" smtClean="0">
                <a:cs typeface="Times New Roman" panose="02020603050405020304" pitchFamily="18" charset="0"/>
              </a:rPr>
              <a:t> , </a:t>
            </a:r>
            <a:r>
              <a:rPr lang="en-US" sz="8800" dirty="0" err="1" smtClean="0">
                <a:cs typeface="Times New Roman" panose="02020603050405020304" pitchFamily="18" charset="0"/>
              </a:rPr>
              <a:t>huyết</a:t>
            </a:r>
            <a:r>
              <a:rPr lang="en-US" sz="8800" dirty="0" smtClean="0">
                <a:cs typeface="Times New Roman" panose="02020603050405020304" pitchFamily="18" charset="0"/>
              </a:rPr>
              <a:t>  </a:t>
            </a:r>
            <a:r>
              <a:rPr lang="en-US" sz="8800" dirty="0" err="1" smtClean="0">
                <a:cs typeface="Times New Roman" panose="02020603050405020304" pitchFamily="18" charset="0"/>
              </a:rPr>
              <a:t>động</a:t>
            </a:r>
            <a:r>
              <a:rPr lang="en-US" sz="8800" dirty="0" smtClean="0">
                <a:cs typeface="Times New Roman" panose="02020603050405020304" pitchFamily="18" charset="0"/>
              </a:rPr>
              <a:t> </a:t>
            </a:r>
            <a:r>
              <a:rPr lang="en-US" sz="8800" dirty="0" err="1" smtClean="0">
                <a:cs typeface="Times New Roman" panose="02020603050405020304" pitchFamily="18" charset="0"/>
              </a:rPr>
              <a:t>của</a:t>
            </a:r>
            <a:r>
              <a:rPr lang="en-US" sz="8800" dirty="0" smtClean="0">
                <a:cs typeface="Times New Roman" panose="02020603050405020304" pitchFamily="18" charset="0"/>
              </a:rPr>
              <a:t> </a:t>
            </a:r>
            <a:r>
              <a:rPr lang="en-US" sz="8800" dirty="0" err="1" smtClean="0">
                <a:cs typeface="Times New Roman" panose="02020603050405020304" pitchFamily="18" charset="0"/>
              </a:rPr>
              <a:t>mắt</a:t>
            </a:r>
            <a:r>
              <a:rPr lang="en-US" sz="8800" dirty="0" smtClean="0">
                <a:cs typeface="Times New Roman" panose="02020603050405020304" pitchFamily="18" charset="0"/>
              </a:rPr>
              <a:t> </a:t>
            </a:r>
            <a:r>
              <a:rPr lang="en-US" sz="8800" dirty="0" err="1" smtClean="0">
                <a:cs typeface="Times New Roman" panose="02020603050405020304" pitchFamily="18" charset="0"/>
              </a:rPr>
              <a:t>bị</a:t>
            </a:r>
            <a:r>
              <a:rPr lang="en-US" sz="8800" dirty="0" smtClean="0">
                <a:cs typeface="Times New Roman" panose="02020603050405020304" pitchFamily="18" charset="0"/>
              </a:rPr>
              <a:t> </a:t>
            </a:r>
            <a:r>
              <a:rPr lang="en-US" sz="8800" dirty="0" err="1" smtClean="0">
                <a:cs typeface="Times New Roman" panose="02020603050405020304" pitchFamily="18" charset="0"/>
              </a:rPr>
              <a:t>bỏng</a:t>
            </a:r>
            <a:r>
              <a:rPr lang="en-US" sz="8800" dirty="0">
                <a:cs typeface="Times New Roman" panose="02020603050405020304" pitchFamily="18" charset="0"/>
              </a:rPr>
              <a:t> </a:t>
            </a:r>
            <a:r>
              <a:rPr lang="en-US" sz="8800" dirty="0" smtClean="0">
                <a:cs typeface="Times New Roman" panose="02020603050405020304" pitchFamily="18" charset="0"/>
              </a:rPr>
              <a:t>. S</a:t>
            </a:r>
            <a:r>
              <a:rPr lang="vi-VN" sz="8800" dirty="0" smtClean="0">
                <a:cs typeface="Times New Roman" panose="02020603050405020304" pitchFamily="18" charset="0"/>
              </a:rPr>
              <a:t>ự </a:t>
            </a:r>
            <a:r>
              <a:rPr lang="vi-VN" sz="8800" dirty="0">
                <a:cs typeface="Times New Roman" panose="02020603050405020304" pitchFamily="18" charset="0"/>
              </a:rPr>
              <a:t>co rút , xoắn vặn </a:t>
            </a:r>
            <a:r>
              <a:rPr lang="en-US" sz="8800" dirty="0" smtClean="0">
                <a:cs typeface="Times New Roman" panose="02020603050405020304" pitchFamily="18" charset="0"/>
              </a:rPr>
              <a:t>ở </a:t>
            </a:r>
            <a:r>
              <a:rPr lang="vi-VN" sz="8800" dirty="0" smtClean="0">
                <a:cs typeface="Times New Roman" panose="02020603050405020304" pitchFamily="18" charset="0"/>
              </a:rPr>
              <a:t>vùng </a:t>
            </a:r>
            <a:r>
              <a:rPr lang="vi-VN" sz="8800" dirty="0">
                <a:cs typeface="Times New Roman" panose="02020603050405020304" pitchFamily="18" charset="0"/>
              </a:rPr>
              <a:t>bè , tăng độ keo , tăng lượng tế bào ở thủy dịch , tăng lưu lượng máu thể mi do giải phóng </a:t>
            </a:r>
            <a:r>
              <a:rPr lang="vi-VN" sz="8800" dirty="0" smtClean="0">
                <a:cs typeface="Times New Roman" panose="02020603050405020304" pitchFamily="18" charset="0"/>
              </a:rPr>
              <a:t>prostaglandin</a:t>
            </a:r>
            <a:r>
              <a:rPr lang="en-US" sz="8800" dirty="0" smtClean="0">
                <a:cs typeface="Times New Roman" panose="02020603050405020304" pitchFamily="18" charset="0"/>
              </a:rPr>
              <a:t> =&gt; </a:t>
            </a:r>
            <a:r>
              <a:rPr lang="en-US" sz="8800" dirty="0" err="1" smtClean="0">
                <a:cs typeface="Times New Roman" panose="02020603050405020304" pitchFamily="18" charset="0"/>
              </a:rPr>
              <a:t>yếu</a:t>
            </a:r>
            <a:r>
              <a:rPr lang="en-US" sz="8800" dirty="0" smtClean="0">
                <a:cs typeface="Times New Roman" panose="02020603050405020304" pitchFamily="18" charset="0"/>
              </a:rPr>
              <a:t> </a:t>
            </a:r>
            <a:r>
              <a:rPr lang="en-US" sz="8800" dirty="0" err="1" smtClean="0">
                <a:cs typeface="Times New Roman" panose="02020603050405020304" pitchFamily="18" charset="0"/>
              </a:rPr>
              <a:t>tố</a:t>
            </a:r>
            <a:r>
              <a:rPr lang="en-US" sz="8800" dirty="0" smtClean="0">
                <a:cs typeface="Times New Roman" panose="02020603050405020304" pitchFamily="18" charset="0"/>
              </a:rPr>
              <a:t> </a:t>
            </a:r>
            <a:r>
              <a:rPr lang="en-US" sz="8800" dirty="0" err="1" smtClean="0">
                <a:cs typeface="Times New Roman" panose="02020603050405020304" pitchFamily="18" charset="0"/>
              </a:rPr>
              <a:t>gây</a:t>
            </a:r>
            <a:r>
              <a:rPr lang="en-US" sz="8800" dirty="0" smtClean="0">
                <a:cs typeface="Times New Roman" panose="02020603050405020304" pitchFamily="18" charset="0"/>
              </a:rPr>
              <a:t> </a:t>
            </a:r>
            <a:r>
              <a:rPr lang="en-US" sz="8800" dirty="0" err="1" smtClean="0">
                <a:cs typeface="Times New Roman" panose="02020603050405020304" pitchFamily="18" charset="0"/>
              </a:rPr>
              <a:t>tăng</a:t>
            </a:r>
            <a:r>
              <a:rPr lang="en-US" sz="8800" dirty="0" smtClean="0">
                <a:cs typeface="Times New Roman" panose="02020603050405020304" pitchFamily="18" charset="0"/>
              </a:rPr>
              <a:t> </a:t>
            </a:r>
            <a:r>
              <a:rPr lang="en-US" sz="8800" dirty="0" err="1" smtClean="0">
                <a:cs typeface="Times New Roman" panose="02020603050405020304" pitchFamily="18" charset="0"/>
              </a:rPr>
              <a:t>nhãn</a:t>
            </a:r>
            <a:r>
              <a:rPr lang="en-US" sz="8800" dirty="0" smtClean="0">
                <a:cs typeface="Times New Roman" panose="02020603050405020304" pitchFamily="18" charset="0"/>
              </a:rPr>
              <a:t> </a:t>
            </a:r>
            <a:r>
              <a:rPr lang="en-US" sz="8800" dirty="0" err="1" smtClean="0">
                <a:cs typeface="Times New Roman" panose="02020603050405020304" pitchFamily="18" charset="0"/>
              </a:rPr>
              <a:t>áp</a:t>
            </a:r>
            <a:endParaRPr lang="vi-VN" sz="8800" dirty="0">
              <a:cs typeface="Times New Roman" panose="02020603050405020304" pitchFamily="18" charset="0"/>
            </a:endParaRPr>
          </a:p>
          <a:p>
            <a:pPr lvl="1" algn="just">
              <a:buFont typeface="Wingdings" panose="05000000000000000000" pitchFamily="2" charset="2"/>
              <a:buChar char="§"/>
            </a:pPr>
            <a:r>
              <a:rPr lang="vi-VN" sz="8800" dirty="0">
                <a:cs typeface="Times New Roman" panose="02020603050405020304" pitchFamily="18" charset="0"/>
              </a:rPr>
              <a:t>Hạ nhãn áp : ít gặp hơn </a:t>
            </a:r>
            <a:r>
              <a:rPr lang="vi-VN" sz="8800" dirty="0" smtClean="0">
                <a:cs typeface="Times New Roman" panose="02020603050405020304" pitchFamily="18" charset="0"/>
              </a:rPr>
              <a:t>,</a:t>
            </a:r>
            <a:r>
              <a:rPr lang="en-US" sz="8800" dirty="0" err="1" smtClean="0">
                <a:cs typeface="Times New Roman" panose="02020603050405020304" pitchFamily="18" charset="0"/>
              </a:rPr>
              <a:t>cơ</a:t>
            </a:r>
            <a:r>
              <a:rPr lang="en-US" sz="8800" dirty="0" smtClean="0">
                <a:cs typeface="Times New Roman" panose="02020603050405020304" pitchFamily="18" charset="0"/>
              </a:rPr>
              <a:t> </a:t>
            </a:r>
            <a:r>
              <a:rPr lang="en-US" sz="8800" dirty="0" err="1" smtClean="0">
                <a:cs typeface="Times New Roman" panose="02020603050405020304" pitchFamily="18" charset="0"/>
              </a:rPr>
              <a:t>chế</a:t>
            </a:r>
            <a:r>
              <a:rPr lang="en-US" sz="8800" dirty="0" smtClean="0">
                <a:cs typeface="Times New Roman" panose="02020603050405020304" pitchFamily="18" charset="0"/>
              </a:rPr>
              <a:t> </a:t>
            </a:r>
            <a:r>
              <a:rPr lang="en-US" sz="8800" dirty="0" err="1" smtClean="0">
                <a:cs typeface="Times New Roman" panose="02020603050405020304" pitchFamily="18" charset="0"/>
              </a:rPr>
              <a:t>chủ</a:t>
            </a:r>
            <a:r>
              <a:rPr lang="en-US" sz="8800" dirty="0" smtClean="0">
                <a:cs typeface="Times New Roman" panose="02020603050405020304" pitchFamily="18" charset="0"/>
              </a:rPr>
              <a:t> </a:t>
            </a:r>
            <a:r>
              <a:rPr lang="en-US" sz="8800" dirty="0" err="1" smtClean="0">
                <a:cs typeface="Times New Roman" panose="02020603050405020304" pitchFamily="18" charset="0"/>
              </a:rPr>
              <a:t>yếu</a:t>
            </a:r>
            <a:r>
              <a:rPr lang="en-US" sz="8800" dirty="0" smtClean="0">
                <a:cs typeface="Times New Roman" panose="02020603050405020304" pitchFamily="18" charset="0"/>
              </a:rPr>
              <a:t> </a:t>
            </a:r>
            <a:r>
              <a:rPr lang="en-US" sz="8800" dirty="0" err="1" smtClean="0">
                <a:cs typeface="Times New Roman" panose="02020603050405020304" pitchFamily="18" charset="0"/>
              </a:rPr>
              <a:t>là</a:t>
            </a:r>
            <a:r>
              <a:rPr lang="vi-VN" sz="8800" dirty="0" smtClean="0">
                <a:cs typeface="Times New Roman" panose="02020603050405020304" pitchFamily="18" charset="0"/>
              </a:rPr>
              <a:t> </a:t>
            </a:r>
            <a:r>
              <a:rPr lang="vi-VN" sz="8800" dirty="0">
                <a:cs typeface="Times New Roman" panose="02020603050405020304" pitchFamily="18" charset="0"/>
              </a:rPr>
              <a:t>do mạch máu thể mi bị hủy hoại ,hiện tượng tắc mạch do cục nghẽn,do ngưng kết trong lòng mạch, do phù nề chèn ép làm cho thiếu máu thêm nặng nề =&gt; giảm lưu lượng máu thể mi, giảm sản xuất thủy dịch hoặc teo nhãn cầu</a:t>
            </a:r>
            <a:r>
              <a:rPr lang="vi-VN" sz="8800" dirty="0" smtClean="0">
                <a:cs typeface="Times New Roman" panose="02020603050405020304" pitchFamily="18" charset="0"/>
              </a:rPr>
              <a:t>.</a:t>
            </a:r>
            <a:endParaRPr lang="vi-VN" sz="8800" dirty="0"/>
          </a:p>
          <a:p>
            <a:endParaRPr lang="vi-VN" dirty="0"/>
          </a:p>
          <a:p>
            <a:endParaRPr lang="en-US" dirty="0"/>
          </a:p>
        </p:txBody>
      </p:sp>
    </p:spTree>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38" y="92015"/>
            <a:ext cx="8596668" cy="684362"/>
          </a:xfrm>
        </p:spPr>
        <p:txBody>
          <a:bodyPr>
            <a:normAutofit fontScale="90000"/>
          </a:bodyPr>
          <a:lstStyle/>
          <a:p>
            <a:pPr lvl="0"/>
            <a:r>
              <a:rPr lang="en-US" b="1" dirty="0" smtClean="0">
                <a:latin typeface="Arial" pitchFamily="34" charset="0"/>
                <a:cs typeface="Arial" pitchFamily="34" charset="0"/>
              </a:rPr>
              <a:t>3. Sinh </a:t>
            </a:r>
            <a:r>
              <a:rPr lang="en-US" b="1" dirty="0">
                <a:latin typeface="Arial" pitchFamily="34" charset="0"/>
                <a:cs typeface="Arial" pitchFamily="34" charset="0"/>
              </a:rPr>
              <a:t>lý bệnh  - </a:t>
            </a:r>
            <a:r>
              <a:rPr lang="en-US" b="1" dirty="0" err="1" smtClean="0">
                <a:latin typeface="Arial" pitchFamily="34" charset="0"/>
                <a:cs typeface="Arial" pitchFamily="34" charset="0"/>
              </a:rPr>
              <a:t>Bỏng</a:t>
            </a:r>
            <a:r>
              <a:rPr lang="en-US" b="1" dirty="0" smtClean="0">
                <a:latin typeface="Arial" pitchFamily="34" charset="0"/>
                <a:cs typeface="Arial" pitchFamily="34" charset="0"/>
              </a:rPr>
              <a:t> </a:t>
            </a:r>
            <a:r>
              <a:rPr lang="en-US" b="1" dirty="0">
                <a:latin typeface="Arial" pitchFamily="34" charset="0"/>
                <a:cs typeface="Arial" pitchFamily="34" charset="0"/>
              </a:rPr>
              <a:t>mắt :</a:t>
            </a:r>
            <a:r>
              <a:rPr lang="en-US" dirty="0"/>
              <a:t/>
            </a:r>
            <a:br>
              <a:rPr lang="en-US" dirty="0"/>
            </a:br>
            <a:endParaRPr lang="en-US" dirty="0"/>
          </a:p>
        </p:txBody>
      </p:sp>
      <p:sp>
        <p:nvSpPr>
          <p:cNvPr id="3" name="Content Placeholder 2"/>
          <p:cNvSpPr>
            <a:spLocks noGrp="1"/>
          </p:cNvSpPr>
          <p:nvPr>
            <p:ph idx="1"/>
          </p:nvPr>
        </p:nvSpPr>
        <p:spPr>
          <a:xfrm>
            <a:off x="737393" y="1303584"/>
            <a:ext cx="8596994" cy="4726279"/>
          </a:xfrm>
        </p:spPr>
        <p:txBody>
          <a:bodyPr>
            <a:normAutofit/>
          </a:bodyPr>
          <a:lstStyle/>
          <a:p>
            <a:pPr lvl="0" algn="just"/>
            <a:r>
              <a:rPr lang="vi-VN" sz="2200" dirty="0" smtClean="0">
                <a:latin typeface="Arial (Body)"/>
                <a:cs typeface="Times New Roman" panose="02020603050405020304" pitchFamily="18" charset="0"/>
              </a:rPr>
              <a:t>Rối </a:t>
            </a:r>
            <a:r>
              <a:rPr lang="vi-VN" sz="2200" dirty="0">
                <a:latin typeface="Arial (Body)"/>
                <a:cs typeface="Times New Roman" panose="02020603050405020304" pitchFamily="18" charset="0"/>
              </a:rPr>
              <a:t>loạn chuyển hóa miễn </a:t>
            </a:r>
            <a:r>
              <a:rPr lang="vi-VN" sz="2200" dirty="0" smtClean="0">
                <a:latin typeface="Arial (Body)"/>
                <a:cs typeface="Times New Roman" panose="02020603050405020304" pitchFamily="18" charset="0"/>
              </a:rPr>
              <a:t>dịch:</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biến</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đổi</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số</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lượng</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lympho</a:t>
            </a:r>
            <a:r>
              <a:rPr lang="en-US" sz="2200" dirty="0" smtClean="0">
                <a:latin typeface="Arial (Body)"/>
                <a:cs typeface="Times New Roman" panose="02020603050405020304" pitchFamily="18" charset="0"/>
              </a:rPr>
              <a:t> T , </a:t>
            </a:r>
            <a:r>
              <a:rPr lang="en-US" sz="2200" dirty="0" err="1" smtClean="0">
                <a:latin typeface="Arial (Body)"/>
                <a:cs typeface="Times New Roman" panose="02020603050405020304" pitchFamily="18" charset="0"/>
              </a:rPr>
              <a:t>lượng</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Ig</a:t>
            </a:r>
            <a:r>
              <a:rPr lang="en-US" sz="2200" dirty="0" smtClean="0">
                <a:latin typeface="Arial (Body)"/>
                <a:cs typeface="Times New Roman" panose="02020603050405020304" pitchFamily="18" charset="0"/>
              </a:rPr>
              <a:t> A, </a:t>
            </a:r>
            <a:r>
              <a:rPr lang="en-US" sz="2200" dirty="0" err="1" smtClean="0">
                <a:latin typeface="Arial (Body)"/>
                <a:cs typeface="Times New Roman" panose="02020603050405020304" pitchFamily="18" charset="0"/>
              </a:rPr>
              <a:t>lượng</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Ig</a:t>
            </a:r>
            <a:r>
              <a:rPr lang="en-US" sz="2200" dirty="0" smtClean="0">
                <a:latin typeface="Arial (Body)"/>
                <a:cs typeface="Times New Roman" panose="02020603050405020304" pitchFamily="18" charset="0"/>
              </a:rPr>
              <a:t> G</a:t>
            </a:r>
            <a:endParaRPr lang="vi-VN" sz="2200" dirty="0">
              <a:latin typeface="Arial (Body)"/>
              <a:cs typeface="Times New Roman" panose="02020603050405020304" pitchFamily="18" charset="0"/>
            </a:endParaRPr>
          </a:p>
          <a:p>
            <a:pPr lvl="0" algn="just"/>
            <a:r>
              <a:rPr lang="vi-VN" sz="2200" dirty="0">
                <a:latin typeface="Arial (Body)"/>
                <a:cs typeface="Times New Roman" panose="02020603050405020304" pitchFamily="18" charset="0"/>
              </a:rPr>
              <a:t>Rối loạn cấu trúc vi </a:t>
            </a:r>
            <a:r>
              <a:rPr lang="vi-VN" sz="2200" dirty="0" smtClean="0">
                <a:latin typeface="Arial (Body)"/>
                <a:cs typeface="Times New Roman" panose="02020603050405020304" pitchFamily="18" charset="0"/>
              </a:rPr>
              <a:t>thể</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tác</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nhân</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kiềm</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thay</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đổi</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cấu</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trúc</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mô</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học</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giác</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mạc</a:t>
            </a:r>
            <a:r>
              <a:rPr lang="en-US" sz="2200" dirty="0" smtClean="0">
                <a:latin typeface="Arial (Body)"/>
                <a:cs typeface="Times New Roman" panose="02020603050405020304" pitchFamily="18" charset="0"/>
              </a:rPr>
              <a:t>.</a:t>
            </a:r>
            <a:endParaRPr lang="vi-VN" sz="2200" dirty="0">
              <a:latin typeface="Arial (Body)"/>
              <a:cs typeface="Times New Roman" panose="02020603050405020304" pitchFamily="18" charset="0"/>
            </a:endParaRPr>
          </a:p>
          <a:p>
            <a:pPr lvl="0" algn="just"/>
            <a:r>
              <a:rPr lang="vi-VN" sz="2200" dirty="0">
                <a:latin typeface="Arial (Body)"/>
                <a:cs typeface="Times New Roman" panose="02020603050405020304" pitchFamily="18" charset="0"/>
              </a:rPr>
              <a:t>Phản ứng viêm </a:t>
            </a:r>
            <a:r>
              <a:rPr lang="vi-VN" sz="2200" dirty="0" smtClean="0">
                <a:latin typeface="Arial (Body)"/>
                <a:cs typeface="Times New Roman" panose="02020603050405020304" pitchFamily="18" charset="0"/>
              </a:rPr>
              <a:t>:</a:t>
            </a:r>
            <a:r>
              <a:rPr lang="en-US" sz="2200" dirty="0" err="1" smtClean="0">
                <a:latin typeface="Arial (Body)"/>
                <a:cs typeface="Times New Roman" panose="02020603050405020304" pitchFamily="18" charset="0"/>
              </a:rPr>
              <a:t>Khoảng</a:t>
            </a:r>
            <a:r>
              <a:rPr lang="en-US" sz="2200" dirty="0" smtClean="0">
                <a:latin typeface="Arial (Body)"/>
                <a:cs typeface="Times New Roman" panose="02020603050405020304" pitchFamily="18" charset="0"/>
              </a:rPr>
              <a:t> 12h – 14h </a:t>
            </a:r>
            <a:r>
              <a:rPr lang="en-US" sz="2200" dirty="0" err="1" smtClean="0">
                <a:latin typeface="Arial (Body)"/>
                <a:cs typeface="Times New Roman" panose="02020603050405020304" pitchFamily="18" charset="0"/>
              </a:rPr>
              <a:t>sau</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bỏng</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đã</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có</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hiện</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tượng</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thâm</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nhiễm</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bạch</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cầu</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đa</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nhân</a:t>
            </a:r>
            <a:r>
              <a:rPr lang="en-US" sz="2200" dirty="0" smtClean="0">
                <a:latin typeface="Arial (Body)"/>
                <a:cs typeface="Times New Roman" panose="02020603050405020304" pitchFamily="18" charset="0"/>
              </a:rPr>
              <a:t> , </a:t>
            </a:r>
            <a:r>
              <a:rPr lang="en-US" sz="2200" dirty="0" err="1" smtClean="0">
                <a:latin typeface="Arial (Body)"/>
                <a:cs typeface="Times New Roman" panose="02020603050405020304" pitchFamily="18" charset="0"/>
              </a:rPr>
              <a:t>đơn</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nhân</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vào</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tổ</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chức</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quanh</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vùng</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bỏng</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dẫn</a:t>
            </a:r>
            <a:r>
              <a:rPr lang="en-US" sz="2200" dirty="0" smtClean="0">
                <a:latin typeface="Arial (Body)"/>
                <a:cs typeface="Times New Roman" panose="02020603050405020304" pitchFamily="18" charset="0"/>
              </a:rPr>
              <a:t> </a:t>
            </a:r>
            <a:r>
              <a:rPr lang="en-US" sz="2200" dirty="0" err="1" smtClean="0">
                <a:latin typeface="Arial (Body)"/>
                <a:cs typeface="Times New Roman" panose="02020603050405020304" pitchFamily="18" charset="0"/>
              </a:rPr>
              <a:t>tới</a:t>
            </a:r>
            <a:r>
              <a:rPr lang="en-US" sz="2200" dirty="0" smtClean="0">
                <a:latin typeface="Arial (Body)"/>
                <a:cs typeface="Times New Roman" panose="02020603050405020304" pitchFamily="18" charset="0"/>
              </a:rPr>
              <a:t> :</a:t>
            </a:r>
            <a:r>
              <a:rPr lang="vi-VN" sz="2200" dirty="0" smtClean="0">
                <a:latin typeface="Arial (Body)"/>
                <a:cs typeface="Times New Roman" panose="02020603050405020304" pitchFamily="18" charset="0"/>
              </a:rPr>
              <a:t> </a:t>
            </a:r>
            <a:r>
              <a:rPr lang="vi-VN" sz="2200" dirty="0">
                <a:latin typeface="Arial (Body)"/>
                <a:cs typeface="Times New Roman" panose="02020603050405020304" pitchFamily="18" charset="0"/>
              </a:rPr>
              <a:t>phù nề tổ chức, giải phóng collagenase, hoạt hóa </a:t>
            </a:r>
            <a:r>
              <a:rPr lang="vi-VN" sz="2200" dirty="0" smtClean="0">
                <a:latin typeface="Arial (Body)"/>
                <a:cs typeface="Times New Roman" panose="02020603050405020304" pitchFamily="18" charset="0"/>
              </a:rPr>
              <a:t>pla</a:t>
            </a:r>
            <a:r>
              <a:rPr lang="en-US" sz="2200" dirty="0" smtClean="0">
                <a:latin typeface="Arial (Body)"/>
                <a:cs typeface="Times New Roman" panose="02020603050405020304" pitchFamily="18" charset="0"/>
              </a:rPr>
              <a:t>s</a:t>
            </a:r>
            <a:r>
              <a:rPr lang="vi-VN" sz="2200" dirty="0" smtClean="0">
                <a:latin typeface="Arial (Body)"/>
                <a:cs typeface="Times New Roman" panose="02020603050405020304" pitchFamily="18" charset="0"/>
              </a:rPr>
              <a:t>minogen</a:t>
            </a:r>
            <a:r>
              <a:rPr lang="en-US" sz="2200" dirty="0" smtClean="0">
                <a:latin typeface="Arial (Body)"/>
                <a:cs typeface="Times New Roman" panose="02020603050405020304" pitchFamily="18" charset="0"/>
              </a:rPr>
              <a:t>.</a:t>
            </a:r>
            <a:endParaRPr lang="vi-VN" sz="2200" dirty="0">
              <a:latin typeface="Arial (Body)"/>
              <a:cs typeface="Times New Roman" panose="02020603050405020304" pitchFamily="18" charset="0"/>
            </a:endParaRPr>
          </a:p>
          <a:p>
            <a:pPr algn="just"/>
            <a:endParaRPr lang="vi-VN" sz="2400" dirty="0"/>
          </a:p>
          <a:p>
            <a:endParaRPr lang="vi-VN" dirty="0"/>
          </a:p>
          <a:p>
            <a:endParaRPr lang="en-US" dirty="0"/>
          </a:p>
        </p:txBody>
      </p:sp>
    </p:spTree>
    <p:extLst>
      <p:ext uri="{BB962C8B-B14F-4D97-AF65-F5344CB8AC3E}">
        <p14:creationId xmlns:p14="http://schemas.microsoft.com/office/powerpoint/2010/main" val="2653974609"/>
      </p:ext>
    </p:extLst>
  </p:cSld>
  <p:clrMapOvr>
    <a:masterClrMapping/>
  </p:clrMapOvr>
  <p:transition spd="slow">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96668" cy="931653"/>
          </a:xfrm>
        </p:spPr>
        <p:txBody>
          <a:bodyPr>
            <a:normAutofit fontScale="90000"/>
          </a:bodyPr>
          <a:lstStyle/>
          <a:p>
            <a:pPr lvl="0"/>
            <a:r>
              <a:rPr lang="en-US" b="1" dirty="0" smtClean="0">
                <a:latin typeface="Arial (Body)"/>
              </a:rPr>
              <a:t>4. </a:t>
            </a:r>
            <a:r>
              <a:rPr lang="en-US" b="1" dirty="0" smtClean="0">
                <a:latin typeface="Arial (Body)"/>
                <a:cs typeface="Times New Roman" panose="02020603050405020304" pitchFamily="18" charset="0"/>
              </a:rPr>
              <a:t>Lâm </a:t>
            </a:r>
            <a:r>
              <a:rPr lang="en-US" b="1" dirty="0">
                <a:latin typeface="Arial (Body)"/>
                <a:cs typeface="Times New Roman" panose="02020603050405020304" pitchFamily="18" charset="0"/>
              </a:rPr>
              <a:t>sàng</a:t>
            </a:r>
            <a:r>
              <a:rPr lang="en-US" b="1" dirty="0">
                <a:latin typeface="Arial (Body)"/>
              </a:rPr>
              <a:t>:</a:t>
            </a:r>
            <a:r>
              <a:rPr lang="en-US" dirty="0"/>
              <a:t/>
            </a:r>
            <a:br>
              <a:rPr lang="en-US" dirty="0"/>
            </a:br>
            <a:endParaRPr lang="en-US" dirty="0"/>
          </a:p>
        </p:txBody>
      </p:sp>
      <p:sp>
        <p:nvSpPr>
          <p:cNvPr id="3" name="Content Placeholder 2"/>
          <p:cNvSpPr>
            <a:spLocks noGrp="1"/>
          </p:cNvSpPr>
          <p:nvPr>
            <p:ph idx="1"/>
          </p:nvPr>
        </p:nvSpPr>
        <p:spPr>
          <a:xfrm>
            <a:off x="677008" y="810884"/>
            <a:ext cx="8958698" cy="5874588"/>
          </a:xfrm>
        </p:spPr>
        <p:txBody>
          <a:bodyPr>
            <a:noAutofit/>
          </a:bodyPr>
          <a:lstStyle/>
          <a:p>
            <a:pPr marL="457200" lvl="0" algn="just">
              <a:spcBef>
                <a:spcPts val="600"/>
              </a:spcBef>
            </a:pPr>
            <a:r>
              <a:rPr lang="vi-VN" sz="2000" dirty="0">
                <a:cs typeface="Times New Roman" panose="02020603050405020304" pitchFamily="18" charset="0"/>
              </a:rPr>
              <a:t>Triệu chứng cơ năng : </a:t>
            </a:r>
            <a:endParaRPr lang="en-US" sz="2000" dirty="0" smtClean="0">
              <a:cs typeface="Times New Roman" panose="02020603050405020304" pitchFamily="18" charset="0"/>
            </a:endParaRPr>
          </a:p>
          <a:p>
            <a:pPr marL="457200" lvl="1" algn="just">
              <a:spcBef>
                <a:spcPts val="600"/>
              </a:spcBef>
              <a:buFont typeface="Wingdings" panose="05000000000000000000" pitchFamily="2" charset="2"/>
              <a:buChar char="§"/>
            </a:pPr>
            <a:r>
              <a:rPr lang="en-US" sz="2000" dirty="0">
                <a:cs typeface="Times New Roman" panose="02020603050405020304" pitchFamily="18" charset="0"/>
              </a:rPr>
              <a:t>M</a:t>
            </a:r>
            <a:r>
              <a:rPr lang="vi-VN" sz="2000" dirty="0" smtClean="0">
                <a:cs typeface="Times New Roman" panose="02020603050405020304" pitchFamily="18" charset="0"/>
              </a:rPr>
              <a:t>ắt </a:t>
            </a:r>
            <a:r>
              <a:rPr lang="vi-VN" sz="2000" dirty="0">
                <a:cs typeface="Times New Roman" panose="02020603050405020304" pitchFamily="18" charset="0"/>
              </a:rPr>
              <a:t>kích thích mạnh, không mở mắt được  , đau nhức dữ dội, nước mắt giàn giụa, có thể nhìn mờ</a:t>
            </a:r>
          </a:p>
          <a:p>
            <a:pPr marL="457200" lvl="0" algn="just">
              <a:spcBef>
                <a:spcPts val="600"/>
              </a:spcBef>
            </a:pPr>
            <a:r>
              <a:rPr lang="vi-VN" sz="2000" dirty="0">
                <a:cs typeface="Times New Roman" panose="02020603050405020304" pitchFamily="18" charset="0"/>
              </a:rPr>
              <a:t>Khám thực thể:</a:t>
            </a:r>
          </a:p>
          <a:p>
            <a:pPr marL="457200" lvl="1" algn="just">
              <a:spcBef>
                <a:spcPts val="600"/>
              </a:spcBef>
              <a:buFont typeface="Wingdings" panose="05000000000000000000" pitchFamily="2" charset="2"/>
              <a:buChar char="§"/>
            </a:pPr>
            <a:r>
              <a:rPr lang="vi-VN" sz="2000" dirty="0">
                <a:cs typeface="Times New Roman" panose="02020603050405020304" pitchFamily="18" charset="0"/>
              </a:rPr>
              <a:t>Thị lực : thường khó đánh giá do co quắp , phù nề mi không thể tự mở mắt</a:t>
            </a:r>
          </a:p>
          <a:p>
            <a:pPr marL="457200" lvl="1" algn="just">
              <a:spcBef>
                <a:spcPts val="600"/>
              </a:spcBef>
              <a:buFont typeface="Wingdings" panose="05000000000000000000" pitchFamily="2" charset="2"/>
              <a:buChar char="§"/>
            </a:pPr>
            <a:r>
              <a:rPr lang="vi-VN" sz="2000" dirty="0">
                <a:cs typeface="Times New Roman" panose="02020603050405020304" pitchFamily="18" charset="0"/>
              </a:rPr>
              <a:t>Nhãn áp : thường tăng những ngày đầu sau bỏng( khó đo)</a:t>
            </a:r>
          </a:p>
          <a:p>
            <a:pPr marL="457200" lvl="1" algn="just">
              <a:spcBef>
                <a:spcPts val="600"/>
              </a:spcBef>
              <a:buFont typeface="Wingdings" panose="05000000000000000000" pitchFamily="2" charset="2"/>
              <a:buChar char="§"/>
            </a:pPr>
            <a:r>
              <a:rPr lang="vi-VN" sz="2000" dirty="0">
                <a:cs typeface="Times New Roman" panose="02020603050405020304" pitchFamily="18" charset="0"/>
              </a:rPr>
              <a:t>Dị vật : cần phát hiện và loại trừ ( vôi, mảnh nhựa , kim loại ,...) </a:t>
            </a:r>
          </a:p>
          <a:p>
            <a:pPr marL="457200" lvl="1" algn="just">
              <a:spcBef>
                <a:spcPts val="600"/>
              </a:spcBef>
              <a:buFont typeface="Wingdings" panose="05000000000000000000" pitchFamily="2" charset="2"/>
              <a:buChar char="§"/>
            </a:pPr>
            <a:r>
              <a:rPr lang="vi-VN" sz="2000" dirty="0">
                <a:cs typeface="Times New Roman" panose="02020603050405020304" pitchFamily="18" charset="0"/>
              </a:rPr>
              <a:t>Thiếu máu và hoại tử vùng rìa kết mạc : nhợt nhạt , chất hoại tử ướt, dính tăm bông</a:t>
            </a:r>
          </a:p>
          <a:p>
            <a:pPr marL="457200" lvl="1" algn="just">
              <a:spcBef>
                <a:spcPts val="600"/>
              </a:spcBef>
              <a:buFont typeface="Wingdings" panose="05000000000000000000" pitchFamily="2" charset="2"/>
              <a:buChar char="§"/>
            </a:pPr>
            <a:r>
              <a:rPr lang="vi-VN" sz="2000" dirty="0">
                <a:cs typeface="Times New Roman" panose="02020603050405020304" pitchFamily="18" charset="0"/>
              </a:rPr>
              <a:t>Giác mạc : nhẹ phù bọng biểu mô ; nặng  trợt biểu mô, giác mạc mờ đục , có thể không quan sát thấy phía sau ; nếu có bội nhiễm =&gt; loét giác mạc , biến dạng giác mạc </a:t>
            </a:r>
          </a:p>
          <a:p>
            <a:pPr marL="457200" lvl="1" algn="just">
              <a:spcBef>
                <a:spcPts val="600"/>
              </a:spcBef>
              <a:buFont typeface="Wingdings" panose="05000000000000000000" pitchFamily="2" charset="2"/>
              <a:buChar char="§"/>
            </a:pPr>
            <a:r>
              <a:rPr lang="vi-VN" sz="2000" dirty="0">
                <a:cs typeface="Times New Roman" panose="02020603050405020304" pitchFamily="18" charset="0"/>
              </a:rPr>
              <a:t>Tiền phòng , mống mắt đồng tử : Đục thủy dịch , bạc màu mống mắt, đục thủy tinh thể, mất / giảm PSAX </a:t>
            </a:r>
          </a:p>
          <a:p>
            <a:pPr lvl="1" algn="just">
              <a:buFont typeface="Wingdings" panose="05000000000000000000" pitchFamily="2" charset="2"/>
              <a:buChar char="§"/>
            </a:pPr>
            <a:r>
              <a:rPr lang="vi-VN" sz="2000" dirty="0">
                <a:cs typeface="Times New Roman" panose="02020603050405020304" pitchFamily="18" charset="0"/>
              </a:rPr>
              <a:t>Mi mắt : lông mi thường bị cháy xém , nốt phỏng ở da, hoại tử da mi do acid, tác nhân khác =&gt; gây biến chứng hở mi , lật </a:t>
            </a:r>
            <a:r>
              <a:rPr lang="vi-VN" sz="2000" dirty="0" smtClean="0">
                <a:cs typeface="Times New Roman" panose="02020603050405020304" pitchFamily="18" charset="0"/>
              </a:rPr>
              <a:t>mi</a:t>
            </a:r>
            <a:r>
              <a:rPr lang="en-US" sz="2000" dirty="0" smtClean="0">
                <a:cs typeface="Times New Roman" panose="02020603050405020304" pitchFamily="18" charset="0"/>
              </a:rPr>
              <a:t>.</a:t>
            </a:r>
            <a:endParaRPr lang="vi-VN" sz="2000" dirty="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88202" cy="1148862"/>
          </a:xfrm>
        </p:spPr>
        <p:txBody>
          <a:bodyPr>
            <a:normAutofit fontScale="90000"/>
          </a:bodyPr>
          <a:lstStyle/>
          <a:p>
            <a:pPr lvl="0"/>
            <a:r>
              <a:rPr lang="en-US" dirty="0">
                <a:latin typeface="Arial (Body)"/>
                <a:cs typeface="Times New Roman" panose="02020603050405020304" pitchFamily="18" charset="0"/>
              </a:rPr>
              <a:t>Phân độ : thế giới phân loại bỏng ra làm 2 loại </a:t>
            </a:r>
            <a:r>
              <a:rPr lang="en-US" dirty="0" smtClean="0">
                <a:latin typeface="Arial (Body)"/>
                <a:cs typeface="Times New Roman" panose="02020603050405020304" pitchFamily="18" charset="0"/>
              </a:rPr>
              <a:t>theo </a:t>
            </a:r>
            <a:r>
              <a:rPr lang="en-US" dirty="0">
                <a:latin typeface="Arial (Body)"/>
                <a:cs typeface="Times New Roman" panose="02020603050405020304" pitchFamily="18" charset="0"/>
              </a:rPr>
              <a:t>chiều sâu và theo chiều rộng + </a:t>
            </a:r>
            <a:r>
              <a:rPr lang="en-US" dirty="0" err="1" smtClean="0">
                <a:latin typeface="Arial (Body)"/>
                <a:cs typeface="Times New Roman" panose="02020603050405020304" pitchFamily="18" charset="0"/>
              </a:rPr>
              <a:t>sâ</a:t>
            </a:r>
            <a:r>
              <a:rPr lang="vi-VN" dirty="0" smtClean="0">
                <a:latin typeface="Arial (Body)"/>
                <a:cs typeface="Times New Roman" panose="02020603050405020304" pitchFamily="18" charset="0"/>
              </a:rPr>
              <a:t>u</a:t>
            </a:r>
            <a:endParaRPr lang="en-US" dirty="0">
              <a:latin typeface="Arial (Body)"/>
              <a:cs typeface="Times New Roman" panose="02020603050405020304" pitchFamily="18" charset="0"/>
            </a:endParaRPr>
          </a:p>
        </p:txBody>
      </p:sp>
      <p:sp>
        <p:nvSpPr>
          <p:cNvPr id="3" name="Content Placeholder 2"/>
          <p:cNvSpPr>
            <a:spLocks noGrp="1"/>
          </p:cNvSpPr>
          <p:nvPr>
            <p:ph idx="1"/>
          </p:nvPr>
        </p:nvSpPr>
        <p:spPr>
          <a:xfrm>
            <a:off x="641838" y="1890347"/>
            <a:ext cx="8632164" cy="4151016"/>
          </a:xfrm>
        </p:spPr>
        <p:txBody>
          <a:bodyPr/>
          <a:lstStyle/>
          <a:p>
            <a:r>
              <a:rPr lang="en-US" sz="2200" dirty="0">
                <a:latin typeface="Arial (Body)"/>
              </a:rPr>
              <a:t>Phân độ - H.S.DUA (2001)</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31691072"/>
              </p:ext>
            </p:extLst>
          </p:nvPr>
        </p:nvGraphicFramePr>
        <p:xfrm>
          <a:off x="405442" y="2453055"/>
          <a:ext cx="9704717" cy="3959568"/>
        </p:xfrm>
        <a:graphic>
          <a:graphicData uri="http://schemas.openxmlformats.org/drawingml/2006/table">
            <a:tbl>
              <a:tblPr>
                <a:tableStyleId>{5C22544A-7EE6-4342-B048-85BDC9FD1C3A}</a:tableStyleId>
              </a:tblPr>
              <a:tblGrid>
                <a:gridCol w="1854679"/>
                <a:gridCol w="1932317"/>
                <a:gridCol w="3191773"/>
                <a:gridCol w="2725948"/>
              </a:tblGrid>
              <a:tr h="937064">
                <a:tc>
                  <a:txBody>
                    <a:bodyPr/>
                    <a:lstStyle/>
                    <a:p>
                      <a:pPr marL="0" algn="ctr">
                        <a:lnSpc>
                          <a:spcPct val="114000"/>
                        </a:lnSpc>
                        <a:spcAft>
                          <a:spcPts val="0"/>
                        </a:spcAft>
                      </a:pPr>
                      <a:r>
                        <a:rPr lang="en-US" sz="2200" dirty="0" err="1">
                          <a:effectLst/>
                          <a:latin typeface="Arial (Body)"/>
                          <a:cs typeface="Times New Roman" panose="02020603050405020304" pitchFamily="18" charset="0"/>
                        </a:rPr>
                        <a:t>Độ</a:t>
                      </a:r>
                      <a:r>
                        <a:rPr lang="en-US" sz="2200" dirty="0">
                          <a:effectLst/>
                          <a:latin typeface="Arial (Body)"/>
                          <a:cs typeface="Times New Roman" panose="02020603050405020304" pitchFamily="18" charset="0"/>
                        </a:rPr>
                        <a:t> </a:t>
                      </a:r>
                      <a:r>
                        <a:rPr lang="en-US" sz="2200" dirty="0" err="1" smtClean="0">
                          <a:effectLst/>
                          <a:latin typeface="Arial (Body)"/>
                          <a:cs typeface="Times New Roman" panose="02020603050405020304" pitchFamily="18" charset="0"/>
                        </a:rPr>
                        <a:t>bỏng</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vi-VN" sz="2200" dirty="0">
                          <a:effectLst/>
                          <a:latin typeface="Arial (Body)"/>
                          <a:cs typeface="Times New Roman" panose="02020603050405020304" pitchFamily="18" charset="0"/>
                        </a:rPr>
                        <a:t>Tiên lượng</a:t>
                      </a:r>
                    </a:p>
                  </a:txBody>
                  <a:tcPr marL="68580" marR="68580" anchor="ctr"/>
                </a:tc>
                <a:tc>
                  <a:txBody>
                    <a:bodyPr/>
                    <a:lstStyle/>
                    <a:p>
                      <a:pPr marL="0" algn="ctr">
                        <a:lnSpc>
                          <a:spcPct val="114000"/>
                        </a:lnSpc>
                        <a:spcAft>
                          <a:spcPts val="0"/>
                        </a:spcAft>
                      </a:pPr>
                      <a:r>
                        <a:rPr lang="vi-VN" sz="2200" dirty="0">
                          <a:effectLst/>
                          <a:latin typeface="Arial (Body)"/>
                          <a:cs typeface="Times New Roman" panose="02020603050405020304" pitchFamily="18" charset="0"/>
                        </a:rPr>
                        <a:t>Tổn thương vùng rìa </a:t>
                      </a:r>
                    </a:p>
                  </a:txBody>
                  <a:tcPr marL="68580" marR="68580" anchor="ctr"/>
                </a:tc>
                <a:tc>
                  <a:txBody>
                    <a:bodyPr/>
                    <a:lstStyle/>
                    <a:p>
                      <a:pPr marL="0" algn="ctr">
                        <a:lnSpc>
                          <a:spcPct val="114000"/>
                        </a:lnSpc>
                        <a:spcAft>
                          <a:spcPts val="0"/>
                        </a:spcAft>
                      </a:pPr>
                      <a:r>
                        <a:rPr lang="vi-VN" sz="2200" dirty="0">
                          <a:effectLst/>
                          <a:latin typeface="Arial (Body)"/>
                          <a:cs typeface="Times New Roman" panose="02020603050405020304" pitchFamily="18" charset="0"/>
                        </a:rPr>
                        <a:t>Tổn thương kết mạc</a:t>
                      </a:r>
                    </a:p>
                  </a:txBody>
                  <a:tcPr marL="68580" marR="68580" anchor="ctr"/>
                </a:tc>
              </a:tr>
              <a:tr h="388635">
                <a:tc>
                  <a:txBody>
                    <a:bodyPr/>
                    <a:lstStyle/>
                    <a:p>
                      <a:pPr marL="0" algn="ctr">
                        <a:lnSpc>
                          <a:spcPct val="114000"/>
                        </a:lnSpc>
                        <a:spcAft>
                          <a:spcPts val="0"/>
                        </a:spcAft>
                      </a:pPr>
                      <a:r>
                        <a:rPr lang="en-US" sz="2200" dirty="0">
                          <a:effectLst/>
                          <a:latin typeface="Arial (Body)"/>
                          <a:cs typeface="Times New Roman" panose="02020603050405020304" pitchFamily="18" charset="0"/>
                        </a:rPr>
                        <a:t>1</a:t>
                      </a:r>
                    </a:p>
                  </a:txBody>
                  <a:tcPr marL="68580" marR="68580" anchor="ctr"/>
                </a:tc>
                <a:tc>
                  <a:txBody>
                    <a:bodyPr/>
                    <a:lstStyle/>
                    <a:p>
                      <a:pPr marL="0" algn="ctr">
                        <a:lnSpc>
                          <a:spcPct val="114000"/>
                        </a:lnSpc>
                        <a:spcAft>
                          <a:spcPts val="0"/>
                        </a:spcAft>
                      </a:pPr>
                      <a:r>
                        <a:rPr lang="en-US" sz="2200" dirty="0" err="1">
                          <a:effectLst/>
                          <a:latin typeface="Arial (Body)"/>
                          <a:cs typeface="Times New Roman" panose="02020603050405020304" pitchFamily="18" charset="0"/>
                        </a:rPr>
                        <a:t>Rất</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tốt</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0 </a:t>
                      </a:r>
                      <a:r>
                        <a:rPr lang="en-US" sz="2200" dirty="0" err="1">
                          <a:effectLst/>
                          <a:latin typeface="Arial (Body)"/>
                          <a:cs typeface="Times New Roman" panose="02020603050405020304" pitchFamily="18" charset="0"/>
                        </a:rPr>
                        <a:t>cung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giờ</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0%</a:t>
                      </a:r>
                    </a:p>
                  </a:txBody>
                  <a:tcPr marL="68580" marR="68580" anchor="ctr"/>
                </a:tc>
              </a:tr>
              <a:tr h="388635">
                <a:tc>
                  <a:txBody>
                    <a:bodyPr/>
                    <a:lstStyle/>
                    <a:p>
                      <a:pPr marL="0" algn="ctr">
                        <a:lnSpc>
                          <a:spcPct val="114000"/>
                        </a:lnSpc>
                        <a:spcAft>
                          <a:spcPts val="0"/>
                        </a:spcAft>
                      </a:pPr>
                      <a:r>
                        <a:rPr lang="en-US" sz="2200" dirty="0">
                          <a:effectLst/>
                          <a:latin typeface="Arial (Body)"/>
                          <a:cs typeface="Times New Roman" panose="02020603050405020304" pitchFamily="18" charset="0"/>
                        </a:rPr>
                        <a:t>2</a:t>
                      </a: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Tốt</a:t>
                      </a: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&lt;= 3 </a:t>
                      </a:r>
                      <a:r>
                        <a:rPr lang="en-US" sz="2200" dirty="0" err="1">
                          <a:effectLst/>
                          <a:latin typeface="Arial (Body)"/>
                          <a:cs typeface="Times New Roman" panose="02020603050405020304" pitchFamily="18" charset="0"/>
                        </a:rPr>
                        <a:t>cung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giờ</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&lt;= 30 %</a:t>
                      </a:r>
                    </a:p>
                  </a:txBody>
                  <a:tcPr marL="68580" marR="68580" anchor="ctr"/>
                </a:tc>
              </a:tr>
              <a:tr h="388635">
                <a:tc>
                  <a:txBody>
                    <a:bodyPr/>
                    <a:lstStyle/>
                    <a:p>
                      <a:pPr marL="0" algn="ctr">
                        <a:lnSpc>
                          <a:spcPct val="114000"/>
                        </a:lnSpc>
                        <a:spcAft>
                          <a:spcPts val="0"/>
                        </a:spcAft>
                      </a:pPr>
                      <a:r>
                        <a:rPr lang="en-US" sz="2200" dirty="0">
                          <a:effectLst/>
                          <a:latin typeface="Arial (Body)"/>
                          <a:cs typeface="Times New Roman" panose="02020603050405020304" pitchFamily="18" charset="0"/>
                        </a:rPr>
                        <a:t>3</a:t>
                      </a:r>
                    </a:p>
                  </a:txBody>
                  <a:tcPr marL="68580" marR="68580" anchor="ctr"/>
                </a:tc>
                <a:tc>
                  <a:txBody>
                    <a:bodyPr/>
                    <a:lstStyle/>
                    <a:p>
                      <a:pPr marL="0" algn="ctr">
                        <a:lnSpc>
                          <a:spcPct val="114000"/>
                        </a:lnSpc>
                        <a:spcAft>
                          <a:spcPts val="0"/>
                        </a:spcAft>
                      </a:pPr>
                      <a:r>
                        <a:rPr lang="en-US" sz="2200">
                          <a:effectLst/>
                          <a:latin typeface="Arial (Body)"/>
                          <a:cs typeface="Times New Roman" panose="02020603050405020304" pitchFamily="18" charset="0"/>
                        </a:rPr>
                        <a:t>Tốt</a:t>
                      </a: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3-6 </a:t>
                      </a:r>
                      <a:r>
                        <a:rPr lang="en-US" sz="2200" dirty="0" err="1">
                          <a:effectLst/>
                          <a:latin typeface="Arial (Body)"/>
                          <a:cs typeface="Times New Roman" panose="02020603050405020304" pitchFamily="18" charset="0"/>
                        </a:rPr>
                        <a:t>cung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giờ</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30 – 50 %</a:t>
                      </a:r>
                    </a:p>
                  </a:txBody>
                  <a:tcPr marL="68580" marR="68580" anchor="ctr"/>
                </a:tc>
              </a:tr>
              <a:tr h="388635">
                <a:tc>
                  <a:txBody>
                    <a:bodyPr/>
                    <a:lstStyle/>
                    <a:p>
                      <a:pPr marL="0" algn="ctr">
                        <a:lnSpc>
                          <a:spcPct val="114000"/>
                        </a:lnSpc>
                        <a:spcAft>
                          <a:spcPts val="0"/>
                        </a:spcAft>
                      </a:pPr>
                      <a:r>
                        <a:rPr lang="en-US" sz="2200" dirty="0">
                          <a:effectLst/>
                          <a:latin typeface="Arial (Body)"/>
                          <a:cs typeface="Times New Roman" panose="02020603050405020304" pitchFamily="18" charset="0"/>
                        </a:rPr>
                        <a:t>4</a:t>
                      </a:r>
                    </a:p>
                  </a:txBody>
                  <a:tcPr marL="68580" marR="68580" anchor="ctr"/>
                </a:tc>
                <a:tc>
                  <a:txBody>
                    <a:bodyPr/>
                    <a:lstStyle/>
                    <a:p>
                      <a:pPr marL="0" algn="ctr">
                        <a:lnSpc>
                          <a:spcPct val="114000"/>
                        </a:lnSpc>
                        <a:spcAft>
                          <a:spcPts val="0"/>
                        </a:spcAft>
                      </a:pPr>
                      <a:r>
                        <a:rPr lang="en-US" sz="2200">
                          <a:effectLst/>
                          <a:latin typeface="Arial (Body)"/>
                          <a:cs typeface="Times New Roman" panose="02020603050405020304" pitchFamily="18" charset="0"/>
                        </a:rPr>
                        <a:t>Tốt – dè dặt</a:t>
                      </a: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6-9 </a:t>
                      </a:r>
                      <a:r>
                        <a:rPr lang="en-US" sz="2200" dirty="0" err="1">
                          <a:effectLst/>
                          <a:latin typeface="Arial (Body)"/>
                          <a:cs typeface="Times New Roman" panose="02020603050405020304" pitchFamily="18" charset="0"/>
                        </a:rPr>
                        <a:t>cung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giờ</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50 – 75 %</a:t>
                      </a:r>
                    </a:p>
                  </a:txBody>
                  <a:tcPr marL="68580" marR="68580" anchor="ctr"/>
                </a:tc>
              </a:tr>
              <a:tr h="388635">
                <a:tc>
                  <a:txBody>
                    <a:bodyPr/>
                    <a:lstStyle/>
                    <a:p>
                      <a:pPr marL="0" algn="ctr">
                        <a:lnSpc>
                          <a:spcPct val="114000"/>
                        </a:lnSpc>
                        <a:spcAft>
                          <a:spcPts val="0"/>
                        </a:spcAft>
                      </a:pPr>
                      <a:r>
                        <a:rPr lang="en-US" sz="2200" dirty="0">
                          <a:effectLst/>
                          <a:latin typeface="Arial (Body)"/>
                          <a:cs typeface="Times New Roman" panose="02020603050405020304" pitchFamily="18" charset="0"/>
                        </a:rPr>
                        <a:t>5</a:t>
                      </a:r>
                    </a:p>
                  </a:txBody>
                  <a:tcPr marL="68580" marR="68580" anchor="ctr"/>
                </a:tc>
                <a:tc>
                  <a:txBody>
                    <a:bodyPr/>
                    <a:lstStyle/>
                    <a:p>
                      <a:pPr marL="0" algn="ctr">
                        <a:lnSpc>
                          <a:spcPct val="114000"/>
                        </a:lnSpc>
                        <a:spcAft>
                          <a:spcPts val="0"/>
                        </a:spcAft>
                      </a:pPr>
                      <a:r>
                        <a:rPr lang="en-US" sz="2200">
                          <a:effectLst/>
                          <a:latin typeface="Arial (Body)"/>
                          <a:cs typeface="Times New Roman" panose="02020603050405020304" pitchFamily="18" charset="0"/>
                        </a:rPr>
                        <a:t>Dè dặt – nặng</a:t>
                      </a: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9-12 </a:t>
                      </a:r>
                      <a:r>
                        <a:rPr lang="en-US" sz="2200" dirty="0" err="1">
                          <a:effectLst/>
                          <a:latin typeface="Arial (Body)"/>
                          <a:cs typeface="Times New Roman" panose="02020603050405020304" pitchFamily="18" charset="0"/>
                        </a:rPr>
                        <a:t>cung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giờ</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75 – 100%</a:t>
                      </a:r>
                    </a:p>
                  </a:txBody>
                  <a:tcPr marL="68580" marR="68580" anchor="ctr"/>
                </a:tc>
              </a:tr>
              <a:tr h="654269">
                <a:tc>
                  <a:txBody>
                    <a:bodyPr/>
                    <a:lstStyle/>
                    <a:p>
                      <a:pPr marL="0" algn="ctr">
                        <a:lnSpc>
                          <a:spcPct val="114000"/>
                        </a:lnSpc>
                        <a:spcAft>
                          <a:spcPts val="0"/>
                        </a:spcAft>
                      </a:pPr>
                      <a:r>
                        <a:rPr lang="en-US" sz="2200" dirty="0">
                          <a:effectLst/>
                          <a:latin typeface="Arial (Body)"/>
                          <a:cs typeface="Times New Roman" panose="02020603050405020304" pitchFamily="18" charset="0"/>
                        </a:rPr>
                        <a:t>6</a:t>
                      </a:r>
                    </a:p>
                  </a:txBody>
                  <a:tcPr marL="68580" marR="68580" anchor="ctr"/>
                </a:tc>
                <a:tc>
                  <a:txBody>
                    <a:bodyPr/>
                    <a:lstStyle/>
                    <a:p>
                      <a:pPr marL="0" algn="ctr">
                        <a:lnSpc>
                          <a:spcPct val="114000"/>
                        </a:lnSpc>
                        <a:spcAft>
                          <a:spcPts val="0"/>
                        </a:spcAft>
                      </a:pPr>
                      <a:r>
                        <a:rPr lang="en-US" sz="2200">
                          <a:effectLst/>
                          <a:latin typeface="Arial (Body)"/>
                          <a:cs typeface="Times New Roman" panose="02020603050405020304" pitchFamily="18" charset="0"/>
                        </a:rPr>
                        <a:t>Nặng</a:t>
                      </a:r>
                    </a:p>
                  </a:txBody>
                  <a:tcPr marL="68580" marR="68580" anchor="ctr"/>
                </a:tc>
                <a:tc>
                  <a:txBody>
                    <a:bodyPr/>
                    <a:lstStyle/>
                    <a:p>
                      <a:pPr marL="0" algn="ctr">
                        <a:lnSpc>
                          <a:spcPct val="114000"/>
                        </a:lnSpc>
                        <a:spcAft>
                          <a:spcPts val="0"/>
                        </a:spcAft>
                      </a:pPr>
                      <a:r>
                        <a:rPr lang="en-US" sz="2200" dirty="0" err="1">
                          <a:effectLst/>
                          <a:latin typeface="Arial (Body)"/>
                          <a:cs typeface="Times New Roman" panose="02020603050405020304" pitchFamily="18" charset="0"/>
                        </a:rPr>
                        <a:t>Toàn</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bộ</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chu</a:t>
                      </a:r>
                      <a:r>
                        <a:rPr lang="en-US" sz="2200" dirty="0">
                          <a:effectLst/>
                          <a:latin typeface="Arial (Body)"/>
                          <a:cs typeface="Times New Roman" panose="02020603050405020304" pitchFamily="18" charset="0"/>
                        </a:rPr>
                        <a:t> vi </a:t>
                      </a:r>
                      <a:r>
                        <a:rPr lang="en-US" sz="2200" dirty="0" err="1">
                          <a:effectLst/>
                          <a:latin typeface="Arial (Body)"/>
                          <a:cs typeface="Times New Roman" panose="02020603050405020304" pitchFamily="18" charset="0"/>
                        </a:rPr>
                        <a:t>vùng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rìa</a:t>
                      </a:r>
                      <a:endParaRPr lang="en-US" sz="2200" dirty="0">
                        <a:effectLst/>
                        <a:latin typeface="Arial (Body)"/>
                        <a:cs typeface="Times New Roman" panose="02020603050405020304" pitchFamily="18" charset="0"/>
                      </a:endParaRPr>
                    </a:p>
                  </a:txBody>
                  <a:tcPr marL="68580" marR="68580" anchor="ctr"/>
                </a:tc>
                <a:tc>
                  <a:txBody>
                    <a:bodyPr/>
                    <a:lstStyle/>
                    <a:p>
                      <a:pPr marL="0" algn="ctr">
                        <a:lnSpc>
                          <a:spcPct val="114000"/>
                        </a:lnSpc>
                        <a:spcAft>
                          <a:spcPts val="0"/>
                        </a:spcAft>
                      </a:pPr>
                      <a:r>
                        <a:rPr lang="en-US" sz="2200" dirty="0">
                          <a:effectLst/>
                          <a:latin typeface="Arial (Body)"/>
                          <a:cs typeface="Times New Roman" panose="02020603050405020304" pitchFamily="18" charset="0"/>
                        </a:rPr>
                        <a:t>Toàn bộ kết mạc</a:t>
                      </a:r>
                    </a:p>
                  </a:txBody>
                  <a:tcPr marL="68580" marR="68580" anchor="ct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4763"/>
            <a:ext cx="8596668" cy="839638"/>
          </a:xfrm>
        </p:spPr>
        <p:txBody>
          <a:bodyPr>
            <a:normAutofit fontScale="90000"/>
          </a:bodyPr>
          <a:lstStyle/>
          <a:p>
            <a:r>
              <a:rPr lang="en-US" dirty="0">
                <a:latin typeface="Arial (Body)"/>
              </a:rPr>
              <a:t>Phân độ - Roger Hall 2001</a:t>
            </a:r>
            <a:r>
              <a:rPr lang="en-US" dirty="0"/>
              <a:t/>
            </a:r>
            <a:br>
              <a:rPr lang="en-US" dirty="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54145702"/>
              </p:ext>
            </p:extLst>
          </p:nvPr>
        </p:nvGraphicFramePr>
        <p:xfrm>
          <a:off x="715991" y="788157"/>
          <a:ext cx="10222304" cy="5293465"/>
        </p:xfrm>
        <a:graphic>
          <a:graphicData uri="http://schemas.openxmlformats.org/drawingml/2006/table">
            <a:tbl>
              <a:tblPr>
                <a:tableStyleId>{5C22544A-7EE6-4342-B048-85BDC9FD1C3A}</a:tableStyleId>
              </a:tblPr>
              <a:tblGrid>
                <a:gridCol w="844482"/>
                <a:gridCol w="1155333"/>
                <a:gridCol w="4194958"/>
                <a:gridCol w="4027531"/>
              </a:tblGrid>
              <a:tr h="959077">
                <a:tc>
                  <a:txBody>
                    <a:bodyPr/>
                    <a:lstStyle/>
                    <a:p>
                      <a:pPr marL="0" algn="ctr">
                        <a:lnSpc>
                          <a:spcPct val="114000"/>
                        </a:lnSpc>
                        <a:spcAft>
                          <a:spcPts val="0"/>
                        </a:spcAft>
                      </a:pPr>
                      <a:r>
                        <a:rPr lang="en-US" sz="2200" dirty="0">
                          <a:effectLst/>
                          <a:latin typeface="Arial (Body)"/>
                          <a:cs typeface="Times New Roman" panose="02020603050405020304" pitchFamily="18" charset="0"/>
                        </a:rPr>
                        <a:t>Độ bỏng </a:t>
                      </a:r>
                    </a:p>
                  </a:txBody>
                  <a:tcPr marL="64841" marR="64841" marT="43227" marB="43227" anchor="ctr"/>
                </a:tc>
                <a:tc>
                  <a:txBody>
                    <a:bodyPr/>
                    <a:lstStyle/>
                    <a:p>
                      <a:pPr marL="0" algn="ctr">
                        <a:lnSpc>
                          <a:spcPct val="114000"/>
                        </a:lnSpc>
                        <a:spcAft>
                          <a:spcPts val="0"/>
                        </a:spcAft>
                      </a:pPr>
                      <a:r>
                        <a:rPr lang="vi-VN" sz="2200" dirty="0">
                          <a:effectLst/>
                          <a:latin typeface="Arial (Body)"/>
                          <a:cs typeface="Times New Roman" panose="02020603050405020304" pitchFamily="18" charset="0"/>
                        </a:rPr>
                        <a:t>Tiên lượng</a:t>
                      </a:r>
                    </a:p>
                  </a:txBody>
                  <a:tcPr marL="64841" marR="64841" marT="43227" marB="43227" anchor="ctr"/>
                </a:tc>
                <a:tc>
                  <a:txBody>
                    <a:bodyPr/>
                    <a:lstStyle/>
                    <a:p>
                      <a:pPr marL="0" algn="ctr">
                        <a:lnSpc>
                          <a:spcPct val="114000"/>
                        </a:lnSpc>
                        <a:spcAft>
                          <a:spcPts val="0"/>
                        </a:spcAft>
                      </a:pPr>
                      <a:r>
                        <a:rPr lang="en-US" sz="2200" dirty="0" err="1">
                          <a:effectLst/>
                          <a:latin typeface="Arial (Body)"/>
                          <a:cs typeface="Times New Roman" panose="02020603050405020304" pitchFamily="18" charset="0"/>
                        </a:rPr>
                        <a:t>Giác</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mạc</a:t>
                      </a:r>
                      <a:r>
                        <a:rPr lang="en-US" sz="2200" dirty="0">
                          <a:effectLst/>
                          <a:latin typeface="Arial (Body)"/>
                          <a:cs typeface="Times New Roman" panose="02020603050405020304" pitchFamily="18" charset="0"/>
                        </a:rPr>
                        <a:t> </a:t>
                      </a:r>
                    </a:p>
                  </a:txBody>
                  <a:tcPr marL="64841" marR="64841" marT="43227" marB="43227" anchor="ctr"/>
                </a:tc>
                <a:tc>
                  <a:txBody>
                    <a:bodyPr/>
                    <a:lstStyle/>
                    <a:p>
                      <a:pPr marL="0" algn="ctr">
                        <a:lnSpc>
                          <a:spcPct val="114000"/>
                        </a:lnSpc>
                        <a:spcAft>
                          <a:spcPts val="0"/>
                        </a:spcAft>
                      </a:pPr>
                      <a:r>
                        <a:rPr lang="vi-VN" sz="2200" dirty="0">
                          <a:effectLst/>
                          <a:latin typeface="Arial (Body)"/>
                          <a:cs typeface="Times New Roman" panose="02020603050405020304" pitchFamily="18" charset="0"/>
                        </a:rPr>
                        <a:t>Tổn thương kết mạc / vùng rìa</a:t>
                      </a:r>
                    </a:p>
                  </a:txBody>
                  <a:tcPr marL="64841" marR="64841" marT="43227" marB="43227" anchor="ctr"/>
                </a:tc>
              </a:tr>
              <a:tr h="710044">
                <a:tc>
                  <a:txBody>
                    <a:bodyPr/>
                    <a:lstStyle/>
                    <a:p>
                      <a:pPr marL="0" lvl="0" indent="0" algn="ctr">
                        <a:lnSpc>
                          <a:spcPct val="114000"/>
                        </a:lnSpc>
                        <a:spcAft>
                          <a:spcPts val="0"/>
                        </a:spcAft>
                        <a:buFont typeface="Times New Roman" panose="02020603050405020304" pitchFamily="18" charset="0"/>
                        <a:buNone/>
                      </a:pPr>
                      <a:r>
                        <a:rPr lang="vi-VN" sz="2200" dirty="0" smtClean="0">
                          <a:effectLst/>
                          <a:latin typeface="Arial (Body)"/>
                          <a:ea typeface="Calibri" panose="020F0502020204030204" charset="0"/>
                          <a:cs typeface="Times New Roman" panose="02020603050405020304" pitchFamily="18" charset="0"/>
                        </a:rPr>
                        <a:t>I</a:t>
                      </a:r>
                      <a:endParaRPr lang="en-US" sz="2200" dirty="0" smtClean="0">
                        <a:effectLst/>
                        <a:latin typeface="Arial (Body)"/>
                        <a:ea typeface="Calibri" panose="020F0502020204030204" charset="0"/>
                        <a:cs typeface="Times New Roman" panose="02020603050405020304" pitchFamily="18" charset="0"/>
                      </a:endParaRPr>
                    </a:p>
                  </a:txBody>
                  <a:tcPr marL="64841" marR="64841" marT="43227" marB="43227" anchor="ctr"/>
                </a:tc>
                <a:tc>
                  <a:txBody>
                    <a:bodyPr/>
                    <a:lstStyle/>
                    <a:p>
                      <a:pPr marL="0" algn="l">
                        <a:lnSpc>
                          <a:spcPct val="114000"/>
                        </a:lnSpc>
                        <a:spcAft>
                          <a:spcPts val="0"/>
                        </a:spcAft>
                      </a:pPr>
                      <a:r>
                        <a:rPr lang="en-US" sz="2200" dirty="0" err="1">
                          <a:effectLst/>
                          <a:latin typeface="Arial (Body)"/>
                          <a:cs typeface="Times New Roman" panose="02020603050405020304" pitchFamily="18" charset="0"/>
                        </a:rPr>
                        <a:t>Tốt</a:t>
                      </a:r>
                      <a:endParaRPr lang="en-US" sz="2200" dirty="0">
                        <a:effectLst/>
                        <a:latin typeface="Arial (Body)"/>
                        <a:cs typeface="Times New Roman" panose="02020603050405020304" pitchFamily="18" charset="0"/>
                      </a:endParaRPr>
                    </a:p>
                  </a:txBody>
                  <a:tcPr marL="64841" marR="64841" marT="43227" marB="43227" anchor="ctr"/>
                </a:tc>
                <a:tc>
                  <a:txBody>
                    <a:bodyPr/>
                    <a:lstStyle/>
                    <a:p>
                      <a:pPr marL="0" algn="l">
                        <a:lnSpc>
                          <a:spcPct val="114000"/>
                        </a:lnSpc>
                        <a:spcAft>
                          <a:spcPts val="0"/>
                        </a:spcAft>
                      </a:pPr>
                      <a:r>
                        <a:rPr lang="vi-VN" sz="2200" dirty="0">
                          <a:effectLst/>
                          <a:latin typeface="Arial (Body)"/>
                          <a:cs typeface="Times New Roman" panose="02020603050405020304" pitchFamily="18" charset="0"/>
                        </a:rPr>
                        <a:t>Tổn thương biểu mô giác mạc </a:t>
                      </a:r>
                    </a:p>
                  </a:txBody>
                  <a:tcPr marL="64841" marR="64841" marT="43227" marB="43227" anchor="ctr"/>
                </a:tc>
                <a:tc>
                  <a:txBody>
                    <a:bodyPr/>
                    <a:lstStyle/>
                    <a:p>
                      <a:pPr marL="0" algn="l">
                        <a:lnSpc>
                          <a:spcPct val="114000"/>
                        </a:lnSpc>
                        <a:spcAft>
                          <a:spcPts val="0"/>
                        </a:spcAft>
                      </a:pPr>
                      <a:r>
                        <a:rPr lang="en-US" sz="2200" dirty="0" err="1">
                          <a:effectLst/>
                          <a:latin typeface="Arial (Body)"/>
                          <a:cs typeface="Times New Roman" panose="02020603050405020304" pitchFamily="18" charset="0"/>
                        </a:rPr>
                        <a:t>Không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có</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thiếu</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máu</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vùng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rìa</a:t>
                      </a:r>
                      <a:endParaRPr lang="en-US" sz="2200" dirty="0">
                        <a:effectLst/>
                        <a:latin typeface="Arial (Body)"/>
                        <a:cs typeface="Times New Roman" panose="02020603050405020304" pitchFamily="18" charset="0"/>
                      </a:endParaRPr>
                    </a:p>
                  </a:txBody>
                  <a:tcPr marL="64841" marR="64841" marT="43227" marB="43227" anchor="ctr"/>
                </a:tc>
              </a:tr>
              <a:tr h="1008886">
                <a:tc>
                  <a:txBody>
                    <a:bodyPr/>
                    <a:lstStyle/>
                    <a:p>
                      <a:pPr marL="0" lvl="0" indent="0" algn="ctr">
                        <a:lnSpc>
                          <a:spcPct val="114000"/>
                        </a:lnSpc>
                        <a:spcAft>
                          <a:spcPts val="0"/>
                        </a:spcAft>
                        <a:buFont typeface="Times New Roman" panose="02020603050405020304" pitchFamily="18" charset="0"/>
                        <a:buNone/>
                      </a:pPr>
                      <a:r>
                        <a:rPr lang="vi-VN" sz="2200" dirty="0" smtClean="0">
                          <a:effectLst/>
                          <a:latin typeface="Arial (Body)"/>
                          <a:ea typeface="Calibri" panose="020F0502020204030204" charset="0"/>
                          <a:cs typeface="Times New Roman" panose="02020603050405020304" pitchFamily="18" charset="0"/>
                        </a:rPr>
                        <a:t>II</a:t>
                      </a:r>
                      <a:endParaRPr lang="en-US" sz="2200" dirty="0">
                        <a:effectLst/>
                        <a:latin typeface="Arial (Body)"/>
                        <a:ea typeface="Calibri" panose="020F0502020204030204" charset="0"/>
                        <a:cs typeface="Times New Roman" panose="02020603050405020304" pitchFamily="18" charset="0"/>
                      </a:endParaRPr>
                    </a:p>
                  </a:txBody>
                  <a:tcPr marL="64841" marR="64841" marT="43227" marB="43227" anchor="ctr"/>
                </a:tc>
                <a:tc>
                  <a:txBody>
                    <a:bodyPr/>
                    <a:lstStyle/>
                    <a:p>
                      <a:pPr marL="0" algn="l">
                        <a:lnSpc>
                          <a:spcPct val="114000"/>
                        </a:lnSpc>
                        <a:spcAft>
                          <a:spcPts val="0"/>
                        </a:spcAft>
                      </a:pPr>
                      <a:r>
                        <a:rPr lang="en-US" sz="2200" dirty="0" err="1">
                          <a:effectLst/>
                          <a:latin typeface="Arial (Body)"/>
                          <a:cs typeface="Times New Roman" panose="02020603050405020304" pitchFamily="18" charset="0"/>
                        </a:rPr>
                        <a:t>Tốt</a:t>
                      </a:r>
                      <a:endParaRPr lang="en-US" sz="2200" dirty="0">
                        <a:effectLst/>
                        <a:latin typeface="Arial (Body)"/>
                        <a:cs typeface="Times New Roman" panose="02020603050405020304" pitchFamily="18" charset="0"/>
                      </a:endParaRPr>
                    </a:p>
                  </a:txBody>
                  <a:tcPr marL="64841" marR="64841" marT="43227" marB="43227" anchor="ctr"/>
                </a:tc>
                <a:tc>
                  <a:txBody>
                    <a:bodyPr/>
                    <a:lstStyle/>
                    <a:p>
                      <a:pPr marL="0" algn="l">
                        <a:lnSpc>
                          <a:spcPct val="114000"/>
                        </a:lnSpc>
                        <a:spcAft>
                          <a:spcPts val="0"/>
                        </a:spcAft>
                      </a:pPr>
                      <a:r>
                        <a:rPr lang="vi-VN" sz="2200" dirty="0">
                          <a:effectLst/>
                          <a:latin typeface="Arial (Body)"/>
                          <a:cs typeface="Times New Roman" panose="02020603050405020304" pitchFamily="18" charset="0"/>
                        </a:rPr>
                        <a:t>Đục giác mạc , vẫn thấy rõ được mống mắt </a:t>
                      </a:r>
                    </a:p>
                  </a:txBody>
                  <a:tcPr marL="64841" marR="64841" marT="43227" marB="43227" anchor="ctr"/>
                </a:tc>
                <a:tc>
                  <a:txBody>
                    <a:bodyPr/>
                    <a:lstStyle/>
                    <a:p>
                      <a:pPr marL="0" algn="l">
                        <a:lnSpc>
                          <a:spcPct val="114000"/>
                        </a:lnSpc>
                        <a:spcAft>
                          <a:spcPts val="0"/>
                        </a:spcAft>
                      </a:pPr>
                      <a:r>
                        <a:rPr lang="vi-VN" sz="2200" dirty="0">
                          <a:effectLst/>
                          <a:latin typeface="Arial (Body)"/>
                          <a:cs typeface="Times New Roman" panose="02020603050405020304" pitchFamily="18" charset="0"/>
                        </a:rPr>
                        <a:t>Thiếu dưỡng &lt; 1/3 vùng rìa</a:t>
                      </a:r>
                    </a:p>
                  </a:txBody>
                  <a:tcPr marL="64841" marR="64841" marT="43227" marB="43227" anchor="ctr"/>
                </a:tc>
              </a:tr>
              <a:tr h="1606572">
                <a:tc>
                  <a:txBody>
                    <a:bodyPr/>
                    <a:lstStyle/>
                    <a:p>
                      <a:pPr marL="0" lvl="0" indent="0" algn="ctr">
                        <a:lnSpc>
                          <a:spcPct val="114000"/>
                        </a:lnSpc>
                        <a:spcAft>
                          <a:spcPts val="0"/>
                        </a:spcAft>
                        <a:buFont typeface="Times New Roman" panose="02020603050405020304" pitchFamily="18" charset="0"/>
                        <a:buNone/>
                      </a:pPr>
                      <a:r>
                        <a:rPr lang="en-US" sz="2200" dirty="0" smtClean="0">
                          <a:effectLst/>
                          <a:latin typeface="Arial (Body)"/>
                          <a:ea typeface="Calibri" panose="020F0502020204030204" charset="0"/>
                          <a:cs typeface="Times New Roman" panose="02020603050405020304" pitchFamily="18" charset="0"/>
                        </a:rPr>
                        <a:t>III</a:t>
                      </a:r>
                    </a:p>
                  </a:txBody>
                  <a:tcPr marL="64841" marR="64841" marT="43227" marB="43227" anchor="ctr"/>
                </a:tc>
                <a:tc>
                  <a:txBody>
                    <a:bodyPr/>
                    <a:lstStyle/>
                    <a:p>
                      <a:pPr marL="0" algn="l">
                        <a:lnSpc>
                          <a:spcPct val="114000"/>
                        </a:lnSpc>
                        <a:spcAft>
                          <a:spcPts val="0"/>
                        </a:spcAft>
                      </a:pPr>
                      <a:r>
                        <a:rPr lang="en-US" sz="2200" dirty="0" err="1">
                          <a:effectLst/>
                          <a:latin typeface="Arial (Body)"/>
                          <a:cs typeface="Times New Roman" panose="02020603050405020304" pitchFamily="18" charset="0"/>
                        </a:rPr>
                        <a:t>Dè</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dặt</a:t>
                      </a:r>
                      <a:endParaRPr lang="en-US" sz="2200" dirty="0">
                        <a:effectLst/>
                        <a:latin typeface="Arial (Body)"/>
                        <a:cs typeface="Times New Roman" panose="02020603050405020304" pitchFamily="18" charset="0"/>
                      </a:endParaRPr>
                    </a:p>
                  </a:txBody>
                  <a:tcPr marL="64841" marR="64841" marT="43227" marB="43227" anchor="ctr"/>
                </a:tc>
                <a:tc>
                  <a:txBody>
                    <a:bodyPr/>
                    <a:lstStyle/>
                    <a:p>
                      <a:pPr marL="0" algn="l">
                        <a:lnSpc>
                          <a:spcPct val="114000"/>
                        </a:lnSpc>
                        <a:spcAft>
                          <a:spcPts val="0"/>
                        </a:spcAft>
                      </a:pPr>
                      <a:r>
                        <a:rPr lang="en-US" sz="2200" dirty="0" err="1">
                          <a:effectLst/>
                          <a:latin typeface="Arial (Body)"/>
                          <a:cs typeface="Times New Roman" panose="02020603050405020304" pitchFamily="18" charset="0"/>
                        </a:rPr>
                        <a:t>Mất</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toàn</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bộ</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biểu</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mô</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giác</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mạc</a:t>
                      </a:r>
                      <a:r>
                        <a:rPr lang="en-US" sz="2200" dirty="0">
                          <a:effectLst/>
                          <a:latin typeface="Arial (Body)"/>
                          <a:cs typeface="Times New Roman" panose="02020603050405020304" pitchFamily="18" charset="0"/>
                        </a:rPr>
                        <a:t> , </a:t>
                      </a:r>
                      <a:r>
                        <a:rPr lang="en-US" sz="2200" dirty="0" err="1">
                          <a:effectLst/>
                          <a:latin typeface="Arial (Body)"/>
                          <a:cs typeface="Times New Roman" panose="02020603050405020304" pitchFamily="18" charset="0"/>
                        </a:rPr>
                        <a:t>đục</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nhu</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mô</a:t>
                      </a:r>
                      <a:r>
                        <a:rPr lang="en-US" sz="2200" dirty="0">
                          <a:effectLst/>
                          <a:latin typeface="Arial (Body)"/>
                          <a:cs typeface="Times New Roman" panose="02020603050405020304" pitchFamily="18" charset="0"/>
                        </a:rPr>
                        <a:t> , </a:t>
                      </a:r>
                      <a:r>
                        <a:rPr lang="en-US" sz="2200" dirty="0" err="1">
                          <a:effectLst/>
                          <a:latin typeface="Arial (Body)"/>
                          <a:cs typeface="Times New Roman" panose="02020603050405020304" pitchFamily="18" charset="0"/>
                        </a:rPr>
                        <a:t>cấu</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trúc</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mống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mắt</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bị</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che</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mờ</a:t>
                      </a:r>
                      <a:r>
                        <a:rPr lang="en-US" sz="2200" dirty="0">
                          <a:effectLst/>
                          <a:latin typeface="Arial (Body)"/>
                          <a:cs typeface="Times New Roman" panose="02020603050405020304" pitchFamily="18" charset="0"/>
                        </a:rPr>
                        <a:t> 1 </a:t>
                      </a:r>
                      <a:r>
                        <a:rPr lang="en-US" sz="2200" dirty="0" err="1">
                          <a:effectLst/>
                          <a:latin typeface="Arial (Body)"/>
                          <a:cs typeface="Times New Roman" panose="02020603050405020304" pitchFamily="18" charset="0"/>
                        </a:rPr>
                        <a:t>phần</a:t>
                      </a:r>
                      <a:endParaRPr lang="en-US" sz="2200" dirty="0">
                        <a:effectLst/>
                        <a:latin typeface="Arial (Body)"/>
                        <a:cs typeface="Times New Roman" panose="02020603050405020304" pitchFamily="18" charset="0"/>
                      </a:endParaRPr>
                    </a:p>
                  </a:txBody>
                  <a:tcPr marL="64841" marR="64841" marT="43227" marB="43227" anchor="ctr"/>
                </a:tc>
                <a:tc>
                  <a:txBody>
                    <a:bodyPr/>
                    <a:lstStyle/>
                    <a:p>
                      <a:pPr marL="0" algn="l">
                        <a:lnSpc>
                          <a:spcPct val="114000"/>
                        </a:lnSpc>
                        <a:spcAft>
                          <a:spcPts val="0"/>
                        </a:spcAft>
                      </a:pPr>
                      <a:r>
                        <a:rPr lang="vi-VN" sz="2200" dirty="0">
                          <a:effectLst/>
                          <a:latin typeface="Arial (Body)"/>
                          <a:cs typeface="Times New Roman" panose="02020603050405020304" pitchFamily="18" charset="0"/>
                        </a:rPr>
                        <a:t>Thiếu dưỡng  </a:t>
                      </a:r>
                      <a:r>
                        <a:rPr lang="vi-VN" sz="2200" dirty="0" smtClean="0">
                          <a:effectLst/>
                          <a:latin typeface="Arial (Body)"/>
                          <a:cs typeface="Times New Roman" panose="02020603050405020304" pitchFamily="18" charset="0"/>
                        </a:rPr>
                        <a:t>1/3–1/2 </a:t>
                      </a:r>
                      <a:r>
                        <a:rPr lang="vi-VN" sz="2200" dirty="0">
                          <a:effectLst/>
                          <a:latin typeface="Arial (Body)"/>
                          <a:cs typeface="Times New Roman" panose="02020603050405020304" pitchFamily="18" charset="0"/>
                        </a:rPr>
                        <a:t>vùng rìa</a:t>
                      </a:r>
                    </a:p>
                  </a:txBody>
                  <a:tcPr marL="64841" marR="64841" marT="43227" marB="43227" anchor="ctr"/>
                </a:tc>
              </a:tr>
              <a:tr h="1008886">
                <a:tc>
                  <a:txBody>
                    <a:bodyPr/>
                    <a:lstStyle/>
                    <a:p>
                      <a:pPr marL="0" lvl="0" indent="0" algn="ctr">
                        <a:lnSpc>
                          <a:spcPct val="114000"/>
                        </a:lnSpc>
                        <a:spcAft>
                          <a:spcPts val="0"/>
                        </a:spcAft>
                        <a:buFont typeface="Times New Roman" panose="02020603050405020304" pitchFamily="18" charset="0"/>
                        <a:buNone/>
                      </a:pPr>
                      <a:r>
                        <a:rPr lang="en-US" sz="2200" dirty="0" smtClean="0">
                          <a:effectLst/>
                          <a:latin typeface="Arial (Body)"/>
                          <a:ea typeface="Calibri" panose="020F0502020204030204" charset="0"/>
                          <a:cs typeface="Times New Roman" panose="02020603050405020304" pitchFamily="18" charset="0"/>
                        </a:rPr>
                        <a:t>IV</a:t>
                      </a:r>
                    </a:p>
                  </a:txBody>
                  <a:tcPr marL="64841" marR="64841" marT="43227" marB="43227" anchor="ctr"/>
                </a:tc>
                <a:tc>
                  <a:txBody>
                    <a:bodyPr/>
                    <a:lstStyle/>
                    <a:p>
                      <a:pPr marL="0" algn="l">
                        <a:lnSpc>
                          <a:spcPct val="114000"/>
                        </a:lnSpc>
                        <a:spcAft>
                          <a:spcPts val="0"/>
                        </a:spcAft>
                      </a:pPr>
                      <a:r>
                        <a:rPr lang="en-US" sz="2200" dirty="0" err="1">
                          <a:effectLst/>
                          <a:latin typeface="Arial (Body)"/>
                          <a:cs typeface="Times New Roman" panose="02020603050405020304" pitchFamily="18" charset="0"/>
                        </a:rPr>
                        <a:t>Xấu</a:t>
                      </a:r>
                      <a:endParaRPr lang="en-US" sz="2200" dirty="0">
                        <a:effectLst/>
                        <a:latin typeface="Arial (Body)"/>
                        <a:cs typeface="Times New Roman" panose="02020603050405020304" pitchFamily="18" charset="0"/>
                      </a:endParaRPr>
                    </a:p>
                  </a:txBody>
                  <a:tcPr marL="64841" marR="64841" marT="43227" marB="43227" anchor="ctr"/>
                </a:tc>
                <a:tc>
                  <a:txBody>
                    <a:bodyPr/>
                    <a:lstStyle/>
                    <a:p>
                      <a:pPr marL="0" algn="l">
                        <a:lnSpc>
                          <a:spcPct val="114000"/>
                        </a:lnSpc>
                        <a:spcAft>
                          <a:spcPts val="0"/>
                        </a:spcAft>
                      </a:pPr>
                      <a:r>
                        <a:rPr lang="en-US" sz="2200" dirty="0" err="1">
                          <a:effectLst/>
                          <a:latin typeface="Arial (Body)"/>
                          <a:cs typeface="Times New Roman" panose="02020603050405020304" pitchFamily="18" charset="0"/>
                        </a:rPr>
                        <a:t>Đục</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giác</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mạc</a:t>
                      </a:r>
                      <a:r>
                        <a:rPr lang="en-US" sz="2200" dirty="0">
                          <a:effectLst/>
                          <a:latin typeface="Arial (Body)"/>
                          <a:cs typeface="Times New Roman" panose="02020603050405020304" pitchFamily="18" charset="0"/>
                        </a:rPr>
                        <a:t> , </a:t>
                      </a:r>
                      <a:r>
                        <a:rPr lang="en-US" sz="2200" dirty="0" err="1">
                          <a:effectLst/>
                          <a:latin typeface="Arial (Body)"/>
                          <a:cs typeface="Times New Roman" panose="02020603050405020304" pitchFamily="18" charset="0"/>
                        </a:rPr>
                        <a:t>mống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mắt</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và</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đồng</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tử</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bị</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che</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mờ</a:t>
                      </a:r>
                      <a:r>
                        <a:rPr lang="en-US" sz="2200" dirty="0">
                          <a:effectLst/>
                          <a:latin typeface="Arial (Body)"/>
                          <a:cs typeface="Times New Roman" panose="02020603050405020304" pitchFamily="18" charset="0"/>
                        </a:rPr>
                        <a:t> </a:t>
                      </a:r>
                    </a:p>
                  </a:txBody>
                  <a:tcPr marL="64841" marR="64841" marT="43227" marB="43227" anchor="ctr"/>
                </a:tc>
                <a:tc>
                  <a:txBody>
                    <a:bodyPr/>
                    <a:lstStyle/>
                    <a:p>
                      <a:pPr marL="0" algn="l">
                        <a:lnSpc>
                          <a:spcPct val="114000"/>
                        </a:lnSpc>
                        <a:spcAft>
                          <a:spcPts val="0"/>
                        </a:spcAft>
                      </a:pPr>
                      <a:r>
                        <a:rPr lang="vi-VN" sz="2200" dirty="0">
                          <a:effectLst/>
                          <a:latin typeface="Arial (Body)"/>
                          <a:cs typeface="Times New Roman" panose="02020603050405020304" pitchFamily="18" charset="0"/>
                        </a:rPr>
                        <a:t>Thiếu dưỡng &gt; 1/2  vùng rìa</a:t>
                      </a:r>
                    </a:p>
                  </a:txBody>
                  <a:tcPr marL="64841" marR="64841" marT="43227" marB="43227" anchor="ct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sz="half" idx="2"/>
          </p:nvPr>
        </p:nvPicPr>
        <p:blipFill>
          <a:blip r:embed="rId2"/>
          <a:stretch>
            <a:fillRect/>
          </a:stretch>
        </p:blipFill>
        <p:spPr>
          <a:xfrm>
            <a:off x="1324718" y="2899421"/>
            <a:ext cx="3303821" cy="2041231"/>
          </a:xfrm>
          <a:prstGeom prst="rect">
            <a:avLst/>
          </a:prstGeom>
        </p:spPr>
      </p:pic>
      <p:pic>
        <p:nvPicPr>
          <p:cNvPr id="12" name="Picture 11"/>
          <p:cNvPicPr>
            <a:picLocks noChangeAspect="1"/>
          </p:cNvPicPr>
          <p:nvPr/>
        </p:nvPicPr>
        <p:blipFill>
          <a:blip r:embed="rId3"/>
          <a:stretch>
            <a:fillRect/>
          </a:stretch>
        </p:blipFill>
        <p:spPr>
          <a:xfrm>
            <a:off x="4628539" y="2899422"/>
            <a:ext cx="3428533" cy="2041231"/>
          </a:xfrm>
          <a:prstGeom prst="rect">
            <a:avLst/>
          </a:prstGeom>
        </p:spPr>
      </p:pic>
      <p:pic>
        <p:nvPicPr>
          <p:cNvPr id="14" name="Content Placeholder 13"/>
          <p:cNvPicPr>
            <a:picLocks noGrp="1" noChangeAspect="1"/>
          </p:cNvPicPr>
          <p:nvPr>
            <p:ph sz="half" idx="1"/>
          </p:nvPr>
        </p:nvPicPr>
        <p:blipFill>
          <a:blip r:embed="rId4"/>
          <a:stretch>
            <a:fillRect/>
          </a:stretch>
        </p:blipFill>
        <p:spPr>
          <a:xfrm>
            <a:off x="1303656" y="388189"/>
            <a:ext cx="6756964" cy="2513497"/>
          </a:xfrm>
          <a:prstGeom prst="rect">
            <a:avLst/>
          </a:prstGeom>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146" y="195532"/>
            <a:ext cx="8596668" cy="1320800"/>
          </a:xfrm>
        </p:spPr>
        <p:txBody>
          <a:bodyPr/>
          <a:lstStyle/>
          <a:p>
            <a:pPr lvl="0"/>
            <a:r>
              <a:rPr lang="en-US" sz="3200" b="1" dirty="0" smtClean="0">
                <a:latin typeface="Arial (Body)"/>
              </a:rPr>
              <a:t>5. </a:t>
            </a:r>
            <a:r>
              <a:rPr lang="en-US" sz="3200" b="1" dirty="0" smtClean="0">
                <a:latin typeface="Arial (Body)"/>
                <a:cs typeface="Times New Roman" panose="02020603050405020304" pitchFamily="18" charset="0"/>
              </a:rPr>
              <a:t>Điều </a:t>
            </a:r>
            <a:r>
              <a:rPr lang="en-US" sz="3200" b="1" dirty="0">
                <a:latin typeface="Arial (Body)"/>
                <a:cs typeface="Times New Roman" panose="02020603050405020304" pitchFamily="18" charset="0"/>
              </a:rPr>
              <a:t>trị</a:t>
            </a:r>
            <a:r>
              <a:rPr lang="en-US" sz="3200" b="1" dirty="0">
                <a:latin typeface="Arial (Body)"/>
              </a:rPr>
              <a:t>: </a:t>
            </a:r>
            <a:r>
              <a:rPr lang="en-US" dirty="0"/>
              <a:t/>
            </a:r>
            <a:br>
              <a:rPr lang="en-US" dirty="0"/>
            </a:br>
            <a:endParaRPr lang="en-US" dirty="0"/>
          </a:p>
        </p:txBody>
      </p:sp>
      <p:sp>
        <p:nvSpPr>
          <p:cNvPr id="3" name="Content Placeholder 2"/>
          <p:cNvSpPr>
            <a:spLocks noGrp="1"/>
          </p:cNvSpPr>
          <p:nvPr>
            <p:ph idx="1"/>
          </p:nvPr>
        </p:nvSpPr>
        <p:spPr>
          <a:xfrm>
            <a:off x="720466" y="1634377"/>
            <a:ext cx="8596668" cy="3880773"/>
          </a:xfrm>
        </p:spPr>
        <p:txBody>
          <a:bodyPr>
            <a:normAutofit/>
          </a:bodyPr>
          <a:lstStyle/>
          <a:p>
            <a:pPr lvl="0" algn="just">
              <a:buFont typeface="Wingdings" panose="05000000000000000000" pitchFamily="2" charset="2"/>
              <a:buChar char="v"/>
            </a:pPr>
            <a:r>
              <a:rPr lang="vi-VN" sz="2200" dirty="0">
                <a:cs typeface="Times New Roman" panose="02020603050405020304" pitchFamily="18" charset="0"/>
              </a:rPr>
              <a:t> Tuân thủ nguyên tắc :</a:t>
            </a:r>
          </a:p>
          <a:p>
            <a:pPr lvl="1" algn="just">
              <a:buFont typeface="Wingdings" panose="05000000000000000000" pitchFamily="2" charset="2"/>
              <a:buChar char="Ø"/>
            </a:pPr>
            <a:r>
              <a:rPr lang="vi-VN" sz="2200" dirty="0">
                <a:cs typeface="Times New Roman" panose="02020603050405020304" pitchFamily="18" charset="0"/>
              </a:rPr>
              <a:t>Loại bỏ chất gây bỏng ra khỏi mắt bằng cách rửa ngay bằng nước sạch</a:t>
            </a:r>
          </a:p>
          <a:p>
            <a:pPr lvl="1" algn="just">
              <a:buFont typeface="Wingdings" panose="05000000000000000000" pitchFamily="2" charset="2"/>
              <a:buChar char="Ø"/>
            </a:pPr>
            <a:r>
              <a:rPr lang="vi-VN" sz="2200" dirty="0">
                <a:cs typeface="Times New Roman" panose="02020603050405020304" pitchFamily="18" charset="0"/>
              </a:rPr>
              <a:t>Chống đau</a:t>
            </a:r>
          </a:p>
          <a:p>
            <a:pPr lvl="1" algn="just">
              <a:buFont typeface="Wingdings" panose="05000000000000000000" pitchFamily="2" charset="2"/>
              <a:buChar char="Ø"/>
            </a:pPr>
            <a:r>
              <a:rPr lang="vi-VN" sz="2200" dirty="0">
                <a:cs typeface="Times New Roman" panose="02020603050405020304" pitchFamily="18" charset="0"/>
              </a:rPr>
              <a:t>Chống nhiễm khuẩn ( kháng sinh tại chỗ hoặc toàn thân)</a:t>
            </a:r>
          </a:p>
          <a:p>
            <a:pPr lvl="1" algn="just">
              <a:buFont typeface="Wingdings" panose="05000000000000000000" pitchFamily="2" charset="2"/>
              <a:buChar char="Ø"/>
            </a:pPr>
            <a:r>
              <a:rPr lang="vi-VN" sz="2200" dirty="0">
                <a:cs typeface="Times New Roman" panose="02020603050405020304" pitchFamily="18" charset="0"/>
              </a:rPr>
              <a:t>Chống dính ( tra thuốc mỡ . không băng)</a:t>
            </a:r>
          </a:p>
          <a:p>
            <a:pPr lvl="1" algn="just">
              <a:buFont typeface="Wingdings" panose="05000000000000000000" pitchFamily="2" charset="2"/>
              <a:buChar char="Ø"/>
            </a:pPr>
            <a:r>
              <a:rPr lang="vi-VN" sz="2200" dirty="0">
                <a:cs typeface="Times New Roman" panose="02020603050405020304" pitchFamily="18" charset="0"/>
              </a:rPr>
              <a:t>Dinh dưỡng kết giác mạc </a:t>
            </a:r>
            <a:endParaRPr lang="en-US" sz="2200" dirty="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684" y="879231"/>
            <a:ext cx="8524724" cy="5599207"/>
          </a:xfrm>
        </p:spPr>
        <p:txBody>
          <a:bodyPr>
            <a:normAutofit fontScale="92500" lnSpcReduction="20000"/>
          </a:bodyPr>
          <a:lstStyle/>
          <a:p>
            <a:pPr algn="just">
              <a:buFont typeface="Wingdings" panose="05000000000000000000" pitchFamily="2" charset="2"/>
              <a:buChar char="v"/>
            </a:pPr>
            <a:r>
              <a:rPr lang="vi-VN" sz="2400" dirty="0" smtClean="0">
                <a:cs typeface="Times New Roman" panose="02020603050405020304" pitchFamily="18" charset="0"/>
              </a:rPr>
              <a:t>Sơ cứu ban đầu : </a:t>
            </a:r>
            <a:endParaRPr lang="vi-VN" sz="2400" dirty="0">
              <a:cs typeface="Times New Roman" panose="02020603050405020304" pitchFamily="18" charset="0"/>
            </a:endParaRPr>
          </a:p>
          <a:p>
            <a:pPr lvl="1" algn="just">
              <a:buFont typeface="Wingdings" pitchFamily="2" charset="2"/>
              <a:buChar char="q"/>
            </a:pPr>
            <a:r>
              <a:rPr lang="vi-VN" sz="2400" dirty="0" smtClean="0">
                <a:cs typeface="Times New Roman" panose="02020603050405020304" pitchFamily="18" charset="0"/>
              </a:rPr>
              <a:t>Bỏng nhiệt : hạ nhiệt bằng nước mát , tưới rửa hoặc áp lạnh ,</a:t>
            </a:r>
            <a:r>
              <a:rPr lang="en-US" sz="2400" dirty="0" err="1" smtClean="0">
                <a:cs typeface="Times New Roman" panose="02020603050405020304" pitchFamily="18" charset="0"/>
              </a:rPr>
              <a:t>ngâm</a:t>
            </a:r>
            <a:r>
              <a:rPr lang="en-US" sz="2400" dirty="0" smtClean="0">
                <a:cs typeface="Times New Roman" panose="02020603050405020304" pitchFamily="18" charset="0"/>
              </a:rPr>
              <a:t> </a:t>
            </a:r>
            <a:r>
              <a:rPr lang="en-US" sz="2400" dirty="0" err="1" smtClean="0">
                <a:cs typeface="Times New Roman" panose="02020603050405020304" pitchFamily="18" charset="0"/>
              </a:rPr>
              <a:t>mặt</a:t>
            </a:r>
            <a:r>
              <a:rPr lang="en-US" sz="2400" dirty="0" smtClean="0">
                <a:cs typeface="Times New Roman" panose="02020603050405020304" pitchFamily="18" charset="0"/>
              </a:rPr>
              <a:t> </a:t>
            </a:r>
            <a:r>
              <a:rPr lang="en-US" sz="2400" dirty="0" err="1" smtClean="0">
                <a:cs typeface="Times New Roman" panose="02020603050405020304" pitchFamily="18" charset="0"/>
              </a:rPr>
              <a:t>vào</a:t>
            </a:r>
            <a:r>
              <a:rPr lang="en-US" sz="2400" dirty="0" smtClean="0">
                <a:cs typeface="Times New Roman" panose="02020603050405020304" pitchFamily="18" charset="0"/>
              </a:rPr>
              <a:t> </a:t>
            </a:r>
            <a:r>
              <a:rPr lang="en-US" sz="2400" dirty="0" err="1" smtClean="0">
                <a:cs typeface="Times New Roman" panose="02020603050405020304" pitchFamily="18" charset="0"/>
              </a:rPr>
              <a:t>chậu</a:t>
            </a:r>
            <a:r>
              <a:rPr lang="en-US" sz="2400" dirty="0" smtClean="0">
                <a:cs typeface="Times New Roman" panose="02020603050405020304" pitchFamily="18" charset="0"/>
              </a:rPr>
              <a:t> </a:t>
            </a:r>
            <a:r>
              <a:rPr lang="en-US" sz="2400" dirty="0" err="1" smtClean="0">
                <a:cs typeface="Times New Roman" panose="02020603050405020304" pitchFamily="18" charset="0"/>
              </a:rPr>
              <a:t>nước</a:t>
            </a:r>
            <a:r>
              <a:rPr lang="en-US" sz="2400" dirty="0" smtClean="0">
                <a:cs typeface="Times New Roman" panose="02020603050405020304" pitchFamily="18" charset="0"/>
              </a:rPr>
              <a:t> </a:t>
            </a:r>
            <a:r>
              <a:rPr lang="en-US" sz="2400" dirty="0" err="1" smtClean="0">
                <a:cs typeface="Times New Roman" panose="02020603050405020304" pitchFamily="18" charset="0"/>
              </a:rPr>
              <a:t>mát</a:t>
            </a:r>
            <a:r>
              <a:rPr lang="en-US" sz="2400" dirty="0" smtClean="0">
                <a:cs typeface="Times New Roman" panose="02020603050405020304" pitchFamily="18" charset="0"/>
              </a:rPr>
              <a:t>,</a:t>
            </a:r>
            <a:r>
              <a:rPr lang="vi-VN" sz="2400" dirty="0" smtClean="0">
                <a:cs typeface="Times New Roman" panose="02020603050405020304" pitchFamily="18" charset="0"/>
              </a:rPr>
              <a:t> chỉ có hiệu quả khi sơ cứu trong 20p đầu. </a:t>
            </a:r>
          </a:p>
          <a:p>
            <a:pPr lvl="1" algn="just">
              <a:buFont typeface="Wingdings" pitchFamily="2" charset="2"/>
              <a:buChar char="q"/>
            </a:pPr>
            <a:r>
              <a:rPr lang="vi-VN" sz="2400" dirty="0" smtClean="0">
                <a:cs typeface="Times New Roman" panose="02020603050405020304" pitchFamily="18" charset="0"/>
              </a:rPr>
              <a:t>Bỏng hóa chất : loại trừ tác nhân gây bỏng ra khỏi túi kết mạc , bề mặt nhãn cầu và mi. Rửa mắt với nước sạch , rửa càng nhiều càng tốt</a:t>
            </a:r>
            <a:endParaRPr lang="en-US" sz="2400" dirty="0" smtClean="0">
              <a:cs typeface="Times New Roman" panose="02020603050405020304" pitchFamily="18" charset="0"/>
            </a:endParaRPr>
          </a:p>
          <a:p>
            <a:pPr algn="just">
              <a:buFont typeface="Wingdings" panose="05000000000000000000" pitchFamily="2" charset="2"/>
              <a:buChar char="v"/>
            </a:pPr>
            <a:r>
              <a:rPr lang="vi-VN" sz="2400" dirty="0" smtClean="0">
                <a:cs typeface="Times New Roman" panose="02020603050405020304" pitchFamily="18" charset="0"/>
              </a:rPr>
              <a:t>Điều trị cấp cứu:</a:t>
            </a:r>
          </a:p>
          <a:p>
            <a:pPr lvl="1" algn="just">
              <a:buFont typeface="Wingdings" pitchFamily="2" charset="2"/>
              <a:buChar char="q"/>
            </a:pPr>
            <a:r>
              <a:rPr lang="vi-VN" sz="2400" dirty="0" smtClean="0">
                <a:cs typeface="Times New Roman" panose="02020603050405020304" pitchFamily="18" charset="0"/>
              </a:rPr>
              <a:t>Rửa bổ sung bằng các dung dịch nước muối sinh lý ,ringer lactat, ...</a:t>
            </a:r>
          </a:p>
          <a:p>
            <a:pPr lvl="1" algn="just">
              <a:buFont typeface="Wingdings" pitchFamily="2" charset="2"/>
              <a:buChar char="q"/>
            </a:pPr>
            <a:r>
              <a:rPr lang="vi-VN" sz="2400" dirty="0" smtClean="0">
                <a:cs typeface="Times New Roman" panose="02020603050405020304" pitchFamily="18" charset="0"/>
              </a:rPr>
              <a:t>Chọc tiền phòng: bỏng bazơ nhằm thay thế thủy dịch có hoá chất bằng thủy dịch thứ sinh có nhiều kháng thể hơn</a:t>
            </a:r>
          </a:p>
          <a:p>
            <a:pPr lvl="1" algn="just">
              <a:buFont typeface="Wingdings" pitchFamily="2" charset="2"/>
              <a:buChar char="q"/>
            </a:pPr>
            <a:r>
              <a:rPr lang="vi-VN" sz="2400" dirty="0" smtClean="0">
                <a:cs typeface="Times New Roman" panose="02020603050405020304" pitchFamily="18" charset="0"/>
              </a:rPr>
              <a:t>Rạch kết mạc : khi kết mạc không bị hoại tử hoặc chưa rõ hoại tử, dịch rỉ viêm dưới kết mạc làm  kết mạc phồng lên .</a:t>
            </a:r>
          </a:p>
          <a:p>
            <a:pPr lvl="1" algn="just">
              <a:buFont typeface="Wingdings" pitchFamily="2" charset="2"/>
              <a:buChar char="q"/>
            </a:pPr>
            <a:r>
              <a:rPr lang="vi-VN" sz="2400" dirty="0" smtClean="0">
                <a:cs typeface="Times New Roman" panose="02020603050405020304" pitchFamily="18" charset="0"/>
              </a:rPr>
              <a:t>Bơm rửa lệ đạo : loại bỏ hóa chất trong lệ đạo</a:t>
            </a:r>
          </a:p>
          <a:p>
            <a:pPr lvl="1" algn="just">
              <a:buFont typeface="Wingdings" pitchFamily="2" charset="2"/>
              <a:buChar char="q"/>
            </a:pPr>
            <a:r>
              <a:rPr lang="vi-VN" sz="2400" dirty="0" smtClean="0">
                <a:cs typeface="Times New Roman" panose="02020603050405020304" pitchFamily="18" charset="0"/>
              </a:rPr>
              <a:t>Cắt lọc da mi hoại tử</a:t>
            </a:r>
          </a:p>
          <a:p>
            <a:pPr>
              <a:buFont typeface="Wingdings" panose="05000000000000000000" pitchFamily="2" charset="2"/>
              <a:buChar cha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p:transition>
    </mc:Choice>
    <mc:Fallback xmlns="">
      <p:transition spd="slow">
        <p:blind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9762" y="310551"/>
            <a:ext cx="9207868" cy="6142007"/>
          </a:xfrm>
        </p:spPr>
        <p:txBody>
          <a:bodyPr>
            <a:normAutofit fontScale="92500" lnSpcReduction="20000"/>
          </a:bodyPr>
          <a:lstStyle/>
          <a:p>
            <a:pPr lvl="0" algn="just">
              <a:buFont typeface="Wingdings" panose="05000000000000000000" pitchFamily="2" charset="2"/>
              <a:buChar char="v"/>
            </a:pPr>
            <a:r>
              <a:rPr lang="en-US" sz="2400" dirty="0">
                <a:latin typeface="Arial (Body)"/>
                <a:cs typeface="Times New Roman" panose="02020603050405020304" pitchFamily="18" charset="0"/>
              </a:rPr>
              <a:t>Điều trị tiếp theo :</a:t>
            </a:r>
          </a:p>
          <a:p>
            <a:pPr lvl="1" algn="just">
              <a:buFont typeface="Wingdings" pitchFamily="2" charset="2"/>
              <a:buChar char="q"/>
            </a:pPr>
            <a:r>
              <a:rPr lang="vi-VN" sz="2400" dirty="0">
                <a:latin typeface="Arial (Body)"/>
                <a:cs typeface="Times New Roman" panose="02020603050405020304" pitchFamily="18" charset="0"/>
              </a:rPr>
              <a:t>Chống nhiễm trùng :  kháng sinh nhỏ , tra . phối hợp 2,3 loại.</a:t>
            </a:r>
          </a:p>
          <a:p>
            <a:pPr lvl="1" algn="just">
              <a:buFont typeface="Wingdings" pitchFamily="2" charset="2"/>
              <a:buChar char="q"/>
            </a:pPr>
            <a:r>
              <a:rPr lang="vi-VN" sz="2400" dirty="0">
                <a:latin typeface="Arial (Body)"/>
                <a:cs typeface="Times New Roman" panose="02020603050405020304" pitchFamily="18" charset="0"/>
              </a:rPr>
              <a:t>Chống viêm , giảm đau: giảm đau đường uống, liệt thể mi (atropine, homatropin,..); corticoid nhỏ</a:t>
            </a:r>
          </a:p>
          <a:p>
            <a:pPr lvl="1" algn="just">
              <a:buFont typeface="Wingdings" pitchFamily="2" charset="2"/>
              <a:buChar char="q"/>
            </a:pPr>
            <a:r>
              <a:rPr lang="vi-VN" sz="2400" dirty="0">
                <a:latin typeface="Arial (Body)"/>
                <a:cs typeface="Times New Roman" panose="02020603050405020304" pitchFamily="18" charset="0"/>
              </a:rPr>
              <a:t>Chống hoại tử giác mạc : thuốc ức chế men tiêu protein( collagenase): mucomyst, EDTA, dạng thuốc mỡ tetracyclin,doxcyclin ; tiêm dưới kết mạc huyết thanh hoặc máu tự thân.</a:t>
            </a:r>
          </a:p>
          <a:p>
            <a:pPr lvl="1" algn="just">
              <a:buFont typeface="Wingdings" pitchFamily="2" charset="2"/>
              <a:buChar char="q"/>
            </a:pPr>
            <a:r>
              <a:rPr lang="vi-VN" sz="2400" dirty="0">
                <a:latin typeface="Arial (Body)"/>
                <a:cs typeface="Times New Roman" panose="02020603050405020304" pitchFamily="18" charset="0"/>
              </a:rPr>
              <a:t>Chống dính mi cầu: bôi mỡ kháng sinh ở túi cùng kết mạc  </a:t>
            </a:r>
          </a:p>
          <a:p>
            <a:pPr lvl="1" algn="just">
              <a:buFont typeface="Wingdings" pitchFamily="2" charset="2"/>
              <a:buChar char="q"/>
            </a:pPr>
            <a:r>
              <a:rPr lang="vi-VN" sz="2400" dirty="0">
                <a:latin typeface="Arial (Body)"/>
                <a:cs typeface="Times New Roman" panose="02020603050405020304" pitchFamily="18" charset="0"/>
              </a:rPr>
              <a:t>Thúc đẩy quá trình hồi phục :</a:t>
            </a:r>
          </a:p>
          <a:p>
            <a:pPr lvl="1" algn="just">
              <a:buFont typeface="Wingdings" panose="05000000000000000000" pitchFamily="2" charset="2"/>
              <a:buChar char="§"/>
            </a:pPr>
            <a:r>
              <a:rPr lang="vi-VN" sz="2400" dirty="0">
                <a:latin typeface="Arial (Body)"/>
                <a:cs typeface="Times New Roman" panose="02020603050405020304" pitchFamily="18" charset="0"/>
              </a:rPr>
              <a:t>thuốc dùng hỗ trợ thúc đẩy quá trình hồi phục  : glycogen , vitamin A, B2, 3B</a:t>
            </a:r>
          </a:p>
          <a:p>
            <a:pPr lvl="1" algn="just">
              <a:buFont typeface="Wingdings" panose="05000000000000000000" pitchFamily="2" charset="2"/>
              <a:buChar char="§"/>
            </a:pPr>
            <a:r>
              <a:rPr lang="vi-VN" sz="2400" dirty="0">
                <a:latin typeface="Arial (Body)"/>
                <a:cs typeface="Times New Roman" panose="02020603050405020304" pitchFamily="18" charset="0"/>
              </a:rPr>
              <a:t>ghép màng ối </a:t>
            </a:r>
          </a:p>
          <a:p>
            <a:pPr lvl="1" algn="just">
              <a:buFont typeface="Wingdings" panose="05000000000000000000" pitchFamily="2" charset="2"/>
              <a:buChar char="§"/>
            </a:pPr>
            <a:r>
              <a:rPr lang="vi-VN" sz="2400" dirty="0">
                <a:latin typeface="Arial (Body)"/>
                <a:cs typeface="Times New Roman" panose="02020603050405020304" pitchFamily="18" charset="0"/>
              </a:rPr>
              <a:t>Ghép vùng rìa , ghép tấm biểu mô giác mạc nuôi cấy</a:t>
            </a:r>
          </a:p>
          <a:p>
            <a:pPr lvl="1" algn="just">
              <a:buFont typeface="Wingdings" pitchFamily="2" charset="2"/>
              <a:buChar char="q"/>
            </a:pPr>
            <a:r>
              <a:rPr lang="vi-VN" sz="2400" dirty="0" smtClean="0">
                <a:latin typeface="Arial (Body)"/>
                <a:cs typeface="Times New Roman" panose="02020603050405020304" pitchFamily="18" charset="0"/>
              </a:rPr>
              <a:t>Tổn </a:t>
            </a:r>
            <a:r>
              <a:rPr lang="vi-VN" sz="2400" dirty="0">
                <a:latin typeface="Arial (Body)"/>
                <a:cs typeface="Times New Roman" panose="02020603050405020304" pitchFamily="18" charset="0"/>
              </a:rPr>
              <a:t>thương ở mi : nếu khô thì không cần xử lý, nếu vết thương ướt thì bóc gạc cũ, rửa vết thương, bôi thuốc đỏ hoặc betadin  và để hở hoặc đắp ướt bằng gạc tẩm dung dịch kháng sinh</a:t>
            </a:r>
          </a:p>
          <a:p>
            <a:endParaRPr lang="en-US" dirty="0"/>
          </a:p>
        </p:txBody>
      </p:sp>
    </p:spTree>
  </p:cSld>
  <p:clrMapOvr>
    <a:masterClrMapping/>
  </p:clrMapOvr>
  <p:transition spd="slow">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408" y="967154"/>
            <a:ext cx="8739554" cy="4870938"/>
          </a:xfrm>
        </p:spPr>
        <p:txBody>
          <a:bodyPr/>
          <a:lstStyle/>
          <a:p>
            <a:pPr lvl="0">
              <a:buFont typeface="Wingdings" panose="05000000000000000000" pitchFamily="2" charset="2"/>
              <a:buChar char="v"/>
            </a:pPr>
            <a:r>
              <a:rPr lang="en-US" sz="2200" dirty="0" smtClean="0">
                <a:latin typeface="Arial (Body)"/>
                <a:cs typeface="Times New Roman" panose="02020603050405020304" pitchFamily="18" charset="0"/>
              </a:rPr>
              <a:t>Điều trị biến chứng: </a:t>
            </a:r>
          </a:p>
          <a:p>
            <a:pPr lvl="1">
              <a:buFont typeface="Wingdings" pitchFamily="2" charset="2"/>
              <a:buChar char="q"/>
            </a:pPr>
            <a:r>
              <a:rPr lang="en-US" sz="2200" dirty="0" err="1" smtClean="0">
                <a:latin typeface="Arial (Body)"/>
                <a:cs typeface="Times New Roman" panose="02020603050405020304" pitchFamily="18" charset="0"/>
              </a:rPr>
              <a:t>Dọa</a:t>
            </a:r>
            <a:r>
              <a:rPr lang="en-US" sz="2200" dirty="0" smtClean="0">
                <a:latin typeface="Arial (Body)"/>
                <a:cs typeface="Times New Roman" panose="02020603050405020304" pitchFamily="18" charset="0"/>
              </a:rPr>
              <a:t> </a:t>
            </a:r>
            <a:r>
              <a:rPr lang="en-US" sz="2200" dirty="0">
                <a:latin typeface="Arial (Body)"/>
                <a:cs typeface="Times New Roman" panose="02020603050405020304" pitchFamily="18" charset="0"/>
              </a:rPr>
              <a:t>thủng , thủng giác mạc  : biến chứng hay gặp </a:t>
            </a:r>
          </a:p>
          <a:p>
            <a:pPr lvl="1">
              <a:buFont typeface="Wingdings" pitchFamily="2" charset="2"/>
              <a:buChar char="q"/>
            </a:pPr>
            <a:r>
              <a:rPr lang="en-US" sz="2200" dirty="0">
                <a:latin typeface="Arial (Body)"/>
                <a:cs typeface="Times New Roman" panose="02020603050405020304" pitchFamily="18" charset="0"/>
              </a:rPr>
              <a:t>Tăng nhãn áp</a:t>
            </a:r>
          </a:p>
          <a:p>
            <a:pPr lvl="1">
              <a:buFont typeface="Wingdings" pitchFamily="2" charset="2"/>
              <a:buChar char="q"/>
            </a:pPr>
            <a:r>
              <a:rPr lang="en-US" sz="2200" dirty="0">
                <a:latin typeface="Arial (Body)"/>
                <a:cs typeface="Times New Roman" panose="02020603050405020304" pitchFamily="18" charset="0"/>
              </a:rPr>
              <a:t>Hở mi : do sẹo co kéo </a:t>
            </a:r>
          </a:p>
          <a:p>
            <a:pPr lvl="1">
              <a:buFont typeface="Wingdings" pitchFamily="2" charset="2"/>
              <a:buChar char="q"/>
            </a:pPr>
            <a:r>
              <a:rPr lang="en-US" sz="2200" dirty="0">
                <a:latin typeface="Arial (Body)"/>
                <a:cs typeface="Times New Roman" panose="02020603050405020304" pitchFamily="18" charset="0"/>
              </a:rPr>
              <a:t>Quặm : xuất hiện sớm </a:t>
            </a:r>
          </a:p>
          <a:p>
            <a:pPr lvl="1">
              <a:buFont typeface="Wingdings" pitchFamily="2" charset="2"/>
              <a:buChar char="q"/>
            </a:pPr>
            <a:r>
              <a:rPr lang="en-US" sz="2200" dirty="0">
                <a:latin typeface="Arial (Body)"/>
                <a:cs typeface="Times New Roman" panose="02020603050405020304" pitchFamily="18" charset="0"/>
              </a:rPr>
              <a:t>Khô mắt, dính mi cầu</a:t>
            </a:r>
          </a:p>
          <a:p>
            <a:pPr lvl="1">
              <a:buFont typeface="Wingdings" pitchFamily="2" charset="2"/>
              <a:buChar char="q"/>
            </a:pPr>
            <a:r>
              <a:rPr lang="en-US" sz="2200" dirty="0">
                <a:latin typeface="Arial (Body)"/>
                <a:cs typeface="Times New Roman" panose="02020603050405020304" pitchFamily="18" charset="0"/>
              </a:rPr>
              <a:t>Sẹo đục giác mạc</a:t>
            </a:r>
          </a:p>
          <a:p>
            <a:endParaRPr lang="en-US" dirty="0"/>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870" y="74762"/>
            <a:ext cx="8596668" cy="1320800"/>
          </a:xfrm>
        </p:spPr>
        <p:txBody>
          <a:bodyPr/>
          <a:lstStyle/>
          <a:p>
            <a:pPr lvl="0"/>
            <a:r>
              <a:rPr lang="en-US" sz="3200" b="1" dirty="0" smtClean="0">
                <a:latin typeface="Arial (Body)"/>
              </a:rPr>
              <a:t>6. </a:t>
            </a:r>
            <a:r>
              <a:rPr lang="en-US" sz="3200" b="1" dirty="0" smtClean="0">
                <a:latin typeface="Arial (Body)"/>
                <a:cs typeface="Times New Roman" panose="02020603050405020304" pitchFamily="18" charset="0"/>
              </a:rPr>
              <a:t>Ca </a:t>
            </a:r>
            <a:r>
              <a:rPr lang="en-US" sz="3200" b="1" dirty="0">
                <a:latin typeface="Arial (Body)"/>
                <a:cs typeface="Times New Roman" panose="02020603050405020304" pitchFamily="18" charset="0"/>
              </a:rPr>
              <a:t>lâm sàng:</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91308" y="1556238"/>
            <a:ext cx="8482694" cy="4485124"/>
          </a:xfrm>
        </p:spPr>
        <p:txBody>
          <a:bodyPr/>
          <a:lstStyle/>
          <a:p>
            <a:pPr>
              <a:buFont typeface="Wingdings" panose="05000000000000000000" pitchFamily="2" charset="2"/>
              <a:buChar char="Ø"/>
            </a:pPr>
            <a:r>
              <a:rPr lang="vi-VN" sz="2200" dirty="0">
                <a:cs typeface="Times New Roman" panose="02020603050405020304" pitchFamily="18" charset="0"/>
              </a:rPr>
              <a:t>Bệnh nhân nam 56 tuổi </a:t>
            </a:r>
          </a:p>
          <a:p>
            <a:pPr>
              <a:buFont typeface="Wingdings" panose="05000000000000000000" pitchFamily="2" charset="2"/>
              <a:buChar char="Ø"/>
            </a:pPr>
            <a:r>
              <a:rPr lang="vi-VN" sz="2200" dirty="0">
                <a:cs typeface="Times New Roman" panose="02020603050405020304" pitchFamily="18" charset="0"/>
              </a:rPr>
              <a:t>Địa chỉ : Lộc Động – Phong lộc – Hậu Lộc – Thanh Hóa</a:t>
            </a:r>
          </a:p>
          <a:p>
            <a:pPr>
              <a:buFont typeface="Wingdings" panose="05000000000000000000" pitchFamily="2" charset="2"/>
              <a:buChar char="Ø"/>
            </a:pPr>
            <a:r>
              <a:rPr lang="vi-VN" sz="2200" dirty="0">
                <a:cs typeface="Times New Roman" panose="02020603050405020304" pitchFamily="18" charset="0"/>
              </a:rPr>
              <a:t>Nghề nghiệp : bảo vệ </a:t>
            </a:r>
          </a:p>
          <a:p>
            <a:pPr>
              <a:buFont typeface="Wingdings" panose="05000000000000000000" pitchFamily="2" charset="2"/>
              <a:buChar char="Ø"/>
            </a:pPr>
            <a:r>
              <a:rPr lang="vi-VN" sz="2200" dirty="0">
                <a:cs typeface="Times New Roman" panose="02020603050405020304" pitchFamily="18" charset="0"/>
              </a:rPr>
              <a:t>Tiền sử : ĐTĐ II 3 năm điều trị đều bằng 1 viên Glyzim M </a:t>
            </a:r>
          </a:p>
          <a:p>
            <a:pPr>
              <a:buFont typeface="Wingdings" panose="05000000000000000000" pitchFamily="2" charset="2"/>
              <a:buChar char="Ø"/>
            </a:pPr>
            <a:r>
              <a:rPr lang="vi-VN" sz="2200" dirty="0">
                <a:cs typeface="Times New Roman" panose="02020603050405020304" pitchFamily="18" charset="0"/>
              </a:rPr>
              <a:t>Lý do vào viện : đau nhức mắt , chảy nước mắt nhiều, khó mở 2 mắt sau khí bị hóa chất bắn vào mắt </a:t>
            </a:r>
          </a:p>
          <a:p>
            <a:pPr>
              <a:buFont typeface="Wingdings" panose="05000000000000000000" pitchFamily="2" charset="2"/>
              <a:buChar char="Ø"/>
            </a:pPr>
            <a:r>
              <a:rPr lang="vi-VN" sz="2200" dirty="0">
                <a:cs typeface="Times New Roman" panose="02020603050405020304" pitchFamily="18" charset="0"/>
              </a:rPr>
              <a:t>Bệnh sử : cách vào viện 30p , bệnh nhân </a:t>
            </a:r>
            <a:r>
              <a:rPr lang="vi-VN" sz="2200" dirty="0" smtClean="0">
                <a:cs typeface="Times New Roman" panose="02020603050405020304" pitchFamily="18" charset="0"/>
              </a:rPr>
              <a:t>bị </a:t>
            </a:r>
            <a:r>
              <a:rPr lang="vi-VN" sz="2200" dirty="0">
                <a:cs typeface="Times New Roman" panose="02020603050405020304" pitchFamily="18" charset="0"/>
              </a:rPr>
              <a:t>ngã , hóa chất formol đổ vào người , vào 2 mắt , sau đó thấy 2 mắt đau nhức nhiều , sưng đỏ , cộm chới ,chảy nước mắt , khó mở mắt , chưa được xử trí gì =&gt; vào viện.</a:t>
            </a:r>
          </a:p>
          <a:p>
            <a:endParaRPr lang="en-US" dirty="0">
              <a:latin typeface="Times New Roman" panose="02020603050405020304" pitchFamily="18" charset="0"/>
              <a:cs typeface="Times New Roman" panose="02020603050405020304" pitchFamily="18" charset="0"/>
            </a:endParaRPr>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1706" y="474454"/>
            <a:ext cx="8876581" cy="6003984"/>
          </a:xfrm>
        </p:spPr>
        <p:txBody>
          <a:bodyPr>
            <a:normAutofit lnSpcReduction="10000"/>
          </a:bodyPr>
          <a:lstStyle/>
          <a:p>
            <a:pPr algn="just">
              <a:buFont typeface="Wingdings" panose="05000000000000000000" pitchFamily="2" charset="2"/>
              <a:buChar char="Ø"/>
            </a:pPr>
            <a:r>
              <a:rPr lang="vi-VN" sz="2200" dirty="0">
                <a:cs typeface="Times New Roman" panose="02020603050405020304" pitchFamily="18" charset="0"/>
              </a:rPr>
              <a:t>Khám vào viện : </a:t>
            </a:r>
          </a:p>
          <a:p>
            <a:pPr lvl="1" algn="just">
              <a:buFont typeface="Arial" panose="020B0604020202020204" pitchFamily="34" charset="0"/>
              <a:buChar char="•"/>
            </a:pPr>
            <a:r>
              <a:rPr lang="vi-VN" sz="2200" dirty="0">
                <a:cs typeface="Times New Roman" panose="02020603050405020304" pitchFamily="18" charset="0"/>
              </a:rPr>
              <a:t>Bệnh nhân tỉnh , thị lực  MP 9/10 MT 9/10</a:t>
            </a:r>
          </a:p>
          <a:p>
            <a:pPr lvl="1" algn="just">
              <a:buFont typeface="Arial" panose="020B0604020202020204" pitchFamily="34" charset="0"/>
              <a:buChar char="•"/>
            </a:pPr>
            <a:r>
              <a:rPr lang="vi-VN" sz="2200" dirty="0">
                <a:cs typeface="Times New Roman" panose="02020603050405020304" pitchFamily="18" charset="0"/>
              </a:rPr>
              <a:t>Da vùng xung quanh mặt và cổ hơi nề , đỏ , không có tổn thương nặng</a:t>
            </a:r>
          </a:p>
          <a:p>
            <a:pPr lvl="1" algn="just">
              <a:buFont typeface="Arial" panose="020B0604020202020204" pitchFamily="34" charset="0"/>
              <a:buChar char="•"/>
            </a:pPr>
            <a:r>
              <a:rPr lang="vi-VN" sz="2200" dirty="0">
                <a:cs typeface="Times New Roman" panose="02020603050405020304" pitchFamily="18" charset="0"/>
              </a:rPr>
              <a:t>MP : mi nề, kết mạc cương tụ toàn bộ , giác mạc trong, tiền phòng sâu , tồng tử 3mm, PXAS +, thủy tinh thể trong , vận nhãn bình thường.</a:t>
            </a:r>
          </a:p>
          <a:p>
            <a:pPr lvl="1" algn="just">
              <a:buFont typeface="Arial" panose="020B0604020202020204" pitchFamily="34" charset="0"/>
              <a:buChar char="•"/>
            </a:pPr>
            <a:r>
              <a:rPr lang="vi-VN" sz="2200" dirty="0">
                <a:cs typeface="Times New Roman" panose="02020603050405020304" pitchFamily="18" charset="0"/>
              </a:rPr>
              <a:t>MT : mi sưng nề nhiều, kết mạc cương tụ toàn bộ , phù nề nhiều , giác mạc phù nhẹ , tiền phòng sạch , thủy tinh thể trong ,vận nhãn bình thường,</a:t>
            </a:r>
          </a:p>
          <a:p>
            <a:pPr lvl="1" algn="just">
              <a:buFont typeface="Arial" panose="020B0604020202020204" pitchFamily="34" charset="0"/>
              <a:buChar char="•"/>
            </a:pPr>
            <a:r>
              <a:rPr lang="vi-VN" sz="2200" dirty="0">
                <a:cs typeface="Times New Roman" panose="02020603050405020304" pitchFamily="18" charset="0"/>
              </a:rPr>
              <a:t>Chẩn đoán: Bỏng kết giác mạc 2 mắt do hóa </a:t>
            </a:r>
            <a:r>
              <a:rPr lang="vi-VN" sz="2200" dirty="0" smtClean="0">
                <a:cs typeface="Times New Roman" panose="02020603050405020304" pitchFamily="18" charset="0"/>
              </a:rPr>
              <a:t>chất</a:t>
            </a:r>
            <a:endParaRPr lang="en-US" sz="2200" dirty="0" smtClean="0">
              <a:cs typeface="Times New Roman" panose="02020603050405020304" pitchFamily="18" charset="0"/>
            </a:endParaRPr>
          </a:p>
          <a:p>
            <a:pPr algn="just">
              <a:buFont typeface="Wingdings" panose="05000000000000000000" pitchFamily="2" charset="2"/>
              <a:buChar char="Ø"/>
            </a:pPr>
            <a:r>
              <a:rPr lang="vi-VN" sz="2200" dirty="0">
                <a:cs typeface="Times New Roman" panose="02020603050405020304" pitchFamily="18" charset="0"/>
              </a:rPr>
              <a:t>Điều trị :</a:t>
            </a:r>
          </a:p>
          <a:p>
            <a:pPr lvl="1" algn="just">
              <a:buFont typeface="Arial" panose="020B0604020202020204" pitchFamily="34" charset="0"/>
              <a:buChar char="•"/>
            </a:pPr>
            <a:r>
              <a:rPr lang="vi-VN" sz="2200" dirty="0">
                <a:cs typeface="Times New Roman" panose="02020603050405020304" pitchFamily="18" charset="0"/>
              </a:rPr>
              <a:t> rửa cùng đồ bằng nước muối sinh lý , kháng sinh toàn thân cefopefast , chống viêm medrokort , giảm đau, 3B, phối hợp kháng sinh – chống viêm nhỏ maxitrol , dinh dưỡng giác mạc ..</a:t>
            </a:r>
          </a:p>
          <a:p>
            <a:pPr lvl="1">
              <a:buFont typeface="Arial" panose="020B0604020202020204" pitchFamily="34" charset="0"/>
              <a:buChar char="•"/>
            </a:pPr>
            <a:endParaRPr lang="vi-VN" dirty="0"/>
          </a:p>
          <a:p>
            <a:pPr marL="0" indent="0">
              <a:buNone/>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11180986"/>
              </p:ext>
            </p:extLst>
          </p:nvPr>
        </p:nvGraphicFramePr>
        <p:xfrm>
          <a:off x="0" y="0"/>
          <a:ext cx="10351698" cy="6513888"/>
        </p:xfrm>
        <a:graphic>
          <a:graphicData uri="http://schemas.openxmlformats.org/drawingml/2006/table">
            <a:tbl>
              <a:tblPr>
                <a:tableStyleId>{5C22544A-7EE6-4342-B048-85BDC9FD1C3A}</a:tableStyleId>
              </a:tblPr>
              <a:tblGrid>
                <a:gridCol w="1171132"/>
                <a:gridCol w="6264838"/>
                <a:gridCol w="2915728"/>
              </a:tblGrid>
              <a:tr h="436240">
                <a:tc>
                  <a:txBody>
                    <a:bodyPr/>
                    <a:lstStyle/>
                    <a:p>
                      <a:pPr marL="0" algn="ctr">
                        <a:lnSpc>
                          <a:spcPct val="114000"/>
                        </a:lnSpc>
                        <a:spcAft>
                          <a:spcPts val="0"/>
                        </a:spcAft>
                      </a:pPr>
                      <a:r>
                        <a:rPr lang="en-US" sz="2000" dirty="0">
                          <a:effectLst/>
                          <a:latin typeface="Arial (Body)"/>
                          <a:cs typeface="Times New Roman" panose="02020603050405020304" pitchFamily="18" charset="0"/>
                        </a:rPr>
                        <a:t>Ngày theo dõi</a:t>
                      </a:r>
                    </a:p>
                  </a:txBody>
                  <a:tcPr marL="48636" marR="48636" marT="32424" marB="32424" anchor="ctr"/>
                </a:tc>
                <a:tc>
                  <a:txBody>
                    <a:bodyPr/>
                    <a:lstStyle/>
                    <a:p>
                      <a:pPr marL="0" algn="ctr">
                        <a:lnSpc>
                          <a:spcPct val="114000"/>
                        </a:lnSpc>
                        <a:spcAft>
                          <a:spcPts val="0"/>
                        </a:spcAft>
                      </a:pPr>
                      <a:r>
                        <a:rPr lang="en-US" sz="2000" dirty="0" err="1">
                          <a:effectLst/>
                          <a:latin typeface="Arial (Body)"/>
                          <a:cs typeface="Times New Roman" panose="02020603050405020304" pitchFamily="18" charset="0"/>
                        </a:rPr>
                        <a:t>Diễn</a:t>
                      </a:r>
                      <a:r>
                        <a:rPr lang="en-US" sz="2000" dirty="0">
                          <a:effectLst/>
                          <a:latin typeface="Arial (Body)"/>
                          <a:cs typeface="Times New Roman" panose="02020603050405020304" pitchFamily="18" charset="0"/>
                        </a:rPr>
                        <a:t> </a:t>
                      </a:r>
                      <a:r>
                        <a:rPr lang="en-US" sz="2000" dirty="0" err="1">
                          <a:effectLst/>
                          <a:latin typeface="Arial (Body)"/>
                          <a:cs typeface="Times New Roman" panose="02020603050405020304" pitchFamily="18" charset="0"/>
                        </a:rPr>
                        <a:t>biến</a:t>
                      </a:r>
                      <a:r>
                        <a:rPr lang="en-US" sz="2000" dirty="0">
                          <a:effectLst/>
                          <a:latin typeface="Arial (Body)"/>
                          <a:cs typeface="Times New Roman" panose="02020603050405020304" pitchFamily="18" charset="0"/>
                        </a:rPr>
                        <a:t> </a:t>
                      </a:r>
                      <a:r>
                        <a:rPr lang="en-US" sz="2000" dirty="0" err="1">
                          <a:effectLst/>
                          <a:latin typeface="Arial (Body)"/>
                          <a:cs typeface="Times New Roman" panose="02020603050405020304" pitchFamily="18" charset="0"/>
                        </a:rPr>
                        <a:t>lâm</a:t>
                      </a:r>
                      <a:r>
                        <a:rPr lang="en-US" sz="2000" dirty="0">
                          <a:effectLst/>
                          <a:latin typeface="Arial (Body)"/>
                          <a:cs typeface="Times New Roman" panose="02020603050405020304" pitchFamily="18" charset="0"/>
                        </a:rPr>
                        <a:t> </a:t>
                      </a:r>
                      <a:r>
                        <a:rPr lang="en-US" sz="2000" dirty="0" err="1">
                          <a:effectLst/>
                          <a:latin typeface="Arial (Body)"/>
                          <a:cs typeface="Times New Roman" panose="02020603050405020304" pitchFamily="18" charset="0"/>
                        </a:rPr>
                        <a:t>sàng</a:t>
                      </a:r>
                      <a:endParaRPr lang="en-US" sz="2000" dirty="0">
                        <a:effectLst/>
                        <a:latin typeface="Arial (Body)"/>
                        <a:cs typeface="Times New Roman" panose="02020603050405020304" pitchFamily="18" charset="0"/>
                      </a:endParaRPr>
                    </a:p>
                  </a:txBody>
                  <a:tcPr marL="48636" marR="48636" marT="32424" marB="32424" anchor="ctr"/>
                </a:tc>
                <a:tc>
                  <a:txBody>
                    <a:bodyPr/>
                    <a:lstStyle/>
                    <a:p>
                      <a:pPr marL="0" algn="ctr">
                        <a:lnSpc>
                          <a:spcPct val="114000"/>
                        </a:lnSpc>
                        <a:spcAft>
                          <a:spcPts val="0"/>
                        </a:spcAft>
                      </a:pPr>
                      <a:r>
                        <a:rPr lang="en-US" sz="2000" dirty="0" err="1">
                          <a:effectLst/>
                          <a:latin typeface="Arial (Body)"/>
                          <a:cs typeface="Times New Roman" panose="02020603050405020304" pitchFamily="18" charset="0"/>
                        </a:rPr>
                        <a:t>Phác</a:t>
                      </a:r>
                      <a:r>
                        <a:rPr lang="en-US" sz="2000" dirty="0">
                          <a:effectLst/>
                          <a:latin typeface="Arial (Body)"/>
                          <a:cs typeface="Times New Roman" panose="02020603050405020304" pitchFamily="18" charset="0"/>
                        </a:rPr>
                        <a:t> </a:t>
                      </a:r>
                      <a:r>
                        <a:rPr lang="en-US" sz="2000" dirty="0" err="1">
                          <a:effectLst/>
                          <a:latin typeface="Arial (Body)"/>
                          <a:cs typeface="Times New Roman" panose="02020603050405020304" pitchFamily="18" charset="0"/>
                        </a:rPr>
                        <a:t>đồ</a:t>
                      </a:r>
                      <a:r>
                        <a:rPr lang="en-US" sz="2000" dirty="0">
                          <a:effectLst/>
                          <a:latin typeface="Arial (Body)"/>
                          <a:cs typeface="Times New Roman" panose="02020603050405020304" pitchFamily="18" charset="0"/>
                        </a:rPr>
                        <a:t> </a:t>
                      </a:r>
                      <a:r>
                        <a:rPr lang="en-US" sz="2000" dirty="0" err="1">
                          <a:effectLst/>
                          <a:latin typeface="Arial (Body)"/>
                          <a:cs typeface="Times New Roman" panose="02020603050405020304" pitchFamily="18" charset="0"/>
                        </a:rPr>
                        <a:t>điều</a:t>
                      </a:r>
                      <a:r>
                        <a:rPr lang="en-US" sz="2000" dirty="0">
                          <a:effectLst/>
                          <a:latin typeface="Arial (Body)"/>
                          <a:cs typeface="Times New Roman" panose="02020603050405020304" pitchFamily="18" charset="0"/>
                        </a:rPr>
                        <a:t> </a:t>
                      </a:r>
                      <a:r>
                        <a:rPr lang="en-US" sz="2000" dirty="0" err="1">
                          <a:effectLst/>
                          <a:latin typeface="Arial (Body)"/>
                          <a:cs typeface="Times New Roman" panose="02020603050405020304" pitchFamily="18" charset="0"/>
                        </a:rPr>
                        <a:t>trị</a:t>
                      </a:r>
                      <a:endParaRPr lang="en-US" sz="2000" dirty="0">
                        <a:effectLst/>
                        <a:latin typeface="Arial (Body)"/>
                        <a:cs typeface="Times New Roman" panose="02020603050405020304" pitchFamily="18" charset="0"/>
                      </a:endParaRPr>
                    </a:p>
                  </a:txBody>
                  <a:tcPr marL="48636" marR="48636" marT="32424" marB="32424" anchor="ctr"/>
                </a:tc>
              </a:tr>
              <a:tr h="1167063">
                <a:tc>
                  <a:txBody>
                    <a:bodyPr/>
                    <a:lstStyle/>
                    <a:p>
                      <a:pPr marL="0" algn="ctr">
                        <a:lnSpc>
                          <a:spcPct val="114000"/>
                        </a:lnSpc>
                        <a:spcAft>
                          <a:spcPts val="0"/>
                        </a:spcAft>
                      </a:pPr>
                      <a:r>
                        <a:rPr lang="en-US" sz="2000" dirty="0">
                          <a:effectLst/>
                          <a:latin typeface="Arial (Body)"/>
                          <a:cs typeface="Times New Roman" panose="02020603050405020304" pitchFamily="18" charset="0"/>
                        </a:rPr>
                        <a:t>2 - 3</a:t>
                      </a:r>
                    </a:p>
                  </a:txBody>
                  <a:tcPr marL="48636" marR="48636" marT="32424" marB="32424" anchor="ctr"/>
                </a:tc>
                <a:tc>
                  <a:txBody>
                    <a:bodyPr/>
                    <a:lstStyle/>
                    <a:p>
                      <a:pPr marL="0">
                        <a:lnSpc>
                          <a:spcPct val="114000"/>
                        </a:lnSpc>
                        <a:spcAft>
                          <a:spcPts val="0"/>
                        </a:spcAft>
                      </a:pPr>
                      <a:r>
                        <a:rPr lang="vi-VN" sz="2000" dirty="0">
                          <a:effectLst/>
                          <a:latin typeface="Arial (Body)"/>
                          <a:cs typeface="Times New Roman" panose="02020603050405020304" pitchFamily="18" charset="0"/>
                        </a:rPr>
                        <a:t>Nhìn mờ , thị lực MP 8/10 , MT 8/10</a:t>
                      </a:r>
                    </a:p>
                    <a:p>
                      <a:pPr marL="0">
                        <a:lnSpc>
                          <a:spcPct val="114000"/>
                        </a:lnSpc>
                        <a:spcAft>
                          <a:spcPts val="0"/>
                        </a:spcAft>
                      </a:pPr>
                      <a:r>
                        <a:rPr lang="vi-VN" sz="2000" dirty="0">
                          <a:effectLst/>
                          <a:latin typeface="Arial (Body)"/>
                          <a:cs typeface="Times New Roman" panose="02020603050405020304" pitchFamily="18" charset="0"/>
                        </a:rPr>
                        <a:t>MP : kết mạc cương tụ toàn bộ , GM trong</a:t>
                      </a:r>
                    </a:p>
                    <a:p>
                      <a:pPr marL="0">
                        <a:lnSpc>
                          <a:spcPct val="114000"/>
                        </a:lnSpc>
                        <a:spcAft>
                          <a:spcPts val="0"/>
                        </a:spcAft>
                      </a:pPr>
                      <a:r>
                        <a:rPr lang="vi-VN" sz="2000" dirty="0">
                          <a:effectLst/>
                          <a:latin typeface="Arial (Body)"/>
                          <a:cs typeface="Times New Roman" panose="02020603050405020304" pitchFamily="18" charset="0"/>
                        </a:rPr>
                        <a:t>MT : KM cương tụ toàn bộ còn phù nề, giác mạc phù nhẹ , ít nếp gấp màng descemet</a:t>
                      </a:r>
                    </a:p>
                  </a:txBody>
                  <a:tcPr marL="48636" marR="48636" marT="32424" marB="32424"/>
                </a:tc>
                <a:tc>
                  <a:txBody>
                    <a:bodyPr/>
                    <a:lstStyle/>
                    <a:p>
                      <a:pPr marL="0">
                        <a:lnSpc>
                          <a:spcPct val="114000"/>
                        </a:lnSpc>
                        <a:spcAft>
                          <a:spcPts val="0"/>
                        </a:spcAft>
                      </a:pPr>
                      <a:r>
                        <a:rPr lang="en-US" sz="2000">
                          <a:effectLst/>
                          <a:latin typeface="Arial (Body)"/>
                          <a:cs typeface="Times New Roman" panose="02020603050405020304" pitchFamily="18" charset="0"/>
                        </a:rPr>
                        <a:t>Giữ nguyên phác đồ diều trị</a:t>
                      </a:r>
                    </a:p>
                  </a:txBody>
                  <a:tcPr marL="48636" marR="48636" marT="32424" marB="32424"/>
                </a:tc>
              </a:tr>
              <a:tr h="1352007">
                <a:tc>
                  <a:txBody>
                    <a:bodyPr/>
                    <a:lstStyle/>
                    <a:p>
                      <a:pPr marL="0" algn="ctr">
                        <a:lnSpc>
                          <a:spcPct val="114000"/>
                        </a:lnSpc>
                        <a:spcAft>
                          <a:spcPts val="0"/>
                        </a:spcAft>
                      </a:pPr>
                      <a:r>
                        <a:rPr lang="en-US" sz="2000" dirty="0">
                          <a:effectLst/>
                          <a:latin typeface="Arial (Body)"/>
                          <a:cs typeface="Times New Roman" panose="02020603050405020304" pitchFamily="18" charset="0"/>
                        </a:rPr>
                        <a:t>4</a:t>
                      </a:r>
                    </a:p>
                  </a:txBody>
                  <a:tcPr marL="48636" marR="48636" marT="32424" marB="32424" anchor="ctr"/>
                </a:tc>
                <a:tc>
                  <a:txBody>
                    <a:bodyPr/>
                    <a:lstStyle/>
                    <a:p>
                      <a:pPr marL="0">
                        <a:lnSpc>
                          <a:spcPct val="114000"/>
                        </a:lnSpc>
                        <a:spcAft>
                          <a:spcPts val="0"/>
                        </a:spcAft>
                      </a:pPr>
                      <a:r>
                        <a:rPr lang="vi-VN" sz="2000" dirty="0">
                          <a:effectLst/>
                          <a:latin typeface="Arial (Body)"/>
                          <a:cs typeface="Times New Roman" panose="02020603050405020304" pitchFamily="18" charset="0"/>
                        </a:rPr>
                        <a:t>Đau nhức , nhìn mờ nhiều MT</a:t>
                      </a:r>
                    </a:p>
                    <a:p>
                      <a:pPr marL="0">
                        <a:lnSpc>
                          <a:spcPct val="114000"/>
                        </a:lnSpc>
                        <a:spcAft>
                          <a:spcPts val="0"/>
                        </a:spcAft>
                      </a:pPr>
                      <a:r>
                        <a:rPr lang="vi-VN" sz="2000" dirty="0">
                          <a:effectLst/>
                          <a:latin typeface="Arial (Body)"/>
                          <a:cs typeface="Times New Roman" panose="02020603050405020304" pitchFamily="18" charset="0"/>
                        </a:rPr>
                        <a:t> TL MP 7/ 10 MT 5/10</a:t>
                      </a:r>
                    </a:p>
                    <a:p>
                      <a:pPr marL="0">
                        <a:lnSpc>
                          <a:spcPct val="114000"/>
                        </a:lnSpc>
                        <a:spcAft>
                          <a:spcPts val="0"/>
                        </a:spcAft>
                      </a:pPr>
                      <a:r>
                        <a:rPr lang="vi-VN" sz="2000" dirty="0">
                          <a:effectLst/>
                          <a:latin typeface="Arial (Body)"/>
                          <a:cs typeface="Times New Roman" panose="02020603050405020304" pitchFamily="18" charset="0"/>
                        </a:rPr>
                        <a:t>MP : KM đỡ cương tụ , GM trong</a:t>
                      </a:r>
                    </a:p>
                    <a:p>
                      <a:pPr marL="0">
                        <a:lnSpc>
                          <a:spcPct val="114000"/>
                        </a:lnSpc>
                        <a:spcAft>
                          <a:spcPts val="0"/>
                        </a:spcAft>
                      </a:pPr>
                      <a:r>
                        <a:rPr lang="vi-VN" sz="2000" dirty="0">
                          <a:effectLst/>
                          <a:latin typeface="Arial (Body)"/>
                          <a:cs typeface="Times New Roman" panose="02020603050405020304" pitchFamily="18" charset="0"/>
                        </a:rPr>
                        <a:t>MT: mi nề, nhiều tiết tố bẩn,KM cương tụ toàn bộ , hết phù ,GM trợt biểu mô KT 5x 7 mm, nhiều nếp gấp màng Descemet,</a:t>
                      </a:r>
                    </a:p>
                  </a:txBody>
                  <a:tcPr marL="48636" marR="48636" marT="32424" marB="32424"/>
                </a:tc>
                <a:tc>
                  <a:txBody>
                    <a:bodyPr/>
                    <a:lstStyle/>
                    <a:p>
                      <a:pPr marL="0">
                        <a:lnSpc>
                          <a:spcPct val="114000"/>
                        </a:lnSpc>
                        <a:spcAft>
                          <a:spcPts val="0"/>
                        </a:spcAft>
                      </a:pPr>
                      <a:r>
                        <a:rPr lang="vi-VN" sz="2000" dirty="0">
                          <a:effectLst/>
                          <a:latin typeface="Arial (Body)"/>
                          <a:cs typeface="Times New Roman" panose="02020603050405020304" pitchFamily="18" charset="0"/>
                        </a:rPr>
                        <a:t>Tăng dinh dưỡng giác mạc (sanlein )</a:t>
                      </a:r>
                    </a:p>
                  </a:txBody>
                  <a:tcPr marL="48636" marR="48636" marT="32424" marB="32424"/>
                </a:tc>
              </a:tr>
              <a:tr h="1906836">
                <a:tc>
                  <a:txBody>
                    <a:bodyPr/>
                    <a:lstStyle/>
                    <a:p>
                      <a:pPr marL="0" algn="ctr">
                        <a:lnSpc>
                          <a:spcPct val="114000"/>
                        </a:lnSpc>
                        <a:spcAft>
                          <a:spcPts val="0"/>
                        </a:spcAft>
                      </a:pPr>
                      <a:r>
                        <a:rPr lang="en-US" sz="2000" dirty="0">
                          <a:effectLst/>
                          <a:latin typeface="Arial (Body)"/>
                          <a:cs typeface="Times New Roman" panose="02020603050405020304" pitchFamily="18" charset="0"/>
                        </a:rPr>
                        <a:t>7</a:t>
                      </a:r>
                    </a:p>
                  </a:txBody>
                  <a:tcPr marL="48636" marR="48636" marT="32424" marB="32424" anchor="ctr"/>
                </a:tc>
                <a:tc>
                  <a:txBody>
                    <a:bodyPr/>
                    <a:lstStyle/>
                    <a:p>
                      <a:pPr marL="0">
                        <a:lnSpc>
                          <a:spcPct val="114000"/>
                        </a:lnSpc>
                        <a:spcAft>
                          <a:spcPts val="0"/>
                        </a:spcAft>
                      </a:pPr>
                      <a:r>
                        <a:rPr lang="vi-VN" sz="2000" dirty="0">
                          <a:effectLst/>
                          <a:latin typeface="Arial (Body)"/>
                          <a:cs typeface="Times New Roman" panose="02020603050405020304" pitchFamily="18" charset="0"/>
                        </a:rPr>
                        <a:t>Nhìn mờ , cộm chói nhiều mắt trái</a:t>
                      </a:r>
                    </a:p>
                    <a:p>
                      <a:pPr marL="0">
                        <a:lnSpc>
                          <a:spcPct val="114000"/>
                        </a:lnSpc>
                        <a:spcAft>
                          <a:spcPts val="0"/>
                        </a:spcAft>
                      </a:pPr>
                      <a:r>
                        <a:rPr lang="vi-VN" sz="2000" dirty="0">
                          <a:effectLst/>
                          <a:latin typeface="Arial (Body)"/>
                          <a:cs typeface="Times New Roman" panose="02020603050405020304" pitchFamily="18" charset="0"/>
                        </a:rPr>
                        <a:t>Thị lực MP 7/10 MT 1/10</a:t>
                      </a:r>
                    </a:p>
                    <a:p>
                      <a:pPr marL="0">
                        <a:lnSpc>
                          <a:spcPct val="114000"/>
                        </a:lnSpc>
                        <a:spcAft>
                          <a:spcPts val="0"/>
                        </a:spcAft>
                      </a:pPr>
                      <a:r>
                        <a:rPr lang="vi-VN" sz="2000" dirty="0">
                          <a:effectLst/>
                          <a:latin typeface="Arial (Body)"/>
                          <a:cs typeface="Times New Roman" panose="02020603050405020304" pitchFamily="18" charset="0"/>
                        </a:rPr>
                        <a:t>MP : yên</a:t>
                      </a:r>
                    </a:p>
                    <a:p>
                      <a:pPr marL="0">
                        <a:lnSpc>
                          <a:spcPct val="114000"/>
                        </a:lnSpc>
                        <a:spcAft>
                          <a:spcPts val="0"/>
                        </a:spcAft>
                      </a:pPr>
                      <a:r>
                        <a:rPr lang="vi-VN" sz="2000" dirty="0">
                          <a:effectLst/>
                          <a:latin typeface="Arial (Body)"/>
                          <a:cs typeface="Times New Roman" panose="02020603050405020304" pitchFamily="18" charset="0"/>
                        </a:rPr>
                        <a:t>MT: mi nề , còn ít tiết tố, KM cương tụ toàn bộ ,GM trợt biểu mô KT 5x7mm, nhiều nếp gấp màng descemet</a:t>
                      </a:r>
                    </a:p>
                    <a:p>
                      <a:pPr marL="0">
                        <a:lnSpc>
                          <a:spcPct val="114000"/>
                        </a:lnSpc>
                        <a:spcAft>
                          <a:spcPts val="0"/>
                        </a:spcAft>
                      </a:pPr>
                      <a:r>
                        <a:rPr lang="vi-VN" sz="2000" dirty="0">
                          <a:effectLst/>
                          <a:latin typeface="Arial (Body)"/>
                          <a:cs typeface="Times New Roman" panose="02020603050405020304" pitchFamily="18" charset="0"/>
                        </a:rPr>
                        <a:t> </a:t>
                      </a:r>
                    </a:p>
                  </a:txBody>
                  <a:tcPr marL="48636" marR="48636" marT="32424" marB="32424"/>
                </a:tc>
                <a:tc>
                  <a:txBody>
                    <a:bodyPr/>
                    <a:lstStyle/>
                    <a:p>
                      <a:pPr marL="0">
                        <a:lnSpc>
                          <a:spcPct val="114000"/>
                        </a:lnSpc>
                        <a:spcAft>
                          <a:spcPts val="0"/>
                        </a:spcAft>
                      </a:pPr>
                      <a:r>
                        <a:rPr lang="vi-VN" sz="2000" dirty="0">
                          <a:effectLst/>
                          <a:latin typeface="Arial (Body)"/>
                          <a:cs typeface="Times New Roman" panose="02020603050405020304" pitchFamily="18" charset="0"/>
                        </a:rPr>
                        <a:t>Giảm liều chống viêm 1/2  lọ medrokort, dừng nhỏ maxitrol </a:t>
                      </a:r>
                    </a:p>
                    <a:p>
                      <a:pPr marL="0">
                        <a:lnSpc>
                          <a:spcPct val="114000"/>
                        </a:lnSpc>
                        <a:spcAft>
                          <a:spcPts val="0"/>
                        </a:spcAft>
                      </a:pPr>
                      <a:r>
                        <a:rPr lang="vi-VN" sz="2000" dirty="0">
                          <a:effectLst/>
                          <a:latin typeface="Arial (Body)"/>
                          <a:cs typeface="Times New Roman" panose="02020603050405020304" pitchFamily="18" charset="0"/>
                        </a:rPr>
                        <a:t>Thêm ks nhỏ cravat, dinh dưỡng giác mạc dạng gel(liposic)</a:t>
                      </a:r>
                    </a:p>
                  </a:txBody>
                  <a:tcPr marL="48636" marR="48636" marT="32424" marB="32424"/>
                </a:tc>
              </a:tr>
            </a:tbl>
          </a:graphicData>
        </a:graphic>
      </p:graphicFrame>
    </p:spTree>
  </p:cSld>
  <p:clrMapOvr>
    <a:masterClrMapping/>
  </p:clrMapOvr>
  <p:transition spd="slow">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1315271"/>
              </p:ext>
            </p:extLst>
          </p:nvPr>
        </p:nvGraphicFramePr>
        <p:xfrm>
          <a:off x="217818" y="155607"/>
          <a:ext cx="9124590" cy="6572997"/>
        </p:xfrm>
        <a:graphic>
          <a:graphicData uri="http://schemas.openxmlformats.org/drawingml/2006/table">
            <a:tbl>
              <a:tblPr>
                <a:tableStyleId>{5C22544A-7EE6-4342-B048-85BDC9FD1C3A}</a:tableStyleId>
              </a:tblPr>
              <a:tblGrid>
                <a:gridCol w="1560947"/>
                <a:gridCol w="5257767"/>
                <a:gridCol w="2305876"/>
              </a:tblGrid>
              <a:tr h="2317034">
                <a:tc>
                  <a:txBody>
                    <a:bodyPr/>
                    <a:lstStyle/>
                    <a:p>
                      <a:pPr marL="0" algn="ctr">
                        <a:lnSpc>
                          <a:spcPct val="114000"/>
                        </a:lnSpc>
                        <a:spcAft>
                          <a:spcPts val="0"/>
                        </a:spcAft>
                      </a:pPr>
                      <a:r>
                        <a:rPr lang="en-US" sz="2200" dirty="0">
                          <a:effectLst/>
                          <a:latin typeface="Arial (Body)"/>
                          <a:cs typeface="Times New Roman" panose="02020603050405020304" pitchFamily="18" charset="0"/>
                        </a:rPr>
                        <a:t>9 -11</a:t>
                      </a:r>
                    </a:p>
                  </a:txBody>
                  <a:tcPr marL="68580" marR="68580" anchor="ctr"/>
                </a:tc>
                <a:tc>
                  <a:txBody>
                    <a:bodyPr/>
                    <a:lstStyle/>
                    <a:p>
                      <a:pPr marL="0">
                        <a:lnSpc>
                          <a:spcPct val="114000"/>
                        </a:lnSpc>
                        <a:spcAft>
                          <a:spcPts val="0"/>
                        </a:spcAft>
                      </a:pPr>
                      <a:r>
                        <a:rPr lang="vi-VN" sz="2200" dirty="0">
                          <a:effectLst/>
                          <a:latin typeface="Arial (Body)"/>
                          <a:cs typeface="Times New Roman" panose="02020603050405020304" pitchFamily="18" charset="0"/>
                        </a:rPr>
                        <a:t>Nhìn mờ nhiều MT ,MP 7/10 MT ĐNT 5m</a:t>
                      </a:r>
                    </a:p>
                    <a:p>
                      <a:pPr marL="0">
                        <a:lnSpc>
                          <a:spcPct val="114000"/>
                        </a:lnSpc>
                        <a:spcAft>
                          <a:spcPts val="0"/>
                        </a:spcAft>
                      </a:pPr>
                      <a:r>
                        <a:rPr lang="vi-VN" sz="2200" dirty="0">
                          <a:effectLst/>
                          <a:latin typeface="Arial (Body)"/>
                          <a:cs typeface="Times New Roman" panose="02020603050405020304" pitchFamily="18" charset="0"/>
                        </a:rPr>
                        <a:t>MT : mi hết nề, KM cương tụ toàn bộ, GM tổn thương trợt thu gọn đang biểu mô hóa, còn nhiều nếp gấp màng Descemet </a:t>
                      </a:r>
                    </a:p>
                  </a:txBody>
                  <a:tcPr marL="68580" marR="68580"/>
                </a:tc>
                <a:tc>
                  <a:txBody>
                    <a:bodyPr/>
                    <a:lstStyle/>
                    <a:p>
                      <a:pPr marL="0">
                        <a:lnSpc>
                          <a:spcPct val="114000"/>
                        </a:lnSpc>
                        <a:spcAft>
                          <a:spcPts val="0"/>
                        </a:spcAft>
                      </a:pPr>
                      <a:r>
                        <a:rPr lang="en-US" sz="2200">
                          <a:effectLst/>
                          <a:latin typeface="Arial (Body)"/>
                          <a:cs typeface="Times New Roman" panose="02020603050405020304" pitchFamily="18" charset="0"/>
                        </a:rPr>
                        <a:t>Dừng chống viêm </a:t>
                      </a:r>
                    </a:p>
                  </a:txBody>
                  <a:tcPr marL="68580" marR="68580"/>
                </a:tc>
              </a:tr>
              <a:tr h="1583019">
                <a:tc>
                  <a:txBody>
                    <a:bodyPr/>
                    <a:lstStyle/>
                    <a:p>
                      <a:pPr marL="0" algn="ctr">
                        <a:lnSpc>
                          <a:spcPct val="114000"/>
                        </a:lnSpc>
                        <a:spcAft>
                          <a:spcPts val="0"/>
                        </a:spcAft>
                      </a:pPr>
                      <a:r>
                        <a:rPr lang="en-US" sz="2200" dirty="0">
                          <a:effectLst/>
                          <a:latin typeface="Arial (Body)"/>
                          <a:cs typeface="Times New Roman" panose="02020603050405020304" pitchFamily="18" charset="0"/>
                        </a:rPr>
                        <a:t>12- 13</a:t>
                      </a:r>
                    </a:p>
                  </a:txBody>
                  <a:tcPr marL="68580" marR="68580" anchor="ctr"/>
                </a:tc>
                <a:tc>
                  <a:txBody>
                    <a:bodyPr/>
                    <a:lstStyle/>
                    <a:p>
                      <a:pPr marL="0">
                        <a:lnSpc>
                          <a:spcPct val="114000"/>
                        </a:lnSpc>
                        <a:spcAft>
                          <a:spcPts val="0"/>
                        </a:spcAft>
                      </a:pPr>
                      <a:r>
                        <a:rPr lang="vi-VN" sz="2200" dirty="0">
                          <a:effectLst/>
                          <a:latin typeface="Arial (Body)"/>
                          <a:cs typeface="Times New Roman" panose="02020603050405020304" pitchFamily="18" charset="0"/>
                        </a:rPr>
                        <a:t> Nhìn mờ MP: 7/10 : MT: ĐNT 3m</a:t>
                      </a:r>
                    </a:p>
                    <a:p>
                      <a:pPr marL="0">
                        <a:lnSpc>
                          <a:spcPct val="114000"/>
                        </a:lnSpc>
                        <a:spcAft>
                          <a:spcPts val="0"/>
                        </a:spcAft>
                      </a:pPr>
                      <a:r>
                        <a:rPr lang="vi-VN" sz="2200" dirty="0">
                          <a:effectLst/>
                          <a:latin typeface="Arial (Body)"/>
                          <a:cs typeface="Times New Roman" panose="02020603050405020304" pitchFamily="18" charset="0"/>
                        </a:rPr>
                        <a:t>MT : KM đỡ cương tụ, GM đang biểu mô hóa , còn nhiều nếp gấp màng descemet</a:t>
                      </a:r>
                    </a:p>
                  </a:txBody>
                  <a:tcPr marL="68580" marR="68580"/>
                </a:tc>
                <a:tc>
                  <a:txBody>
                    <a:bodyPr/>
                    <a:lstStyle/>
                    <a:p>
                      <a:pPr marL="0">
                        <a:lnSpc>
                          <a:spcPct val="114000"/>
                        </a:lnSpc>
                        <a:spcAft>
                          <a:spcPts val="0"/>
                        </a:spcAft>
                      </a:pPr>
                      <a:r>
                        <a:rPr lang="en-US" sz="2200" dirty="0" err="1">
                          <a:effectLst/>
                          <a:latin typeface="Arial (Body)"/>
                          <a:cs typeface="Times New Roman" panose="02020603050405020304" pitchFamily="18" charset="0"/>
                        </a:rPr>
                        <a:t>Giữu</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nguyên</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phác</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đồ</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diều</a:t>
                      </a:r>
                      <a:r>
                        <a:rPr lang="en-US" sz="2200" dirty="0">
                          <a:effectLst/>
                          <a:latin typeface="Arial (Body)"/>
                          <a:cs typeface="Times New Roman" panose="02020603050405020304" pitchFamily="18" charset="0"/>
                        </a:rPr>
                        <a:t> </a:t>
                      </a:r>
                      <a:r>
                        <a:rPr lang="en-US" sz="2200" dirty="0" err="1">
                          <a:effectLst/>
                          <a:latin typeface="Arial (Body)"/>
                          <a:cs typeface="Times New Roman" panose="02020603050405020304" pitchFamily="18" charset="0"/>
                        </a:rPr>
                        <a:t>trị</a:t>
                      </a:r>
                      <a:endParaRPr lang="en-US" sz="2200" dirty="0">
                        <a:effectLst/>
                        <a:latin typeface="Arial (Body)"/>
                        <a:cs typeface="Times New Roman" panose="02020603050405020304" pitchFamily="18" charset="0"/>
                      </a:endParaRPr>
                    </a:p>
                  </a:txBody>
                  <a:tcPr marL="68580" marR="68580"/>
                </a:tc>
              </a:tr>
              <a:tr h="1336472">
                <a:tc>
                  <a:txBody>
                    <a:bodyPr/>
                    <a:lstStyle/>
                    <a:p>
                      <a:pPr marL="0" algn="ctr">
                        <a:lnSpc>
                          <a:spcPct val="114000"/>
                        </a:lnSpc>
                        <a:spcAft>
                          <a:spcPts val="0"/>
                        </a:spcAft>
                      </a:pPr>
                      <a:r>
                        <a:rPr lang="en-US" sz="2200">
                          <a:effectLst/>
                          <a:latin typeface="Arial (Body)"/>
                          <a:cs typeface="Times New Roman" panose="02020603050405020304" pitchFamily="18" charset="0"/>
                        </a:rPr>
                        <a:t>14- 17</a:t>
                      </a:r>
                    </a:p>
                  </a:txBody>
                  <a:tcPr marL="68580" marR="68580" anchor="ctr"/>
                </a:tc>
                <a:tc>
                  <a:txBody>
                    <a:bodyPr/>
                    <a:lstStyle/>
                    <a:p>
                      <a:pPr marL="0">
                        <a:lnSpc>
                          <a:spcPct val="114000"/>
                        </a:lnSpc>
                        <a:spcAft>
                          <a:spcPts val="0"/>
                        </a:spcAft>
                      </a:pPr>
                      <a:r>
                        <a:rPr lang="vi-VN" sz="2200" dirty="0">
                          <a:effectLst/>
                          <a:latin typeface="Arial (Body)"/>
                          <a:cs typeface="Times New Roman" panose="02020603050405020304" pitchFamily="18" charset="0"/>
                        </a:rPr>
                        <a:t>Nhìn rõ hơn TLMP 7/10  MT 1/10</a:t>
                      </a:r>
                    </a:p>
                    <a:p>
                      <a:pPr marL="0">
                        <a:lnSpc>
                          <a:spcPct val="114000"/>
                        </a:lnSpc>
                        <a:spcAft>
                          <a:spcPts val="0"/>
                        </a:spcAft>
                      </a:pPr>
                      <a:r>
                        <a:rPr lang="vi-VN" sz="2200" dirty="0">
                          <a:effectLst/>
                          <a:latin typeface="Arial (Body)"/>
                          <a:cs typeface="Times New Roman" panose="02020603050405020304" pitchFamily="18" charset="0"/>
                        </a:rPr>
                        <a:t>MT : KM đỡ cương tụ , GM biểu mô hóa , còn ít nếp gấp màng Descemet</a:t>
                      </a:r>
                    </a:p>
                  </a:txBody>
                  <a:tcPr marL="68580" marR="68580"/>
                </a:tc>
                <a:tc>
                  <a:txBody>
                    <a:bodyPr/>
                    <a:lstStyle/>
                    <a:p>
                      <a:pPr marL="0">
                        <a:lnSpc>
                          <a:spcPct val="114000"/>
                        </a:lnSpc>
                        <a:spcAft>
                          <a:spcPts val="0"/>
                        </a:spcAft>
                      </a:pPr>
                      <a:r>
                        <a:rPr lang="en-US" sz="2200">
                          <a:effectLst/>
                          <a:latin typeface="Arial (Body)"/>
                          <a:cs typeface="Times New Roman" panose="02020603050405020304" pitchFamily="18" charset="0"/>
                        </a:rPr>
                        <a:t>Giữ nguyên phác đồ</a:t>
                      </a:r>
                    </a:p>
                  </a:txBody>
                  <a:tcPr marL="68580" marR="68580"/>
                </a:tc>
              </a:tr>
              <a:tr h="1336472">
                <a:tc>
                  <a:txBody>
                    <a:bodyPr/>
                    <a:lstStyle/>
                    <a:p>
                      <a:pPr marL="0" algn="ctr">
                        <a:lnSpc>
                          <a:spcPct val="114000"/>
                        </a:lnSpc>
                        <a:spcAft>
                          <a:spcPts val="0"/>
                        </a:spcAft>
                      </a:pPr>
                      <a:r>
                        <a:rPr lang="en-US" sz="2200" dirty="0">
                          <a:effectLst/>
                          <a:latin typeface="Arial (Body)"/>
                          <a:cs typeface="Times New Roman" panose="02020603050405020304" pitchFamily="18" charset="0"/>
                        </a:rPr>
                        <a:t>18</a:t>
                      </a:r>
                    </a:p>
                  </a:txBody>
                  <a:tcPr marL="68580" marR="68580" anchor="ctr"/>
                </a:tc>
                <a:tc>
                  <a:txBody>
                    <a:bodyPr/>
                    <a:lstStyle/>
                    <a:p>
                      <a:pPr marL="0">
                        <a:lnSpc>
                          <a:spcPct val="114000"/>
                        </a:lnSpc>
                        <a:spcAft>
                          <a:spcPts val="0"/>
                        </a:spcAft>
                      </a:pPr>
                      <a:r>
                        <a:rPr lang="vi-VN" sz="2200" dirty="0">
                          <a:effectLst/>
                          <a:latin typeface="Arial (Body)"/>
                          <a:cs typeface="Times New Roman" panose="02020603050405020304" pitchFamily="18" charset="0"/>
                        </a:rPr>
                        <a:t>Thị lực MP 7/10 MT 1/10</a:t>
                      </a:r>
                    </a:p>
                    <a:p>
                      <a:pPr marL="0">
                        <a:lnSpc>
                          <a:spcPct val="114000"/>
                        </a:lnSpc>
                        <a:spcAft>
                          <a:spcPts val="0"/>
                        </a:spcAft>
                      </a:pPr>
                      <a:r>
                        <a:rPr lang="vi-VN" sz="2200" dirty="0">
                          <a:effectLst/>
                          <a:latin typeface="Arial (Body)"/>
                          <a:cs typeface="Times New Roman" panose="02020603050405020304" pitchFamily="18" charset="0"/>
                        </a:rPr>
                        <a:t>MT : KM cương tụ nhẹ, GM hết nếp gấp màng descemet </a:t>
                      </a:r>
                    </a:p>
                  </a:txBody>
                  <a:tcPr marL="68580" marR="68580"/>
                </a:tc>
                <a:tc>
                  <a:txBody>
                    <a:bodyPr/>
                    <a:lstStyle/>
                    <a:p>
                      <a:pPr marL="0">
                        <a:lnSpc>
                          <a:spcPct val="114000"/>
                        </a:lnSpc>
                        <a:spcAft>
                          <a:spcPts val="0"/>
                        </a:spcAft>
                      </a:pPr>
                      <a:r>
                        <a:rPr lang="en-US" sz="2200" dirty="0">
                          <a:effectLst/>
                          <a:latin typeface="Arial (Body)"/>
                          <a:cs typeface="Times New Roman" panose="02020603050405020304" pitchFamily="18" charset="0"/>
                        </a:rPr>
                        <a:t>BN ra viện</a:t>
                      </a:r>
                    </a:p>
                    <a:p>
                      <a:pPr marL="0">
                        <a:lnSpc>
                          <a:spcPct val="114000"/>
                        </a:lnSpc>
                        <a:spcAft>
                          <a:spcPts val="0"/>
                        </a:spcAft>
                      </a:pPr>
                      <a:r>
                        <a:rPr lang="en-US" sz="2200" dirty="0">
                          <a:effectLst/>
                          <a:latin typeface="Arial (Body)"/>
                          <a:cs typeface="Times New Roman" panose="02020603050405020304" pitchFamily="18" charset="0"/>
                        </a:rPr>
                        <a:t>Hẹn khám lại</a:t>
                      </a:r>
                    </a:p>
                  </a:txBody>
                  <a:tcPr marL="68580" marR="68580"/>
                </a:tc>
              </a:tr>
            </a:tbl>
          </a:graphicData>
        </a:graphic>
      </p:graphicFrame>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565" y="2371090"/>
            <a:ext cx="8936355" cy="2285365"/>
          </a:xfrm>
        </p:spPr>
        <p:txBody>
          <a:bodyPr>
            <a:noAutofit/>
          </a:bodyPr>
          <a:lstStyle/>
          <a:p>
            <a:pPr algn="ctr"/>
            <a:r>
              <a:rPr lang="en-US" sz="9600" b="1">
                <a:latin typeface="Times New Roman" panose="02020603050405020304" pitchFamily="18" charset="0"/>
                <a:cs typeface="Times New Roman" panose="02020603050405020304" pitchFamily="18" charset="0"/>
              </a:rPr>
              <a:t>Thank You!</a:t>
            </a: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166</TotalTime>
  <Words>2318</Words>
  <Application>Microsoft Office PowerPoint</Application>
  <PresentationFormat>Custom</PresentationFormat>
  <Paragraphs>206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Facet</vt:lpstr>
      <vt:lpstr>BỎNG MẮT </vt:lpstr>
      <vt:lpstr>Mục tiêu bài báo cáo: </vt:lpstr>
      <vt:lpstr>2. Đại cương </vt:lpstr>
      <vt:lpstr>Bỏng nhiệt  </vt:lpstr>
      <vt:lpstr>Bỏng hóa chất: </vt:lpstr>
      <vt:lpstr>PowerPoint Presentation</vt:lpstr>
      <vt:lpstr>Bỏng phóng xạ : </vt:lpstr>
      <vt:lpstr>Bỏng do tác nhân  khác: </vt:lpstr>
      <vt:lpstr>3. Sinh lý bệnh  - Bỏng mắt : </vt:lpstr>
      <vt:lpstr>3. Sinh lý bệnh  - Bỏng mắt : </vt:lpstr>
      <vt:lpstr>4. Lâm sàng: </vt:lpstr>
      <vt:lpstr>Phân độ : thế giới phân loại bỏng ra làm 2 loại theo chiều sâu và theo chiều rộng + sâu</vt:lpstr>
      <vt:lpstr>Phân độ - Roger Hall 2001 </vt:lpstr>
      <vt:lpstr>PowerPoint Presentation</vt:lpstr>
      <vt:lpstr>5. Điều trị:  </vt:lpstr>
      <vt:lpstr>PowerPoint Presentation</vt:lpstr>
      <vt:lpstr>PowerPoint Presentation</vt:lpstr>
      <vt:lpstr>PowerPoint Presentation</vt:lpstr>
      <vt:lpstr>6. Ca lâm sàng: </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BỎNG MẮT</dc:title>
  <dc:creator>admin</dc:creator>
  <cp:lastModifiedBy>Admin</cp:lastModifiedBy>
  <cp:revision>46</cp:revision>
  <dcterms:created xsi:type="dcterms:W3CDTF">2024-09-19T12:46:00Z</dcterms:created>
  <dcterms:modified xsi:type="dcterms:W3CDTF">2024-09-24T16:24:35Z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33C36CBBEB27485D962F2991C2C1DD04_12</vt:lpwstr>
  </property>
  <property fmtid="{D5CDD505-2E9C-101B-9397-08002B2CF9AE}" pid="3" name="KSOProductBuildVer">
    <vt:lpwstr>1033-12.2.0.18283</vt:lpwstr>
  </property>
</Properties>
</file>