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26"/>
  </p:notesMasterIdLst>
  <p:sldIdLst>
    <p:sldId id="256" r:id="rId2"/>
    <p:sldId id="290" r:id="rId3"/>
    <p:sldId id="257" r:id="rId4"/>
    <p:sldId id="281" r:id="rId5"/>
    <p:sldId id="275" r:id="rId6"/>
    <p:sldId id="261" r:id="rId7"/>
    <p:sldId id="278" r:id="rId8"/>
    <p:sldId id="265" r:id="rId9"/>
    <p:sldId id="280" r:id="rId10"/>
    <p:sldId id="267" r:id="rId11"/>
    <p:sldId id="268" r:id="rId12"/>
    <p:sldId id="269" r:id="rId13"/>
    <p:sldId id="270" r:id="rId14"/>
    <p:sldId id="271" r:id="rId15"/>
    <p:sldId id="272" r:id="rId16"/>
    <p:sldId id="273" r:id="rId17"/>
    <p:sldId id="282" r:id="rId18"/>
    <p:sldId id="283" r:id="rId19"/>
    <p:sldId id="284" r:id="rId20"/>
    <p:sldId id="285" r:id="rId21"/>
    <p:sldId id="286" r:id="rId22"/>
    <p:sldId id="287" r:id="rId23"/>
    <p:sldId id="288" r:id="rId24"/>
    <p:sldId id="289"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941" autoAdjust="0"/>
  </p:normalViewPr>
  <p:slideViewPr>
    <p:cSldViewPr>
      <p:cViewPr varScale="1">
        <p:scale>
          <a:sx n="103" d="100"/>
          <a:sy n="103" d="100"/>
        </p:scale>
        <p:origin x="185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FC2F7D-9F9B-41C1-92AC-D82FA7782020}" type="datetimeFigureOut">
              <a:rPr lang="en-US" smtClean="0"/>
              <a:pPr/>
              <a:t>9/25/2024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4701047-9375-4734-8338-D3594453DD3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4701047-9375-4734-8338-D3594453DD3F}" type="slidenum">
              <a:rPr lang="en-US" smtClean="0"/>
              <a:pPr/>
              <a:t>24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ADBF27C9-55D4-4924-B121-67981A547F74}" type="datetimeFigureOut">
              <a:rPr lang="en-US" smtClean="0"/>
              <a:pPr/>
              <a:t>9/25/2024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52D26483-B26E-43A8-8AAE-09C3CEEF842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DBF27C9-55D4-4924-B121-67981A547F74}" type="datetimeFigureOut">
              <a:rPr lang="en-US" smtClean="0"/>
              <a:pPr/>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26483-B26E-43A8-8AAE-09C3CEEF842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ADBF27C9-55D4-4924-B121-67981A547F74}" type="datetimeFigureOut">
              <a:rPr lang="en-US" smtClean="0"/>
              <a:pPr/>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26483-B26E-43A8-8AAE-09C3CEEF842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ADBF27C9-55D4-4924-B121-67981A547F74}" type="datetimeFigureOut">
              <a:rPr lang="en-US" smtClean="0"/>
              <a:pPr/>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26483-B26E-43A8-8AAE-09C3CEEF842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ADBF27C9-55D4-4924-B121-67981A547F74}" type="datetimeFigureOut">
              <a:rPr lang="en-US" smtClean="0"/>
              <a:pPr/>
              <a:t>9/25/2024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D26483-B26E-43A8-8AAE-09C3CEEF842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ADBF27C9-55D4-4924-B121-67981A547F74}" type="datetimeFigureOut">
              <a:rPr lang="en-US" smtClean="0"/>
              <a:pPr/>
              <a:t>9/25/2024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D26483-B26E-43A8-8AAE-09C3CEEF842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BF27C9-55D4-4924-B121-67981A547F74}" type="datetimeFigureOut">
              <a:rPr lang="en-US" smtClean="0"/>
              <a:pPr/>
              <a:t>9/25/2024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D26483-B26E-43A8-8AAE-09C3CEEF842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ADBF27C9-55D4-4924-B121-67981A547F74}" type="datetimeFigureOut">
              <a:rPr lang="en-US" smtClean="0"/>
              <a:pPr/>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26483-B26E-43A8-8AAE-09C3CEEF842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ADBF27C9-55D4-4924-B121-67981A547F74}" type="datetimeFigureOut">
              <a:rPr lang="en-US" smtClean="0"/>
              <a:pPr/>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52D26483-B26E-43A8-8AAE-09C3CEEF842D}"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DBF27C9-55D4-4924-B121-67981A547F74}" type="datetimeFigureOut">
              <a:rPr lang="en-US" smtClean="0"/>
              <a:pPr/>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26483-B26E-43A8-8AAE-09C3CEEF842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DBF27C9-55D4-4924-B121-67981A547F74}" type="datetimeFigureOut">
              <a:rPr lang="en-US" smtClean="0"/>
              <a:pPr/>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26483-B26E-43A8-8AAE-09C3CEEF842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DBF27C9-55D4-4924-B121-67981A547F74}" type="datetimeFigureOut">
              <a:rPr lang="en-US" smtClean="0"/>
              <a:pPr/>
              <a:t>9/25/2024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2D26483-B26E-43A8-8AAE-09C3CEEF842D}"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4282" y="500042"/>
            <a:ext cx="8929718" cy="3143272"/>
          </a:xfrm>
        </p:spPr>
        <p:txBody>
          <a:bodyPr/>
          <a:lstStyle/>
          <a:p>
            <a:pPr algn="ctr"/>
            <a:r>
              <a:rPr lang="vi-VN" dirty="0">
                <a:solidFill>
                  <a:srgbClr val="7030A0"/>
                </a:solidFill>
                <a:latin typeface="+mn-lt"/>
              </a:rPr>
              <a:t>CHĂM SÓC BỆNH NHÂN SỐT XUẤT HUYẾT DENGUE</a:t>
            </a:r>
            <a:endParaRPr lang="en-US" dirty="0">
              <a:solidFill>
                <a:srgbClr val="7030A0"/>
              </a:solidFill>
              <a:latin typeface="+mn-lt"/>
            </a:endParaRPr>
          </a:p>
        </p:txBody>
      </p:sp>
      <p:sp>
        <p:nvSpPr>
          <p:cNvPr id="3" name="Subtitle 2"/>
          <p:cNvSpPr>
            <a:spLocks noGrp="1"/>
          </p:cNvSpPr>
          <p:nvPr>
            <p:ph type="subTitle" idx="1"/>
          </p:nvPr>
        </p:nvSpPr>
        <p:spPr>
          <a:xfrm>
            <a:off x="533400" y="3643314"/>
            <a:ext cx="7854696" cy="1337822"/>
          </a:xfrm>
        </p:spPr>
        <p:txBody>
          <a:bodyPr>
            <a:normAutofit/>
          </a:bodyPr>
          <a:lstStyle/>
          <a:p>
            <a:r>
              <a:rPr lang="vi-VN" sz="1400" dirty="0"/>
              <a:t>BÁO CÁO VIÊN: LƯU THỊ BẢO NGỌC</a:t>
            </a:r>
          </a:p>
          <a:p>
            <a:r>
              <a:rPr lang="vi-VN" sz="1400" dirty="0"/>
              <a:t>NGƯỜI HD: BSCKII. LÊ MINH QUÝ</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214290"/>
            <a:ext cx="8229600" cy="653210"/>
          </a:xfrm>
        </p:spPr>
        <p:txBody>
          <a:bodyPr>
            <a:normAutofit/>
          </a:bodyPr>
          <a:lstStyle/>
          <a:p>
            <a:pPr algn="ctr"/>
            <a:r>
              <a:rPr lang="vi-VN" sz="2600" b="1" dirty="0">
                <a:latin typeface="+mn-lt"/>
              </a:rPr>
              <a:t>ĐẶT VẤN ĐỀ</a:t>
            </a:r>
            <a:endParaRPr lang="en-US" sz="2600" b="1" dirty="0">
              <a:latin typeface="+mn-lt"/>
            </a:endParaRPr>
          </a:p>
        </p:txBody>
      </p:sp>
      <p:sp>
        <p:nvSpPr>
          <p:cNvPr id="3" name="Content Placeholder 2"/>
          <p:cNvSpPr>
            <a:spLocks noGrp="1"/>
          </p:cNvSpPr>
          <p:nvPr>
            <p:ph idx="1"/>
          </p:nvPr>
        </p:nvSpPr>
        <p:spPr>
          <a:xfrm>
            <a:off x="457200" y="928670"/>
            <a:ext cx="8229600" cy="5395930"/>
          </a:xfrm>
        </p:spPr>
        <p:txBody>
          <a:bodyPr>
            <a:normAutofit fontScale="92500"/>
          </a:bodyPr>
          <a:lstStyle/>
          <a:p>
            <a:pPr>
              <a:buNone/>
            </a:pPr>
            <a:r>
              <a:rPr lang="en-US" dirty="0" err="1">
                <a:latin typeface="Times New Roman" pitchFamily="18" charset="0"/>
                <a:cs typeface="Times New Roman" pitchFamily="18" charset="0"/>
              </a:rPr>
              <a:t>Sốt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xuất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huyết</a:t>
            </a:r>
            <a:r>
              <a:rPr lang="en-US" dirty="0">
                <a:latin typeface="Times New Roman" pitchFamily="18" charset="0"/>
                <a:cs typeface="Times New Roman" pitchFamily="18" charset="0"/>
              </a:rPr>
              <a:t> Dengue </a:t>
            </a:r>
            <a:r>
              <a:rPr lang="en-US" dirty="0" err="1">
                <a:latin typeface="Times New Roman" pitchFamily="18" charset="0"/>
                <a:cs typeface="Times New Roman" pitchFamily="18" charset="0"/>
              </a:rPr>
              <a:t>là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một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bệnh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truyền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nhiễm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cấp</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tính</a:t>
            </a:r>
            <a:r>
              <a:rPr lang="en-US" dirty="0">
                <a:latin typeface="Times New Roman" pitchFamily="18" charset="0"/>
                <a:cs typeface="Times New Roman" pitchFamily="18" charset="0"/>
              </a:rPr>
              <a:t> do virus Dengue </a:t>
            </a:r>
            <a:r>
              <a:rPr lang="en-US" dirty="0" err="1">
                <a:latin typeface="Times New Roman" pitchFamily="18" charset="0"/>
                <a:cs typeface="Times New Roman" pitchFamily="18" charset="0"/>
              </a:rPr>
              <a:t>gây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được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muỗi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Aedes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truyền</a:t>
            </a:r>
            <a:r>
              <a:rPr lang="en-US" dirty="0">
                <a:latin typeface="Times New Roman" pitchFamily="18" charset="0"/>
                <a:cs typeface="Times New Roman" pitchFamily="18" charset="0"/>
              </a:rPr>
              <a:t> qua </a:t>
            </a:r>
            <a:r>
              <a:rPr lang="en-US" dirty="0" err="1">
                <a:latin typeface="Times New Roman" pitchFamily="18" charset="0"/>
                <a:cs typeface="Times New Roman" pitchFamily="18" charset="0"/>
              </a:rPr>
              <a:t>vét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đốt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bệnh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dễ</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gây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thành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dịch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Hiện</a:t>
            </a:r>
            <a:r>
              <a:rPr lang="en-US" dirty="0">
                <a:latin typeface="Times New Roman" pitchFamily="18" charset="0"/>
                <a:cs typeface="Times New Roman" pitchFamily="18" charset="0"/>
              </a:rPr>
              <a:t> nay </a:t>
            </a:r>
            <a:r>
              <a:rPr lang="en-US" dirty="0" err="1">
                <a:latin typeface="Times New Roman" pitchFamily="18" charset="0"/>
                <a:cs typeface="Times New Roman" pitchFamily="18" charset="0"/>
              </a:rPr>
              <a:t>sốt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xuất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hu</a:t>
            </a:r>
            <a:r>
              <a:rPr lang="vi-VN" dirty="0">
                <a:latin typeface="Times New Roman" pitchFamily="18" charset="0"/>
                <a:cs typeface="Times New Roman" pitchFamily="18" charset="0"/>
              </a:rPr>
              <a:t>yết</a:t>
            </a:r>
            <a:r>
              <a:rPr lang="en-US" dirty="0">
                <a:latin typeface="Times New Roman" pitchFamily="18" charset="0"/>
                <a:cs typeface="Times New Roman" pitchFamily="18" charset="0"/>
              </a:rPr>
              <a:t> Dengue </a:t>
            </a:r>
            <a:r>
              <a:rPr lang="en-US" dirty="0" err="1">
                <a:latin typeface="Times New Roman" pitchFamily="18" charset="0"/>
                <a:cs typeface="Times New Roman" pitchFamily="18" charset="0"/>
              </a:rPr>
              <a:t>vẫn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đang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thách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thức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ngành</a:t>
            </a:r>
            <a:r>
              <a:rPr lang="en-US" dirty="0">
                <a:latin typeface="Times New Roman" pitchFamily="18" charset="0"/>
                <a:cs typeface="Times New Roman" pitchFamily="18" charset="0"/>
              </a:rPr>
              <a:t> y </a:t>
            </a:r>
            <a:r>
              <a:rPr lang="en-US" dirty="0" err="1">
                <a:latin typeface="Times New Roman" pitchFamily="18" charset="0"/>
                <a:cs typeface="Times New Roman" pitchFamily="18" charset="0"/>
              </a:rPr>
              <a:t>vì</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chưa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có</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thuốc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đi</a:t>
            </a:r>
            <a:r>
              <a:rPr lang="vi-VN" dirty="0">
                <a:latin typeface="Times New Roman" pitchFamily="18" charset="0"/>
                <a:cs typeface="Times New Roman" pitchFamily="18" charset="0"/>
              </a:rPr>
              <a:t>ề</a:t>
            </a:r>
            <a:r>
              <a:rPr lang="en-US" dirty="0">
                <a:latin typeface="Times New Roman" pitchFamily="18" charset="0"/>
                <a:cs typeface="Times New Roman" pitchFamily="18" charset="0"/>
              </a:rPr>
              <a:t>u </a:t>
            </a:r>
            <a:r>
              <a:rPr lang="en-US" dirty="0" err="1">
                <a:latin typeface="Times New Roman" pitchFamily="18" charset="0"/>
                <a:cs typeface="Times New Roman" pitchFamily="18" charset="0"/>
              </a:rPr>
              <a:t>trị</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đặc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hiệu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chưa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có</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vắc</a:t>
            </a:r>
            <a:r>
              <a:rPr lang="en-US" dirty="0">
                <a:latin typeface="Times New Roman" pitchFamily="18" charset="0"/>
                <a:cs typeface="Times New Roman" pitchFamily="18" charset="0"/>
              </a:rPr>
              <a:t> x</a:t>
            </a:r>
            <a:r>
              <a:rPr lang="vi-VN" dirty="0">
                <a:latin typeface="Times New Roman" pitchFamily="18" charset="0"/>
                <a:cs typeface="Times New Roman" pitchFamily="18" charset="0"/>
              </a:rPr>
              <a:t>i</a:t>
            </a:r>
            <a:r>
              <a:rPr lang="en-US" dirty="0">
                <a:latin typeface="Times New Roman" pitchFamily="18" charset="0"/>
                <a:cs typeface="Times New Roman" pitchFamily="18" charset="0"/>
              </a:rPr>
              <a:t>n </a:t>
            </a:r>
            <a:r>
              <a:rPr lang="en-US" dirty="0" err="1">
                <a:latin typeface="Times New Roman" pitchFamily="18" charset="0"/>
                <a:cs typeface="Times New Roman" pitchFamily="18" charset="0"/>
              </a:rPr>
              <a:t>phòng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bệnh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Bệnh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diễn</a:t>
            </a:r>
            <a:r>
              <a:rPr lang="en-US" dirty="0">
                <a:latin typeface="Times New Roman" pitchFamily="18" charset="0"/>
                <a:cs typeface="Times New Roman" pitchFamily="18" charset="0"/>
              </a:rPr>
              <a:t> bi</a:t>
            </a:r>
            <a:r>
              <a:rPr lang="vi-VN" dirty="0">
                <a:latin typeface="Times New Roman" pitchFamily="18" charset="0"/>
                <a:cs typeface="Times New Roman" pitchFamily="18" charset="0"/>
              </a:rPr>
              <a:t>ế</a:t>
            </a:r>
            <a:r>
              <a:rPr lang="en-US" dirty="0">
                <a:latin typeface="Times New Roman" pitchFamily="18" charset="0"/>
                <a:cs typeface="Times New Roman" pitchFamily="18" charset="0"/>
              </a:rPr>
              <a:t>n </a:t>
            </a:r>
            <a:r>
              <a:rPr lang="en-US" dirty="0" err="1">
                <a:latin typeface="Times New Roman" pitchFamily="18" charset="0"/>
                <a:cs typeface="Times New Roman" pitchFamily="18" charset="0"/>
              </a:rPr>
              <a:t>nhanh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dễ</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nặng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gây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nguy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hiểm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tính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mạng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Biến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chứng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bệnh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sốt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xuất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huyết</a:t>
            </a:r>
            <a:r>
              <a:rPr lang="en-US" dirty="0">
                <a:latin typeface="Times New Roman" pitchFamily="18" charset="0"/>
                <a:cs typeface="Times New Roman" pitchFamily="18" charset="0"/>
              </a:rPr>
              <a:t> Dengue </a:t>
            </a:r>
            <a:r>
              <a:rPr lang="en-US" dirty="0" err="1">
                <a:latin typeface="Times New Roman" pitchFamily="18" charset="0"/>
                <a:cs typeface="Times New Roman" pitchFamily="18" charset="0"/>
              </a:rPr>
              <a:t>là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sốc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xuất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huyết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tạng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gây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nguy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cơ</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vong</a:t>
            </a:r>
            <a:r>
              <a:rPr lang="en-US" dirty="0">
                <a:latin typeface="Times New Roman" pitchFamily="18" charset="0"/>
                <a:cs typeface="Times New Roman" pitchFamily="18" charset="0"/>
              </a:rPr>
              <a:t> . </a:t>
            </a:r>
            <a:r>
              <a:rPr lang="en-US" dirty="0" err="1">
                <a:latin typeface="Times New Roman" pitchFamily="18" charset="0"/>
                <a:cs typeface="Times New Roman" pitchFamily="18" charset="0"/>
              </a:rPr>
              <a:t>Phát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hiện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sớm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sốt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xuất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huyết</a:t>
            </a:r>
            <a:r>
              <a:rPr lang="en-US" dirty="0">
                <a:latin typeface="Times New Roman" pitchFamily="18" charset="0"/>
                <a:cs typeface="Times New Roman" pitchFamily="18" charset="0"/>
              </a:rPr>
              <a:t> Dengue </a:t>
            </a:r>
            <a:r>
              <a:rPr lang="en-US" dirty="0" err="1">
                <a:latin typeface="Times New Roman" pitchFamily="18" charset="0"/>
                <a:cs typeface="Times New Roman" pitchFamily="18" charset="0"/>
              </a:rPr>
              <a:t>để</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điều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trị</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theo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dõi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chăm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sóc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giúp</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tránh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được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những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biến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chứng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đáng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tiếc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với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người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bệnh</a:t>
            </a:r>
            <a:r>
              <a:rPr lang="en-US" dirty="0">
                <a:latin typeface="Times New Roman" pitchFamily="18" charset="0"/>
                <a:cs typeface="Times New Roman" pitchFamily="18" charset="0"/>
              </a:rPr>
              <a:t>. Qua </a:t>
            </a:r>
            <a:r>
              <a:rPr lang="en-US" dirty="0" err="1">
                <a:latin typeface="Times New Roman" pitchFamily="18" charset="0"/>
                <a:cs typeface="Times New Roman" pitchFamily="18" charset="0"/>
              </a:rPr>
              <a:t>thời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chăm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sóc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theo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dõi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bệnh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sốt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xuất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huyết</a:t>
            </a:r>
            <a:r>
              <a:rPr lang="en-US" dirty="0">
                <a:latin typeface="Times New Roman" pitchFamily="18" charset="0"/>
                <a:cs typeface="Times New Roman" pitchFamily="18" charset="0"/>
              </a:rPr>
              <a:t> Dengue, </a:t>
            </a:r>
            <a:r>
              <a:rPr lang="en-US" dirty="0" err="1">
                <a:latin typeface="Times New Roman" pitchFamily="18" charset="0"/>
                <a:cs typeface="Times New Roman" pitchFamily="18" charset="0"/>
              </a:rPr>
              <a:t>ngoài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chẩn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đoán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đúng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điều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trị</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kịp</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thời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của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bác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sĩ</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thì</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công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tác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điều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dưỡng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theo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dõi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chăm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sóc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bệnh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tốt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cũng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góp</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phần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quan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trọng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trong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thành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công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của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từng</a:t>
            </a:r>
            <a:r>
              <a:rPr lang="en-US" dirty="0">
                <a:latin typeface="Times New Roman" pitchFamily="18" charset="0"/>
                <a:cs typeface="Times New Roman" pitchFamily="18" charset="0"/>
              </a:rPr>
              <a:t> ca </a:t>
            </a:r>
            <a:r>
              <a:rPr lang="en-US" dirty="0" err="1">
                <a:latin typeface="Times New Roman" pitchFamily="18" charset="0"/>
                <a:cs typeface="Times New Roman" pitchFamily="18" charset="0"/>
              </a:rPr>
              <a:t>bệnh</a:t>
            </a:r>
            <a:r>
              <a:rPr lang="en-US" dirty="0">
                <a:latin typeface="Times New Roman" pitchFamily="18" charset="0"/>
                <a:cs typeface="Times New Roman" pitchFamily="18" charset="0"/>
              </a:rPr>
              <a:t>. </a:t>
            </a:r>
          </a:p>
          <a:p>
            <a:pPr>
              <a:buNone/>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857256"/>
          </a:xfrm>
        </p:spPr>
        <p:txBody>
          <a:bodyPr>
            <a:noAutofit/>
          </a:bodyPr>
          <a:lstStyle/>
          <a:p>
            <a:pPr algn="ctr"/>
            <a:br>
              <a:rPr lang="vi-VN" sz="2400" b="1" dirty="0">
                <a:latin typeface="+mn-lt"/>
              </a:rPr>
            </a:br>
            <a:r>
              <a:rPr lang="vi-VN" sz="2400" b="1" dirty="0">
                <a:latin typeface="+mn-lt"/>
              </a:rPr>
              <a:t>ĐẠI CƯƠNG SỐT XUẤT HUYẾT DENGUE</a:t>
            </a:r>
            <a:endParaRPr lang="en-US" sz="2400" b="1" dirty="0">
              <a:latin typeface="+mn-lt"/>
            </a:endParaRPr>
          </a:p>
        </p:txBody>
      </p:sp>
      <p:sp>
        <p:nvSpPr>
          <p:cNvPr id="3" name="Content Placeholder 2"/>
          <p:cNvSpPr>
            <a:spLocks noGrp="1"/>
          </p:cNvSpPr>
          <p:nvPr>
            <p:ph idx="1"/>
          </p:nvPr>
        </p:nvSpPr>
        <p:spPr>
          <a:xfrm>
            <a:off x="457200" y="1571612"/>
            <a:ext cx="8229600" cy="4752988"/>
          </a:xfrm>
        </p:spPr>
        <p:txBody>
          <a:bodyPr/>
          <a:lstStyle/>
          <a:p>
            <a:pPr>
              <a:buClrTx/>
              <a:buSzPct val="100000"/>
              <a:buFont typeface="Arial" pitchFamily="34" charset="0"/>
              <a:buChar char="•"/>
            </a:pPr>
            <a:r>
              <a:rPr lang="vi-VN" sz="2400" dirty="0"/>
              <a:t>Là bệnh truyền nhiễm gây dịch do </a:t>
            </a:r>
          </a:p>
          <a:p>
            <a:pPr>
              <a:buClrTx/>
              <a:buSzPct val="100000"/>
              <a:buNone/>
            </a:pPr>
            <a:r>
              <a:rPr lang="vi-VN" sz="2400" dirty="0"/>
              <a:t>virus Dengue gây nên.</a:t>
            </a:r>
          </a:p>
          <a:p>
            <a:pPr>
              <a:buClrTx/>
              <a:buSzPct val="100000"/>
              <a:buFont typeface="Arial" pitchFamily="34" charset="0"/>
              <a:buChar char="•"/>
            </a:pPr>
            <a:r>
              <a:rPr lang="vi-VN" sz="2400" dirty="0"/>
              <a:t>Trung gian truyền bệnh chủ yếu là </a:t>
            </a:r>
          </a:p>
          <a:p>
            <a:pPr>
              <a:buClrTx/>
              <a:buSzPct val="100000"/>
              <a:buNone/>
            </a:pPr>
            <a:r>
              <a:rPr lang="vi-VN" sz="2400" dirty="0"/>
              <a:t>muỗi Aedes Aegypti.</a:t>
            </a:r>
            <a:endParaRPr lang="en-US" sz="2400" b="1" dirty="0"/>
          </a:p>
          <a:p>
            <a:pPr>
              <a:buClrTx/>
              <a:buSzPct val="100000"/>
              <a:buFont typeface="Arial" pitchFamily="34" charset="0"/>
              <a:buChar char="•"/>
            </a:pPr>
            <a:r>
              <a:rPr lang="vi-VN" sz="2400" dirty="0"/>
              <a:t>Bệnh xảy ra quanh năm và thường gia tăng vào mùa mưa.</a:t>
            </a:r>
            <a:endParaRPr lang="en-US" sz="2400" b="1" dirty="0"/>
          </a:p>
          <a:p>
            <a:pPr>
              <a:buClrTx/>
              <a:buSzPct val="100000"/>
              <a:buFont typeface="Arial" pitchFamily="34" charset="0"/>
              <a:buChar char="•"/>
            </a:pPr>
            <a:r>
              <a:rPr lang="vi-VN" sz="2400" dirty="0"/>
              <a:t>Gặp ở cả trẻ em và người lớn.</a:t>
            </a:r>
          </a:p>
          <a:p>
            <a:pPr>
              <a:buClrTx/>
              <a:buSzPct val="100000"/>
              <a:buFont typeface="Arial" pitchFamily="34" charset="0"/>
              <a:buChar char="•"/>
            </a:pPr>
            <a:r>
              <a:rPr lang="vi-VN" sz="2400" dirty="0"/>
              <a:t>Đặc điểm của SXH Dengue là sốt, xuất huyết và thoát huyết tương, có thể dẫn đến sốc giảm thể tích tuần hoàn, rối loạn đông máu, suy tạng, nếu không được chẩn đoán sớm và xử trí kịp thời dễ dẫn đến tử vong.</a:t>
            </a:r>
            <a:endParaRPr lang="en-US" sz="2400" dirty="0"/>
          </a:p>
          <a:p>
            <a:pPr>
              <a:buClrTx/>
              <a:buSzPct val="100000"/>
              <a:buFont typeface="Arial" pitchFamily="34" charset="0"/>
              <a:buChar char="•"/>
            </a:pPr>
            <a:endParaRPr lang="en-US" b="1" dirty="0"/>
          </a:p>
        </p:txBody>
      </p:sp>
      <p:pic>
        <p:nvPicPr>
          <p:cNvPr id="5" name="Picture 6"/>
          <p:cNvPicPr>
            <a:picLocks noChangeAspect="1" noChangeArrowheads="1"/>
          </p:cNvPicPr>
          <p:nvPr/>
        </p:nvPicPr>
        <p:blipFill>
          <a:blip r:embed="rId2"/>
          <a:srcRect/>
          <a:stretch>
            <a:fillRect/>
          </a:stretch>
        </p:blipFill>
        <p:spPr bwMode="auto">
          <a:xfrm>
            <a:off x="5429256" y="1643050"/>
            <a:ext cx="2905617" cy="1744751"/>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a:srcRect/>
          <a:stretch>
            <a:fillRect/>
          </a:stretch>
        </p:blipFill>
        <p:spPr bwMode="auto">
          <a:xfrm>
            <a:off x="1000100" y="642918"/>
            <a:ext cx="7210425" cy="5653090"/>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842E6-53CB-3019-5407-852A06961F99}"/>
              </a:ext>
            </a:extLst>
          </p:cNvPr>
          <p:cNvSpPr>
            <a:spLocks noGrp="1"/>
          </p:cNvSpPr>
          <p:nvPr>
            <p:ph type="title"/>
          </p:nvPr>
        </p:nvSpPr>
        <p:spPr>
          <a:xfrm>
            <a:off x="251520" y="0"/>
            <a:ext cx="8229600" cy="420656"/>
          </a:xfrm>
        </p:spPr>
        <p:txBody>
          <a:bodyPr>
            <a:normAutofit/>
          </a:bodyPr>
          <a:lstStyle/>
          <a:p>
            <a:pPr algn="ctr"/>
            <a:r>
              <a:rPr lang="vi-VN" sz="2000" b="1" dirty="0">
                <a:latin typeface="+mn-lt"/>
              </a:rPr>
              <a:t> DIỄN BIẾN LÂM SÀNG CỦA BỆNH SỐT XUẤT HUYẾT DENGUE</a:t>
            </a:r>
            <a:endParaRPr lang="en-US" sz="2000" dirty="0"/>
          </a:p>
        </p:txBody>
      </p:sp>
      <p:graphicFrame>
        <p:nvGraphicFramePr>
          <p:cNvPr id="4" name="Table 4">
            <a:extLst>
              <a:ext uri="{FF2B5EF4-FFF2-40B4-BE49-F238E27FC236}">
                <a16:creationId xmlns:a16="http://schemas.microsoft.com/office/drawing/2014/main" id="{8544F0A3-5F4C-2293-582F-5DD905051BC6}"/>
              </a:ext>
            </a:extLst>
          </p:cNvPr>
          <p:cNvGraphicFramePr>
            <a:graphicFrameLocks noGrp="1"/>
          </p:cNvGraphicFramePr>
          <p:nvPr>
            <p:ph idx="1"/>
            <p:extLst>
              <p:ext uri="{D42A27DB-BD31-4B8C-83A1-F6EECF244321}">
                <p14:modId xmlns:p14="http://schemas.microsoft.com/office/powerpoint/2010/main" val="2125545553"/>
              </p:ext>
            </p:extLst>
          </p:nvPr>
        </p:nvGraphicFramePr>
        <p:xfrm>
          <a:off x="214282" y="428604"/>
          <a:ext cx="8572559" cy="6328154"/>
        </p:xfrm>
        <a:graphic>
          <a:graphicData uri="http://schemas.openxmlformats.org/drawingml/2006/table">
            <a:tbl>
              <a:tblPr firstRow="1" bandRow="1">
                <a:tableStyleId>{5C22544A-7EE6-4342-B048-85BDC9FD1C3A}</a:tableStyleId>
              </a:tblPr>
              <a:tblGrid>
                <a:gridCol w="1000132">
                  <a:extLst>
                    <a:ext uri="{9D8B030D-6E8A-4147-A177-3AD203B41FA5}">
                      <a16:colId xmlns:a16="http://schemas.microsoft.com/office/drawing/2014/main" val="971217277"/>
                    </a:ext>
                  </a:extLst>
                </a:gridCol>
                <a:gridCol w="4736840">
                  <a:extLst>
                    <a:ext uri="{9D8B030D-6E8A-4147-A177-3AD203B41FA5}">
                      <a16:colId xmlns:a16="http://schemas.microsoft.com/office/drawing/2014/main" val="1479624083"/>
                    </a:ext>
                  </a:extLst>
                </a:gridCol>
                <a:gridCol w="2835587">
                  <a:extLst>
                    <a:ext uri="{9D8B030D-6E8A-4147-A177-3AD203B41FA5}">
                      <a16:colId xmlns:a16="http://schemas.microsoft.com/office/drawing/2014/main" val="2223771084"/>
                    </a:ext>
                  </a:extLst>
                </a:gridCol>
              </a:tblGrid>
              <a:tr h="354298">
                <a:tc>
                  <a:txBody>
                    <a:bodyPr/>
                    <a:lstStyle/>
                    <a:p>
                      <a:pPr algn="ctr"/>
                      <a:endParaRPr lang="en-US" sz="1400" dirty="0">
                        <a:latin typeface="Times New Roman" pitchFamily="18" charset="0"/>
                        <a:cs typeface="Times New Roman" pitchFamily="18" charset="0"/>
                      </a:endParaRPr>
                    </a:p>
                  </a:txBody>
                  <a:tcPr/>
                </a:tc>
                <a:tc>
                  <a:txBody>
                    <a:bodyPr/>
                    <a:lstStyle/>
                    <a:p>
                      <a:r>
                        <a:rPr lang="en-US" sz="1400" dirty="0" err="1">
                          <a:latin typeface="Times New Roman" pitchFamily="18" charset="0"/>
                          <a:cs typeface="Times New Roman" pitchFamily="18" charset="0"/>
                        </a:rPr>
                        <a:t>Dấu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lâm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sàng</a:t>
                      </a:r>
                      <a:endParaRPr lang="en-US" sz="1400" dirty="0">
                        <a:latin typeface="Times New Roman" pitchFamily="18" charset="0"/>
                        <a:cs typeface="Times New Roman" pitchFamily="18" charset="0"/>
                      </a:endParaRPr>
                    </a:p>
                  </a:txBody>
                  <a:tcPr/>
                </a:tc>
                <a:tc>
                  <a:txBody>
                    <a:bodyPr/>
                    <a:lstStyle/>
                    <a:p>
                      <a:r>
                        <a:rPr lang="en-US" sz="1400" dirty="0" err="1">
                          <a:latin typeface="Times New Roman" pitchFamily="18" charset="0"/>
                          <a:cs typeface="Times New Roman" pitchFamily="18" charset="0"/>
                        </a:rPr>
                        <a:t>Dấu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lâm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sàng</a:t>
                      </a:r>
                      <a:endParaRPr lang="en-US" sz="1400" dirty="0">
                        <a:latin typeface="Times New Roman" pitchFamily="18" charset="0"/>
                        <a:cs typeface="Times New Roman" pitchFamily="18" charset="0"/>
                      </a:endParaRPr>
                    </a:p>
                  </a:txBody>
                  <a:tcPr/>
                </a:tc>
                <a:extLst>
                  <a:ext uri="{0D108BD9-81ED-4DB2-BD59-A6C34878D82A}">
                    <a16:rowId xmlns:a16="http://schemas.microsoft.com/office/drawing/2014/main" val="1366955087"/>
                  </a:ext>
                </a:extLst>
              </a:tr>
              <a:tr h="1288776">
                <a:tc>
                  <a:txBody>
                    <a:bodyPr/>
                    <a:lstStyle/>
                    <a:p>
                      <a:pPr algn="ctr"/>
                      <a:r>
                        <a:rPr lang="en-US" sz="1400" dirty="0" err="1">
                          <a:latin typeface="Times New Roman" pitchFamily="18" charset="0"/>
                          <a:cs typeface="Times New Roman" pitchFamily="18" charset="0"/>
                        </a:rPr>
                        <a:t>Giai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sốt</a:t>
                      </a:r>
                      <a:r>
                        <a:rPr lang="en-US" sz="1400" dirty="0">
                          <a:latin typeface="Times New Roman" pitchFamily="18" charset="0"/>
                          <a:cs typeface="Times New Roman" pitchFamily="18" charset="0"/>
                        </a:rPr>
                        <a:t> (N1-3)</a:t>
                      </a:r>
                    </a:p>
                  </a:txBody>
                  <a:tcPr/>
                </a:tc>
                <a:tc>
                  <a:txBody>
                    <a:bodyPr/>
                    <a:lstStyle/>
                    <a:p>
                      <a:pPr>
                        <a:buNone/>
                      </a:pPr>
                      <a:r>
                        <a:rPr lang="vi-VN" sz="1400" dirty="0">
                          <a:latin typeface="Times New Roman" pitchFamily="18" charset="0"/>
                          <a:cs typeface="Times New Roman" pitchFamily="18" charset="0"/>
                        </a:rPr>
                        <a:t>- Sốt cao đột ngột, liên tục</a:t>
                      </a:r>
                      <a:endParaRPr lang="en-US" sz="1400" b="1" dirty="0">
                        <a:latin typeface="Times New Roman" pitchFamily="18" charset="0"/>
                        <a:cs typeface="Times New Roman" pitchFamily="18" charset="0"/>
                      </a:endParaRPr>
                    </a:p>
                    <a:p>
                      <a:pPr>
                        <a:buNone/>
                      </a:pPr>
                      <a:r>
                        <a:rPr lang="vi-VN" sz="1400" dirty="0">
                          <a:latin typeface="Times New Roman" pitchFamily="18" charset="0"/>
                          <a:cs typeface="Times New Roman" pitchFamily="18" charset="0"/>
                        </a:rPr>
                        <a:t>- Nhức đầu, chán ăn,buồn nôn</a:t>
                      </a:r>
                      <a:endParaRPr lang="en-US" sz="1400" b="1" dirty="0">
                        <a:latin typeface="Times New Roman" pitchFamily="18" charset="0"/>
                        <a:cs typeface="Times New Roman" pitchFamily="18" charset="0"/>
                      </a:endParaRPr>
                    </a:p>
                    <a:p>
                      <a:pPr>
                        <a:buNone/>
                      </a:pPr>
                      <a:r>
                        <a:rPr lang="vi-VN" sz="1400" dirty="0">
                          <a:latin typeface="Times New Roman" pitchFamily="18" charset="0"/>
                          <a:cs typeface="Times New Roman" pitchFamily="18" charset="0"/>
                        </a:rPr>
                        <a:t>- Da xung huyết</a:t>
                      </a:r>
                      <a:endParaRPr lang="en-US" sz="1400" b="1" dirty="0">
                        <a:latin typeface="Times New Roman" pitchFamily="18" charset="0"/>
                        <a:cs typeface="Times New Roman" pitchFamily="18" charset="0"/>
                      </a:endParaRPr>
                    </a:p>
                    <a:p>
                      <a:pPr>
                        <a:buNone/>
                      </a:pPr>
                      <a:r>
                        <a:rPr lang="vi-VN" sz="1400" dirty="0">
                          <a:latin typeface="Times New Roman" pitchFamily="18" charset="0"/>
                          <a:cs typeface="Times New Roman" pitchFamily="18" charset="0"/>
                        </a:rPr>
                        <a:t>- Đau cơ, đau khớp, nhức</a:t>
                      </a:r>
                      <a:r>
                        <a:rPr lang="vi-VN" sz="1400" baseline="0" dirty="0">
                          <a:latin typeface="Times New Roman" pitchFamily="18" charset="0"/>
                          <a:cs typeface="Times New Roman" pitchFamily="18" charset="0"/>
                        </a:rPr>
                        <a:t> hai </a:t>
                      </a:r>
                      <a:r>
                        <a:rPr lang="vi-VN" sz="1400" dirty="0">
                          <a:latin typeface="Times New Roman" pitchFamily="18" charset="0"/>
                          <a:cs typeface="Times New Roman" pitchFamily="18" charset="0"/>
                        </a:rPr>
                        <a:t>hố mắt</a:t>
                      </a:r>
                      <a:endParaRPr lang="en-US" sz="1400" b="1" dirty="0">
                        <a:latin typeface="Times New Roman" pitchFamily="18" charset="0"/>
                        <a:cs typeface="Times New Roman" pitchFamily="18" charset="0"/>
                      </a:endParaRPr>
                    </a:p>
                    <a:p>
                      <a:pPr>
                        <a:buFontTx/>
                        <a:buChar char="-"/>
                      </a:pPr>
                      <a:r>
                        <a:rPr lang="vi-VN" sz="1400" dirty="0">
                          <a:latin typeface="Times New Roman" pitchFamily="18" charset="0"/>
                          <a:cs typeface="Times New Roman" pitchFamily="18" charset="0"/>
                        </a:rPr>
                        <a:t> Nghiệm pháp dây thắt </a:t>
                      </a:r>
                      <a:r>
                        <a:rPr lang="en-US" sz="1400" dirty="0">
                          <a:latin typeface="Times New Roman" pitchFamily="18" charset="0"/>
                          <a:cs typeface="Times New Roman" pitchFamily="18" charset="0"/>
                        </a:rPr>
                        <a:t>(+)</a:t>
                      </a:r>
                      <a:r>
                        <a:rPr lang="vi-VN" sz="1400" dirty="0">
                          <a:latin typeface="Times New Roman" pitchFamily="18" charset="0"/>
                          <a:cs typeface="Times New Roman" pitchFamily="18" charset="0"/>
                        </a:rPr>
                        <a:t>,</a:t>
                      </a:r>
                    </a:p>
                    <a:p>
                      <a:pPr>
                        <a:buFontTx/>
                        <a:buChar char="-"/>
                      </a:pPr>
                      <a:r>
                        <a:rPr lang="vi-VN" sz="1400" dirty="0">
                          <a:latin typeface="Times New Roman" pitchFamily="18" charset="0"/>
                          <a:cs typeface="Times New Roman" pitchFamily="18" charset="0"/>
                        </a:rPr>
                        <a:t>  Xuất huyết da, niêm mạc, chảy máu chân răng, máu mũi</a:t>
                      </a:r>
                      <a:endParaRPr lang="en-US" sz="1400" b="1" dirty="0">
                        <a:latin typeface="Times New Roman" pitchFamily="18" charset="0"/>
                        <a:cs typeface="Times New Roman" pitchFamily="18" charset="0"/>
                      </a:endParaRPr>
                    </a:p>
                  </a:txBody>
                  <a:tcPr/>
                </a:tc>
                <a:tc>
                  <a:txBody>
                    <a:bodyPr/>
                    <a:lstStyle/>
                    <a:p>
                      <a:r>
                        <a:rPr kumimoji="0" lang="vi-VN" sz="1400" b="0" kern="1200" dirty="0">
                          <a:solidFill>
                            <a:schemeClr val="dk1"/>
                          </a:solidFill>
                          <a:latin typeface="+mn-lt"/>
                          <a:ea typeface="+mn-ea"/>
                          <a:cs typeface="+mn-cs"/>
                        </a:rPr>
                        <a:t>- Hct bình thường</a:t>
                      </a:r>
                      <a:endParaRPr kumimoji="0" lang="en-US" sz="1400" b="1" kern="1200" dirty="0">
                        <a:solidFill>
                          <a:schemeClr val="dk1"/>
                        </a:solidFill>
                        <a:latin typeface="+mn-lt"/>
                        <a:ea typeface="+mn-ea"/>
                        <a:cs typeface="+mn-cs"/>
                      </a:endParaRPr>
                    </a:p>
                    <a:p>
                      <a:r>
                        <a:rPr kumimoji="0" lang="vi-VN" sz="1400" b="0" kern="1200" dirty="0">
                          <a:solidFill>
                            <a:schemeClr val="dk1"/>
                          </a:solidFill>
                          <a:latin typeface="+mn-lt"/>
                          <a:ea typeface="+mn-ea"/>
                          <a:cs typeface="+mn-cs"/>
                        </a:rPr>
                        <a:t>- Số lượng tiểu cầu bình thường hay giảmdần (nhưng còn &gt;100G/L)</a:t>
                      </a:r>
                      <a:endParaRPr kumimoji="0" lang="en-US" sz="1400" b="1" kern="1200" dirty="0">
                        <a:solidFill>
                          <a:schemeClr val="dk1"/>
                        </a:solidFill>
                        <a:latin typeface="+mn-lt"/>
                        <a:ea typeface="+mn-ea"/>
                        <a:cs typeface="+mn-cs"/>
                      </a:endParaRPr>
                    </a:p>
                    <a:p>
                      <a:r>
                        <a:rPr kumimoji="0" lang="vi-VN" sz="1400" b="0" kern="1200" dirty="0">
                          <a:solidFill>
                            <a:schemeClr val="dk1"/>
                          </a:solidFill>
                          <a:latin typeface="+mn-lt"/>
                          <a:ea typeface="+mn-ea"/>
                          <a:cs typeface="+mn-cs"/>
                        </a:rPr>
                        <a:t>- Số lượng bạch cầu thường giảm</a:t>
                      </a:r>
                      <a:endParaRPr kumimoji="0" lang="en-US" sz="1400" b="1" kern="1200" dirty="0">
                        <a:solidFill>
                          <a:schemeClr val="dk1"/>
                        </a:solidFill>
                        <a:latin typeface="+mn-lt"/>
                        <a:ea typeface="+mn-ea"/>
                        <a:cs typeface="+mn-cs"/>
                      </a:endParaRPr>
                    </a:p>
                    <a:p>
                      <a:endParaRPr lang="en-US" sz="1400" dirty="0">
                        <a:latin typeface="Times New Roman" pitchFamily="18" charset="0"/>
                        <a:cs typeface="Times New Roman" pitchFamily="18" charset="0"/>
                      </a:endParaRPr>
                    </a:p>
                  </a:txBody>
                  <a:tcPr/>
                </a:tc>
                <a:extLst>
                  <a:ext uri="{0D108BD9-81ED-4DB2-BD59-A6C34878D82A}">
                    <a16:rowId xmlns:a16="http://schemas.microsoft.com/office/drawing/2014/main" val="1764822196"/>
                  </a:ext>
                </a:extLst>
              </a:tr>
              <a:tr h="2941156">
                <a:tc>
                  <a:txBody>
                    <a:bodyPr/>
                    <a:lstStyle/>
                    <a:p>
                      <a:pPr algn="ctr"/>
                      <a:r>
                        <a:rPr lang="en-US" sz="1400" dirty="0" err="1">
                          <a:latin typeface="Times New Roman" pitchFamily="18" charset="0"/>
                          <a:cs typeface="Times New Roman" pitchFamily="18" charset="0"/>
                        </a:rPr>
                        <a:t>Giai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nguy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hiểm</a:t>
                      </a:r>
                      <a:r>
                        <a:rPr lang="en-US" sz="1400" dirty="0">
                          <a:latin typeface="Times New Roman" pitchFamily="18" charset="0"/>
                          <a:cs typeface="Times New Roman" pitchFamily="18" charset="0"/>
                        </a:rPr>
                        <a:t>(N3-7)</a:t>
                      </a:r>
                    </a:p>
                  </a:txBody>
                  <a:tcPr/>
                </a:tc>
                <a:tc>
                  <a:txBody>
                    <a:bodyPr/>
                    <a:lstStyle/>
                    <a:p>
                      <a:r>
                        <a:rPr kumimoji="0" lang="vi-VN" sz="1400" b="0" kern="1200" dirty="0">
                          <a:solidFill>
                            <a:schemeClr val="dk1"/>
                          </a:solidFill>
                          <a:latin typeface="Times New Roman" pitchFamily="18" charset="0"/>
                          <a:ea typeface="+mn-ea"/>
                          <a:cs typeface="Times New Roman" pitchFamily="18" charset="0"/>
                        </a:rPr>
                        <a:t>- Người bệnh có thể còn sốt cao hoặc đã giảm sốt</a:t>
                      </a:r>
                      <a:endParaRPr kumimoji="0" lang="en-US" sz="1400" b="1" kern="1200" dirty="0">
                        <a:solidFill>
                          <a:schemeClr val="dk1"/>
                        </a:solidFill>
                        <a:latin typeface="Times New Roman" pitchFamily="18" charset="0"/>
                        <a:ea typeface="+mn-ea"/>
                        <a:cs typeface="Times New Roman" pitchFamily="18" charset="0"/>
                      </a:endParaRPr>
                    </a:p>
                    <a:p>
                      <a:r>
                        <a:rPr kumimoji="0" lang="vi-VN" sz="1400" b="0" kern="1200" dirty="0">
                          <a:solidFill>
                            <a:schemeClr val="dk1"/>
                          </a:solidFill>
                          <a:latin typeface="Times New Roman" pitchFamily="18" charset="0"/>
                          <a:ea typeface="+mn-ea"/>
                          <a:cs typeface="Times New Roman" pitchFamily="18" charset="0"/>
                        </a:rPr>
                        <a:t>- Đau bụng nhiều và liên tục hoặc tăng cảm giác đau nhất là ở vùng gan.Gan to &gt; 2cm dưới bờ sườn</a:t>
                      </a:r>
                      <a:endParaRPr kumimoji="0" lang="en-US" sz="1400" b="1" kern="1200" dirty="0">
                        <a:solidFill>
                          <a:schemeClr val="dk1"/>
                        </a:solidFill>
                        <a:latin typeface="Times New Roman" pitchFamily="18" charset="0"/>
                        <a:ea typeface="+mn-ea"/>
                        <a:cs typeface="Times New Roman" pitchFamily="18" charset="0"/>
                      </a:endParaRPr>
                    </a:p>
                    <a:p>
                      <a:r>
                        <a:rPr kumimoji="0" lang="vi-VN" sz="1400" b="0" kern="1200" dirty="0">
                          <a:solidFill>
                            <a:schemeClr val="dk1"/>
                          </a:solidFill>
                          <a:latin typeface="Times New Roman" pitchFamily="18" charset="0"/>
                          <a:ea typeface="+mn-ea"/>
                          <a:cs typeface="Times New Roman" pitchFamily="18" charset="0"/>
                        </a:rPr>
                        <a:t>- Vật vả, lừ đừ, li bì</a:t>
                      </a:r>
                      <a:endParaRPr kumimoji="0" lang="en-US" sz="1400" b="1" kern="1200" dirty="0">
                        <a:solidFill>
                          <a:schemeClr val="dk1"/>
                        </a:solidFill>
                        <a:latin typeface="Times New Roman" pitchFamily="18" charset="0"/>
                        <a:ea typeface="+mn-ea"/>
                        <a:cs typeface="Times New Roman" pitchFamily="18" charset="0"/>
                      </a:endParaRPr>
                    </a:p>
                    <a:p>
                      <a:r>
                        <a:rPr kumimoji="0" lang="vi-VN" sz="1400" b="0" kern="1200" dirty="0">
                          <a:solidFill>
                            <a:schemeClr val="dk1"/>
                          </a:solidFill>
                          <a:latin typeface="Times New Roman" pitchFamily="18" charset="0"/>
                          <a:ea typeface="+mn-ea"/>
                          <a:cs typeface="Times New Roman" pitchFamily="18" charset="0"/>
                        </a:rPr>
                        <a:t>- Nôn ói</a:t>
                      </a:r>
                      <a:endParaRPr kumimoji="0" lang="en-US" sz="1400" b="1" kern="1200" dirty="0">
                        <a:solidFill>
                          <a:schemeClr val="dk1"/>
                        </a:solidFill>
                        <a:latin typeface="Times New Roman" pitchFamily="18" charset="0"/>
                        <a:ea typeface="+mn-ea"/>
                        <a:cs typeface="Times New Roman" pitchFamily="18" charset="0"/>
                      </a:endParaRPr>
                    </a:p>
                    <a:p>
                      <a:r>
                        <a:rPr kumimoji="0" lang="vi-VN" sz="1400" b="0" kern="1200" dirty="0">
                          <a:solidFill>
                            <a:schemeClr val="dk1"/>
                          </a:solidFill>
                          <a:latin typeface="Times New Roman" pitchFamily="18" charset="0"/>
                          <a:ea typeface="+mn-ea"/>
                          <a:cs typeface="Times New Roman" pitchFamily="18" charset="0"/>
                        </a:rPr>
                        <a:t>- Biểu hiện thoát huyết tương do tăng tính thấm thành mạch (thường kéo dài 24 – 48 giờ): Tràn dịch màng phổi, màng bụng, phù nề mi mắt.</a:t>
                      </a:r>
                      <a:r>
                        <a:rPr kumimoji="0" lang="vi-VN" sz="1400" b="1" kern="1200" dirty="0">
                          <a:solidFill>
                            <a:schemeClr val="dk1"/>
                          </a:solidFill>
                          <a:latin typeface="Times New Roman" pitchFamily="18" charset="0"/>
                          <a:ea typeface="+mn-ea"/>
                          <a:cs typeface="Times New Roman" pitchFamily="18" charset="0"/>
                        </a:rPr>
                        <a:t>.</a:t>
                      </a:r>
                      <a:r>
                        <a:rPr kumimoji="0" lang="vi-VN" sz="1400" b="1" kern="1200" baseline="0" dirty="0">
                          <a:solidFill>
                            <a:schemeClr val="dk1"/>
                          </a:solidFill>
                          <a:latin typeface="Times New Roman" pitchFamily="18" charset="0"/>
                          <a:ea typeface="+mn-ea"/>
                          <a:cs typeface="Times New Roman" pitchFamily="18" charset="0"/>
                        </a:rPr>
                        <a:t> </a:t>
                      </a:r>
                      <a:r>
                        <a:rPr kumimoji="0" lang="vi-VN" sz="1400" b="0" kern="1200" dirty="0">
                          <a:solidFill>
                            <a:schemeClr val="dk1"/>
                          </a:solidFill>
                          <a:latin typeface="Times New Roman" pitchFamily="18" charset="0"/>
                          <a:ea typeface="+mn-ea"/>
                          <a:cs typeface="Times New Roman" pitchFamily="18" charset="0"/>
                        </a:rPr>
                        <a:t>Nếu thoát huyết tương nhiều sẽ dẫn đến sốc </a:t>
                      </a:r>
                      <a:endParaRPr kumimoji="0" lang="en-US" sz="1400" b="1" kern="1200" dirty="0">
                        <a:solidFill>
                          <a:schemeClr val="dk1"/>
                        </a:solidFill>
                        <a:latin typeface="Times New Roman" pitchFamily="18" charset="0"/>
                        <a:ea typeface="+mn-ea"/>
                        <a:cs typeface="Times New Roman" pitchFamily="18" charset="0"/>
                      </a:endParaRPr>
                    </a:p>
                    <a:p>
                      <a:r>
                        <a:rPr kumimoji="0" lang="vi-VN" sz="1400" b="0" kern="1200" dirty="0">
                          <a:solidFill>
                            <a:schemeClr val="dk1"/>
                          </a:solidFill>
                          <a:latin typeface="Times New Roman" pitchFamily="18" charset="0"/>
                          <a:ea typeface="+mn-ea"/>
                          <a:cs typeface="Times New Roman" pitchFamily="18" charset="0"/>
                        </a:rPr>
                        <a:t>- Xuất huyết</a:t>
                      </a:r>
                      <a:r>
                        <a:rPr kumimoji="0" lang="vi-VN" sz="1400" b="0" kern="1200" baseline="0" dirty="0">
                          <a:solidFill>
                            <a:schemeClr val="dk1"/>
                          </a:solidFill>
                          <a:latin typeface="Times New Roman" pitchFamily="18" charset="0"/>
                          <a:ea typeface="+mn-ea"/>
                          <a:cs typeface="Times New Roman" pitchFamily="18" charset="0"/>
                        </a:rPr>
                        <a:t> (</a:t>
                      </a:r>
                      <a:r>
                        <a:rPr kumimoji="0" lang="vi-VN" sz="1400" kern="1200" dirty="0">
                          <a:solidFill>
                            <a:schemeClr val="dk1"/>
                          </a:solidFill>
                          <a:latin typeface="Times New Roman" pitchFamily="18" charset="0"/>
                          <a:ea typeface="+mn-ea"/>
                          <a:cs typeface="Times New Roman" pitchFamily="18" charset="0"/>
                        </a:rPr>
                        <a:t>dưới da,  niêm mạc như chảy máu chân răng, chảy máu mũi, XH nội</a:t>
                      </a:r>
                      <a:r>
                        <a:rPr kumimoji="0" lang="vi-VN" sz="1400" kern="1200" baseline="0" dirty="0">
                          <a:solidFill>
                            <a:schemeClr val="dk1"/>
                          </a:solidFill>
                          <a:latin typeface="Times New Roman" pitchFamily="18" charset="0"/>
                          <a:ea typeface="+mn-ea"/>
                          <a:cs typeface="Times New Roman" pitchFamily="18" charset="0"/>
                        </a:rPr>
                        <a:t> tạng.</a:t>
                      </a:r>
                      <a:r>
                        <a:rPr kumimoji="0" lang="vi-VN" sz="1400" kern="1200" dirty="0">
                          <a:solidFill>
                            <a:schemeClr val="dk1"/>
                          </a:solidFill>
                          <a:latin typeface="Times New Roman" pitchFamily="18" charset="0"/>
                          <a:ea typeface="+mn-ea"/>
                          <a:cs typeface="Times New Roman" pitchFamily="18" charset="0"/>
                        </a:rPr>
                        <a:t> Xuất huyết nặng: xuất huyết đường tiêu hóa , XH phổi,  XH</a:t>
                      </a:r>
                      <a:r>
                        <a:rPr kumimoji="0" lang="vi-VN" sz="1400" kern="1200" baseline="0" dirty="0">
                          <a:solidFill>
                            <a:schemeClr val="dk1"/>
                          </a:solidFill>
                          <a:latin typeface="Times New Roman" pitchFamily="18" charset="0"/>
                          <a:ea typeface="+mn-ea"/>
                          <a:cs typeface="Times New Roman" pitchFamily="18" charset="0"/>
                        </a:rPr>
                        <a:t> </a:t>
                      </a:r>
                      <a:r>
                        <a:rPr kumimoji="0" lang="vi-VN" sz="1400" kern="1200" dirty="0">
                          <a:solidFill>
                            <a:schemeClr val="dk1"/>
                          </a:solidFill>
                          <a:latin typeface="Times New Roman" pitchFamily="18" charset="0"/>
                          <a:ea typeface="+mn-ea"/>
                          <a:cs typeface="Times New Roman" pitchFamily="18" charset="0"/>
                        </a:rPr>
                        <a:t>não...)</a:t>
                      </a:r>
                      <a:endParaRPr kumimoji="0" lang="en-US" sz="1400" kern="1200" dirty="0">
                        <a:solidFill>
                          <a:schemeClr val="dk1"/>
                        </a:solidFill>
                        <a:latin typeface="Times New Roman" pitchFamily="18" charset="0"/>
                        <a:ea typeface="+mn-ea"/>
                        <a:cs typeface="Times New Roman" pitchFamily="18" charset="0"/>
                      </a:endParaRPr>
                    </a:p>
                    <a:p>
                      <a:pPr>
                        <a:buFontTx/>
                        <a:buChar char="-"/>
                      </a:pPr>
                      <a:r>
                        <a:rPr kumimoji="0" lang="vi-VN" sz="1400" kern="1200" dirty="0">
                          <a:solidFill>
                            <a:schemeClr val="dk1"/>
                          </a:solidFill>
                          <a:latin typeface="Times New Roman" pitchFamily="18" charset="0"/>
                          <a:ea typeface="+mn-ea"/>
                          <a:cs typeface="Times New Roman" pitchFamily="18" charset="0"/>
                        </a:rPr>
                        <a:t>Một số trường hợp nặng có thể có biểu hiện suy tạng như tổn thương gan nặng/suy gan, suy</a:t>
                      </a:r>
                      <a:r>
                        <a:rPr kumimoji="0" lang="vi-VN" sz="1400" kern="1200" baseline="0" dirty="0">
                          <a:solidFill>
                            <a:schemeClr val="dk1"/>
                          </a:solidFill>
                          <a:latin typeface="Times New Roman" pitchFamily="18" charset="0"/>
                          <a:ea typeface="+mn-ea"/>
                          <a:cs typeface="Times New Roman" pitchFamily="18" charset="0"/>
                        </a:rPr>
                        <a:t> </a:t>
                      </a:r>
                      <a:r>
                        <a:rPr kumimoji="0" lang="vi-VN" sz="1400" kern="1200" dirty="0">
                          <a:solidFill>
                            <a:schemeClr val="dk1"/>
                          </a:solidFill>
                          <a:latin typeface="Times New Roman" pitchFamily="18" charset="0"/>
                          <a:ea typeface="+mn-ea"/>
                          <a:cs typeface="Times New Roman" pitchFamily="18" charset="0"/>
                        </a:rPr>
                        <a:t>thận, suy hô</a:t>
                      </a:r>
                      <a:r>
                        <a:rPr kumimoji="0" lang="vi-VN" sz="1400" kern="1200" baseline="0" dirty="0">
                          <a:solidFill>
                            <a:schemeClr val="dk1"/>
                          </a:solidFill>
                          <a:latin typeface="Times New Roman" pitchFamily="18" charset="0"/>
                          <a:ea typeface="+mn-ea"/>
                          <a:cs typeface="Times New Roman" pitchFamily="18" charset="0"/>
                        </a:rPr>
                        <a:t> hấp, có biểu hiện của RL TK TW như viêm não do VR, 1 số có biểu hiện của viêm cơ tim: rối loạn nhịp nhanh,nhịp chậm...</a:t>
                      </a:r>
                      <a:endParaRPr kumimoji="0" lang="en-US" sz="1400" kern="1200" dirty="0">
                        <a:solidFill>
                          <a:schemeClr val="dk1"/>
                        </a:solidFill>
                        <a:latin typeface="Times New Roman" pitchFamily="18" charset="0"/>
                        <a:ea typeface="+mn-ea"/>
                        <a:cs typeface="Times New Roman" pitchFamily="18" charset="0"/>
                      </a:endParaRPr>
                    </a:p>
                  </a:txBody>
                  <a:tcPr/>
                </a:tc>
                <a:tc>
                  <a:txBody>
                    <a:bodyPr/>
                    <a:lstStyle/>
                    <a:p>
                      <a:r>
                        <a:rPr kumimoji="0" lang="vi-VN" sz="1400" kern="1200" dirty="0">
                          <a:solidFill>
                            <a:schemeClr val="dk1"/>
                          </a:solidFill>
                          <a:latin typeface="+mn-lt"/>
                          <a:ea typeface="+mn-ea"/>
                          <a:cs typeface="+mn-cs"/>
                        </a:rPr>
                        <a:t>- Hematocrit tăng (&gt; 20% so với giá trị ban đầu của người bệnh hoặc so với giá trị trung bình của dân số ở cùng lứa tuổi)</a:t>
                      </a:r>
                      <a:endParaRPr kumimoji="0" lang="en-US" sz="1400" kern="1200" dirty="0">
                        <a:solidFill>
                          <a:schemeClr val="dk1"/>
                        </a:solidFill>
                        <a:latin typeface="+mn-lt"/>
                        <a:ea typeface="+mn-ea"/>
                        <a:cs typeface="+mn-cs"/>
                      </a:endParaRPr>
                    </a:p>
                    <a:p>
                      <a:r>
                        <a:rPr kumimoji="0" lang="vi-VN" sz="1400" kern="1200" dirty="0">
                          <a:solidFill>
                            <a:schemeClr val="dk1"/>
                          </a:solidFill>
                          <a:latin typeface="+mn-lt"/>
                          <a:ea typeface="+mn-ea"/>
                          <a:cs typeface="+mn-cs"/>
                        </a:rPr>
                        <a:t>- Số lượng tiểu cầu giảm (&lt; 100 G/L)</a:t>
                      </a:r>
                      <a:endParaRPr kumimoji="0" lang="en-US" sz="1400" kern="1200" dirty="0">
                        <a:solidFill>
                          <a:schemeClr val="dk1"/>
                        </a:solidFill>
                        <a:latin typeface="+mn-lt"/>
                        <a:ea typeface="+mn-ea"/>
                        <a:cs typeface="+mn-cs"/>
                      </a:endParaRPr>
                    </a:p>
                    <a:p>
                      <a:r>
                        <a:rPr kumimoji="0" lang="vi-VN" sz="1400" kern="1200" dirty="0">
                          <a:solidFill>
                            <a:schemeClr val="dk1"/>
                          </a:solidFill>
                          <a:latin typeface="+mn-lt"/>
                          <a:ea typeface="+mn-ea"/>
                          <a:cs typeface="+mn-cs"/>
                        </a:rPr>
                        <a:t>- AST, ALT thường tăng.</a:t>
                      </a:r>
                      <a:endParaRPr kumimoji="0" lang="en-US" sz="1400" kern="1200" dirty="0">
                        <a:solidFill>
                          <a:schemeClr val="dk1"/>
                        </a:solidFill>
                        <a:latin typeface="+mn-lt"/>
                        <a:ea typeface="+mn-ea"/>
                        <a:cs typeface="+mn-cs"/>
                      </a:endParaRPr>
                    </a:p>
                    <a:p>
                      <a:r>
                        <a:rPr kumimoji="0" lang="vi-VN" sz="1400" kern="1200" dirty="0">
                          <a:solidFill>
                            <a:schemeClr val="dk1"/>
                          </a:solidFill>
                          <a:latin typeface="+mn-lt"/>
                          <a:ea typeface="+mn-ea"/>
                          <a:cs typeface="+mn-cs"/>
                        </a:rPr>
                        <a:t>- Trường hợp nặng có thể có rối loạn đông máu.</a:t>
                      </a:r>
                      <a:endParaRPr kumimoji="0" lang="en-US" sz="1400" kern="1200" dirty="0">
                        <a:solidFill>
                          <a:schemeClr val="dk1"/>
                        </a:solidFill>
                        <a:latin typeface="+mn-lt"/>
                        <a:ea typeface="+mn-ea"/>
                        <a:cs typeface="+mn-cs"/>
                      </a:endParaRPr>
                    </a:p>
                    <a:p>
                      <a:r>
                        <a:rPr kumimoji="0" lang="vi-VN" sz="1400" kern="1200" dirty="0">
                          <a:solidFill>
                            <a:schemeClr val="dk1"/>
                          </a:solidFill>
                          <a:latin typeface="+mn-lt"/>
                          <a:ea typeface="+mn-ea"/>
                          <a:cs typeface="+mn-cs"/>
                        </a:rPr>
                        <a:t>- Siêu âm hoặc X-quang: tràn dịch màng bụng, màng phổi.</a:t>
                      </a:r>
                      <a:endParaRPr kumimoji="0" lang="en-US" sz="1400" kern="1200" dirty="0">
                        <a:solidFill>
                          <a:schemeClr val="dk1"/>
                        </a:solidFill>
                        <a:latin typeface="+mn-lt"/>
                        <a:ea typeface="+mn-ea"/>
                        <a:cs typeface="+mn-cs"/>
                      </a:endParaRPr>
                    </a:p>
                  </a:txBody>
                  <a:tcPr/>
                </a:tc>
                <a:extLst>
                  <a:ext uri="{0D108BD9-81ED-4DB2-BD59-A6C34878D82A}">
                    <a16:rowId xmlns:a16="http://schemas.microsoft.com/office/drawing/2014/main" val="352129696"/>
                  </a:ext>
                </a:extLst>
              </a:tr>
              <a:tr h="1310416">
                <a:tc>
                  <a:txBody>
                    <a:bodyPr/>
                    <a:lstStyle/>
                    <a:p>
                      <a:pPr algn="ctr"/>
                      <a:r>
                        <a:rPr lang="en-US" sz="1400" dirty="0" err="1">
                          <a:latin typeface="Times New Roman" pitchFamily="18" charset="0"/>
                          <a:cs typeface="Times New Roman" pitchFamily="18" charset="0"/>
                        </a:rPr>
                        <a:t>Giai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hồi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phục</a:t>
                      </a:r>
                      <a:r>
                        <a:rPr lang="vi-VN" sz="1400" dirty="0">
                          <a:latin typeface="Times New Roman" pitchFamily="18" charset="0"/>
                          <a:cs typeface="Times New Roman" pitchFamily="18" charset="0"/>
                        </a:rPr>
                        <a:t> (N7-10)</a:t>
                      </a:r>
                      <a:endParaRPr lang="en-US" sz="1400" dirty="0">
                        <a:latin typeface="Times New Roman" pitchFamily="18" charset="0"/>
                        <a:cs typeface="Times New Roman" pitchFamily="18" charset="0"/>
                      </a:endParaRPr>
                    </a:p>
                  </a:txBody>
                  <a:tcPr/>
                </a:tc>
                <a:tc>
                  <a:txBody>
                    <a:bodyPr/>
                    <a:lstStyle/>
                    <a:p>
                      <a:r>
                        <a:rPr kumimoji="0" lang="vi-VN" sz="1400" kern="1200" dirty="0">
                          <a:solidFill>
                            <a:schemeClr val="dk1"/>
                          </a:solidFill>
                          <a:latin typeface="+mn-lt"/>
                          <a:ea typeface="+mn-ea"/>
                          <a:cs typeface="+mn-cs"/>
                        </a:rPr>
                        <a:t>- Người bệnh hết sốt, toàn trạng tốt lên, thèm ăn, huyết động ổn định và tiểu nhiều.</a:t>
                      </a:r>
                      <a:endParaRPr kumimoji="0" lang="en-US" sz="1400" kern="1200" dirty="0">
                        <a:solidFill>
                          <a:schemeClr val="dk1"/>
                        </a:solidFill>
                        <a:latin typeface="+mn-lt"/>
                        <a:ea typeface="+mn-ea"/>
                        <a:cs typeface="+mn-cs"/>
                      </a:endParaRPr>
                    </a:p>
                    <a:p>
                      <a:r>
                        <a:rPr kumimoji="0" lang="vi-VN" sz="1400" kern="1200" dirty="0">
                          <a:solidFill>
                            <a:schemeClr val="dk1"/>
                          </a:solidFill>
                          <a:latin typeface="+mn-lt"/>
                          <a:ea typeface="+mn-ea"/>
                          <a:cs typeface="+mn-cs"/>
                        </a:rPr>
                        <a:t>- Có thể phát ban hồi phục hoặc ngứa ngoài da.</a:t>
                      </a:r>
                      <a:endParaRPr kumimoji="0" lang="en-US" sz="1400" kern="1200" dirty="0">
                        <a:solidFill>
                          <a:schemeClr val="dk1"/>
                        </a:solidFill>
                        <a:latin typeface="+mn-lt"/>
                        <a:ea typeface="+mn-ea"/>
                        <a:cs typeface="+mn-cs"/>
                      </a:endParaRPr>
                    </a:p>
                    <a:p>
                      <a:r>
                        <a:rPr kumimoji="0" lang="vi-VN" sz="1400" kern="1200" dirty="0">
                          <a:solidFill>
                            <a:schemeClr val="dk1"/>
                          </a:solidFill>
                          <a:latin typeface="+mn-lt"/>
                          <a:ea typeface="+mn-ea"/>
                          <a:cs typeface="+mn-cs"/>
                        </a:rPr>
                        <a:t>- Có thể có nhịp tim chậm, không đều, có thể có suy hô hấp do quá tải dịch truyền</a:t>
                      </a:r>
                      <a:endParaRPr lang="en-US" sz="1400" b="1" dirty="0">
                        <a:latin typeface="Times New Roman" pitchFamily="18" charset="0"/>
                        <a:cs typeface="Times New Roman" pitchFamily="18" charset="0"/>
                      </a:endParaRPr>
                    </a:p>
                  </a:txBody>
                  <a:tcPr/>
                </a:tc>
                <a:tc>
                  <a:txBody>
                    <a:bodyPr/>
                    <a:lstStyle/>
                    <a:p>
                      <a:pPr>
                        <a:buNone/>
                      </a:pPr>
                      <a:r>
                        <a:rPr lang="vi-VN" sz="1400" dirty="0">
                          <a:latin typeface="Times New Roman" pitchFamily="18" charset="0"/>
                          <a:cs typeface="Times New Roman" pitchFamily="18" charset="0"/>
                        </a:rPr>
                        <a:t>- Hct giảm hay bình thường</a:t>
                      </a:r>
                      <a:endParaRPr lang="en-US" sz="1400" b="1" dirty="0">
                        <a:latin typeface="Times New Roman" pitchFamily="18" charset="0"/>
                        <a:cs typeface="Times New Roman" pitchFamily="18" charset="0"/>
                      </a:endParaRPr>
                    </a:p>
                    <a:p>
                      <a:pPr>
                        <a:buNone/>
                      </a:pPr>
                      <a:r>
                        <a:rPr lang="vi-VN" sz="1400" dirty="0">
                          <a:latin typeface="Times New Roman" pitchFamily="18" charset="0"/>
                          <a:cs typeface="Times New Roman" pitchFamily="18" charset="0"/>
                        </a:rPr>
                        <a:t>- Bạch cầu tăng trở về  giới</a:t>
                      </a:r>
                      <a:r>
                        <a:rPr lang="vi-VN" sz="1400" baseline="0" dirty="0">
                          <a:latin typeface="Times New Roman" pitchFamily="18" charset="0"/>
                          <a:cs typeface="Times New Roman" pitchFamily="18" charset="0"/>
                        </a:rPr>
                        <a:t> hạn  bt</a:t>
                      </a:r>
                      <a:endParaRPr lang="en-US" sz="1400" b="1" dirty="0">
                        <a:latin typeface="Times New Roman" pitchFamily="18" charset="0"/>
                        <a:cs typeface="Times New Roman" pitchFamily="18" charset="0"/>
                      </a:endParaRPr>
                    </a:p>
                    <a:p>
                      <a:pPr>
                        <a:buNone/>
                      </a:pPr>
                      <a:r>
                        <a:rPr lang="vi-VN" sz="1400" dirty="0">
                          <a:latin typeface="Times New Roman" pitchFamily="18" charset="0"/>
                          <a:cs typeface="Times New Roman" pitchFamily="18" charset="0"/>
                        </a:rPr>
                        <a:t>- Tiểu cầu dần trở về giới</a:t>
                      </a:r>
                      <a:r>
                        <a:rPr lang="vi-VN" sz="1400" baseline="0" dirty="0">
                          <a:latin typeface="Times New Roman" pitchFamily="18" charset="0"/>
                          <a:cs typeface="Times New Roman" pitchFamily="18" charset="0"/>
                        </a:rPr>
                        <a:t> hạn </a:t>
                      </a:r>
                      <a:r>
                        <a:rPr lang="vi-VN" sz="1400" dirty="0">
                          <a:latin typeface="Times New Roman" pitchFamily="18" charset="0"/>
                          <a:cs typeface="Times New Roman" pitchFamily="18" charset="0"/>
                        </a:rPr>
                        <a:t>bình thường</a:t>
                      </a:r>
                      <a:endParaRPr lang="en-US" sz="1400" b="1" dirty="0">
                        <a:latin typeface="Times New Roman" pitchFamily="18" charset="0"/>
                        <a:cs typeface="Times New Roman" pitchFamily="18" charset="0"/>
                      </a:endParaRPr>
                    </a:p>
                    <a:p>
                      <a:r>
                        <a:rPr lang="vi-VN" sz="1400" dirty="0">
                          <a:latin typeface="Times New Roman" pitchFamily="18" charset="0"/>
                          <a:cs typeface="Times New Roman" pitchFamily="18" charset="0"/>
                        </a:rPr>
                        <a:t>-  </a:t>
                      </a:r>
                      <a:r>
                        <a:rPr kumimoji="0" lang="vi-VN" sz="1400" kern="1200" dirty="0">
                          <a:solidFill>
                            <a:schemeClr val="dk1"/>
                          </a:solidFill>
                          <a:latin typeface="Times New Roman" pitchFamily="18" charset="0"/>
                          <a:ea typeface="+mn-ea"/>
                          <a:cs typeface="Times New Roman" pitchFamily="18" charset="0"/>
                        </a:rPr>
                        <a:t>AST, ALT có khuynh hướng giảm.</a:t>
                      </a:r>
                      <a:endParaRPr lang="en-US" sz="1400" dirty="0">
                        <a:latin typeface="Times New Roman" pitchFamily="18" charset="0"/>
                        <a:cs typeface="Times New Roman" pitchFamily="18" charset="0"/>
                      </a:endParaRPr>
                    </a:p>
                  </a:txBody>
                  <a:tcPr/>
                </a:tc>
                <a:extLst>
                  <a:ext uri="{0D108BD9-81ED-4DB2-BD59-A6C34878D82A}">
                    <a16:rowId xmlns:a16="http://schemas.microsoft.com/office/drawing/2014/main" val="2283624116"/>
                  </a:ext>
                </a:extLst>
              </a:tr>
            </a:tbl>
          </a:graphicData>
        </a:graphic>
      </p:graphicFrame>
    </p:spTree>
    <p:extLst>
      <p:ext uri="{BB962C8B-B14F-4D97-AF65-F5344CB8AC3E}">
        <p14:creationId xmlns:p14="http://schemas.microsoft.com/office/powerpoint/2010/main" val="1425123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571504"/>
          </a:xfrm>
        </p:spPr>
        <p:txBody>
          <a:bodyPr>
            <a:normAutofit/>
          </a:bodyPr>
          <a:lstStyle/>
          <a:p>
            <a:pPr algn="ctr"/>
            <a:r>
              <a:rPr lang="vi-VN" sz="2400" b="1" dirty="0">
                <a:latin typeface="+mn-lt"/>
              </a:rPr>
              <a:t> PHÂN ĐỘ SỐT XUẤT HUYẾT DENGUE</a:t>
            </a:r>
            <a:endParaRPr lang="en-US" sz="2400" b="1" dirty="0">
              <a:latin typeface="+mn-lt"/>
            </a:endParaRPr>
          </a:p>
        </p:txBody>
      </p:sp>
      <p:sp>
        <p:nvSpPr>
          <p:cNvPr id="3" name="Content Placeholder 2"/>
          <p:cNvSpPr>
            <a:spLocks noGrp="1"/>
          </p:cNvSpPr>
          <p:nvPr>
            <p:ph idx="1"/>
          </p:nvPr>
        </p:nvSpPr>
        <p:spPr>
          <a:xfrm>
            <a:off x="500034" y="1428736"/>
            <a:ext cx="8229600" cy="4746310"/>
          </a:xfrm>
        </p:spPr>
        <p:txBody>
          <a:bodyPr/>
          <a:lstStyle/>
          <a:p>
            <a:pPr>
              <a:buNone/>
            </a:pPr>
            <a:r>
              <a:rPr lang="vi-VN" sz="2400" dirty="0"/>
              <a:t>Theo phân độ mới nhất tại Quyết định số 2760/QĐ-BYT ngày 04 tháng 07 năm 2023 của Bộ trưởng Bộ Y tế sốt xuất huyết Dengue chia làm 3 mức độ:</a:t>
            </a:r>
            <a:endParaRPr lang="en-US" sz="2400" b="1" dirty="0"/>
          </a:p>
          <a:p>
            <a:pPr>
              <a:buNone/>
            </a:pPr>
            <a:r>
              <a:rPr lang="vi-VN" sz="2400" dirty="0"/>
              <a:t>- Sốt xuất huyết Dengue</a:t>
            </a:r>
            <a:endParaRPr lang="en-US" sz="2400" b="1" dirty="0"/>
          </a:p>
          <a:p>
            <a:pPr>
              <a:buNone/>
            </a:pPr>
            <a:r>
              <a:rPr lang="vi-VN" sz="2400" dirty="0"/>
              <a:t>- Sốt xuất huyết Dengue có dấu hiệu cảnh báo</a:t>
            </a:r>
            <a:endParaRPr lang="en-US" sz="2400" b="1" dirty="0"/>
          </a:p>
          <a:p>
            <a:pPr>
              <a:buNone/>
            </a:pPr>
            <a:r>
              <a:rPr lang="vi-VN" sz="2400" dirty="0"/>
              <a:t>- Sốt xuất huyết Dengue nặng: </a:t>
            </a:r>
            <a:endParaRPr lang="en-US" sz="2400" b="1" dirty="0"/>
          </a:p>
          <a:p>
            <a:pPr>
              <a:buNone/>
            </a:pPr>
            <a:r>
              <a:rPr lang="vi-VN" sz="2400" dirty="0"/>
              <a:t>+ Thoát huyết tương nặng -&gt; Sốc</a:t>
            </a:r>
            <a:endParaRPr lang="en-US" sz="2400" b="1" dirty="0"/>
          </a:p>
          <a:p>
            <a:pPr>
              <a:buNone/>
            </a:pPr>
            <a:r>
              <a:rPr lang="vi-VN" sz="2400" dirty="0"/>
              <a:t>+ Xuất huyết nặng</a:t>
            </a:r>
            <a:endParaRPr lang="en-US" sz="2400" b="1" dirty="0"/>
          </a:p>
          <a:p>
            <a:pPr>
              <a:buNone/>
            </a:pPr>
            <a:r>
              <a:rPr lang="vi-VN" sz="2400" dirty="0"/>
              <a:t>+ Suy tạng</a:t>
            </a:r>
            <a:endParaRPr lang="en-US" sz="2400" b="1" dirty="0"/>
          </a:p>
          <a:p>
            <a:pPr>
              <a:buNone/>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0"/>
            <a:ext cx="8229600" cy="6572272"/>
          </a:xfrm>
        </p:spPr>
        <p:txBody>
          <a:bodyPr/>
          <a:lstStyle/>
          <a:p>
            <a:pPr algn="ctr">
              <a:buNone/>
            </a:pPr>
            <a:r>
              <a:rPr lang="vi-VN" sz="2400" b="1" dirty="0">
                <a:solidFill>
                  <a:schemeClr val="accent2">
                    <a:lumMod val="50000"/>
                  </a:schemeClr>
                </a:solidFill>
              </a:rPr>
              <a:t>PHÂN ĐỘ SỐT XUẤT HUYẾT DENGUE</a:t>
            </a:r>
          </a:p>
          <a:p>
            <a:pPr>
              <a:buNone/>
            </a:pPr>
            <a:endParaRPr lang="vi-VN" dirty="0"/>
          </a:p>
          <a:p>
            <a:pPr>
              <a:buNone/>
            </a:pPr>
            <a:endParaRPr lang="en-US" dirty="0"/>
          </a:p>
        </p:txBody>
      </p:sp>
      <p:graphicFrame>
        <p:nvGraphicFramePr>
          <p:cNvPr id="4" name="Table 3"/>
          <p:cNvGraphicFramePr>
            <a:graphicFrameLocks noGrp="1"/>
          </p:cNvGraphicFramePr>
          <p:nvPr/>
        </p:nvGraphicFramePr>
        <p:xfrm>
          <a:off x="0" y="428604"/>
          <a:ext cx="9144001" cy="6429584"/>
        </p:xfrm>
        <a:graphic>
          <a:graphicData uri="http://schemas.openxmlformats.org/drawingml/2006/table">
            <a:tbl>
              <a:tblPr firstRow="1" bandRow="1">
                <a:tableStyleId>{5C22544A-7EE6-4342-B048-85BDC9FD1C3A}</a:tableStyleId>
              </a:tblPr>
              <a:tblGrid>
                <a:gridCol w="906843">
                  <a:extLst>
                    <a:ext uri="{9D8B030D-6E8A-4147-A177-3AD203B41FA5}">
                      <a16:colId xmlns:a16="http://schemas.microsoft.com/office/drawing/2014/main" val="20000"/>
                    </a:ext>
                  </a:extLst>
                </a:gridCol>
                <a:gridCol w="1964826">
                  <a:extLst>
                    <a:ext uri="{9D8B030D-6E8A-4147-A177-3AD203B41FA5}">
                      <a16:colId xmlns:a16="http://schemas.microsoft.com/office/drawing/2014/main" val="20001"/>
                    </a:ext>
                  </a:extLst>
                </a:gridCol>
                <a:gridCol w="3400661">
                  <a:extLst>
                    <a:ext uri="{9D8B030D-6E8A-4147-A177-3AD203B41FA5}">
                      <a16:colId xmlns:a16="http://schemas.microsoft.com/office/drawing/2014/main" val="20002"/>
                    </a:ext>
                  </a:extLst>
                </a:gridCol>
                <a:gridCol w="2871671">
                  <a:extLst>
                    <a:ext uri="{9D8B030D-6E8A-4147-A177-3AD203B41FA5}">
                      <a16:colId xmlns:a16="http://schemas.microsoft.com/office/drawing/2014/main" val="20003"/>
                    </a:ext>
                  </a:extLst>
                </a:gridCol>
              </a:tblGrid>
              <a:tr h="639892">
                <a:tc>
                  <a:txBody>
                    <a:bodyPr/>
                    <a:lstStyle/>
                    <a:p>
                      <a:pPr algn="ctr"/>
                      <a:r>
                        <a:rPr lang="vi-VN" dirty="0"/>
                        <a:t>Phân</a:t>
                      </a:r>
                      <a:r>
                        <a:rPr lang="vi-VN" baseline="0" dirty="0"/>
                        <a:t> độ</a:t>
                      </a:r>
                      <a:endParaRPr lang="en-US" dirty="0"/>
                    </a:p>
                  </a:txBody>
                  <a:tcPr/>
                </a:tc>
                <a:tc>
                  <a:txBody>
                    <a:bodyPr/>
                    <a:lstStyle/>
                    <a:p>
                      <a:pPr algn="ctr"/>
                      <a:r>
                        <a:rPr lang="vi-VN" dirty="0"/>
                        <a:t>SXHD</a:t>
                      </a:r>
                      <a:endParaRPr lang="en-US" dirty="0"/>
                    </a:p>
                  </a:txBody>
                  <a:tcPr/>
                </a:tc>
                <a:tc>
                  <a:txBody>
                    <a:bodyPr/>
                    <a:lstStyle/>
                    <a:p>
                      <a:pPr algn="ctr"/>
                      <a:r>
                        <a:rPr lang="vi-VN" dirty="0"/>
                        <a:t>SXHD có</a:t>
                      </a:r>
                      <a:r>
                        <a:rPr lang="vi-VN" baseline="0" dirty="0"/>
                        <a:t> dấu hiệu cảnh báo</a:t>
                      </a:r>
                      <a:endParaRPr lang="en-US" dirty="0"/>
                    </a:p>
                  </a:txBody>
                  <a:tcPr/>
                </a:tc>
                <a:tc>
                  <a:txBody>
                    <a:bodyPr/>
                    <a:lstStyle/>
                    <a:p>
                      <a:pPr algn="ctr"/>
                      <a:r>
                        <a:rPr lang="vi-VN" dirty="0"/>
                        <a:t>SXHD</a:t>
                      </a:r>
                      <a:r>
                        <a:rPr lang="vi-VN" baseline="0" dirty="0"/>
                        <a:t> nặng</a:t>
                      </a:r>
                      <a:endParaRPr lang="en-US" dirty="0"/>
                    </a:p>
                  </a:txBody>
                  <a:tcPr/>
                </a:tc>
                <a:extLst>
                  <a:ext uri="{0D108BD9-81ED-4DB2-BD59-A6C34878D82A}">
                    <a16:rowId xmlns:a16="http://schemas.microsoft.com/office/drawing/2014/main" val="10000"/>
                  </a:ext>
                </a:extLst>
              </a:tr>
              <a:tr h="5789504">
                <a:tc>
                  <a:txBody>
                    <a:bodyPr/>
                    <a:lstStyle/>
                    <a:p>
                      <a:r>
                        <a:rPr lang="vi-VN" sz="1700" dirty="0"/>
                        <a:t>Triệu</a:t>
                      </a:r>
                      <a:r>
                        <a:rPr lang="vi-VN" sz="1700" baseline="0" dirty="0"/>
                        <a:t> chứng lâm sàng, cận lâm sàng</a:t>
                      </a:r>
                      <a:endParaRPr lang="en-US" sz="1700" dirty="0"/>
                    </a:p>
                  </a:txBody>
                  <a:tcPr/>
                </a:tc>
                <a:tc>
                  <a:txBody>
                    <a:bodyPr/>
                    <a:lstStyle/>
                    <a:p>
                      <a:r>
                        <a:rPr kumimoji="0" lang="vi-VN" sz="1700" kern="1200" dirty="0">
                          <a:solidFill>
                            <a:schemeClr val="dk1"/>
                          </a:solidFill>
                          <a:latin typeface="+mn-lt"/>
                          <a:ea typeface="+mn-ea"/>
                          <a:cs typeface="+mn-cs"/>
                        </a:rPr>
                        <a:t>Sống/đi đến vùng có dịch. Sốt ≤ 7 ngày và có 2 trong các dấu hiệu sau:</a:t>
                      </a:r>
                      <a:endParaRPr kumimoji="0" lang="en-US" sz="1700" kern="1200" dirty="0">
                        <a:solidFill>
                          <a:schemeClr val="dk1"/>
                        </a:solidFill>
                        <a:latin typeface="+mn-lt"/>
                        <a:ea typeface="+mn-ea"/>
                        <a:cs typeface="+mn-cs"/>
                      </a:endParaRPr>
                    </a:p>
                    <a:p>
                      <a:r>
                        <a:rPr kumimoji="0" lang="vi-VN" sz="1700" kern="1200" dirty="0">
                          <a:solidFill>
                            <a:schemeClr val="dk1"/>
                          </a:solidFill>
                          <a:latin typeface="+mn-lt"/>
                          <a:ea typeface="+mn-ea"/>
                          <a:cs typeface="+mn-cs"/>
                        </a:rPr>
                        <a:t>- Buồn nôn, nôn.</a:t>
                      </a:r>
                      <a:endParaRPr kumimoji="0" lang="en-US" sz="1700" kern="1200" dirty="0">
                        <a:solidFill>
                          <a:schemeClr val="dk1"/>
                        </a:solidFill>
                        <a:latin typeface="+mn-lt"/>
                        <a:ea typeface="+mn-ea"/>
                        <a:cs typeface="+mn-cs"/>
                      </a:endParaRPr>
                    </a:p>
                    <a:p>
                      <a:r>
                        <a:rPr kumimoji="0" lang="vi-VN" sz="1700" kern="1200" dirty="0">
                          <a:solidFill>
                            <a:schemeClr val="dk1"/>
                          </a:solidFill>
                          <a:latin typeface="+mn-lt"/>
                          <a:ea typeface="+mn-ea"/>
                          <a:cs typeface="+mn-cs"/>
                        </a:rPr>
                        <a:t>- Phát ban.</a:t>
                      </a:r>
                      <a:endParaRPr kumimoji="0" lang="en-US" sz="1700" kern="1200" dirty="0">
                        <a:solidFill>
                          <a:schemeClr val="dk1"/>
                        </a:solidFill>
                        <a:latin typeface="+mn-lt"/>
                        <a:ea typeface="+mn-ea"/>
                        <a:cs typeface="+mn-cs"/>
                      </a:endParaRPr>
                    </a:p>
                    <a:p>
                      <a:r>
                        <a:rPr kumimoji="0" lang="vi-VN" sz="1700" kern="1200" dirty="0">
                          <a:solidFill>
                            <a:schemeClr val="dk1"/>
                          </a:solidFill>
                          <a:latin typeface="+mn-lt"/>
                          <a:ea typeface="+mn-ea"/>
                          <a:cs typeface="+mn-cs"/>
                        </a:rPr>
                        <a:t>- Đau cơ, đau khớp, nhức hai hố mắt.</a:t>
                      </a:r>
                      <a:endParaRPr kumimoji="0" lang="en-US" sz="1700" kern="1200" dirty="0">
                        <a:solidFill>
                          <a:schemeClr val="dk1"/>
                        </a:solidFill>
                        <a:latin typeface="+mn-lt"/>
                        <a:ea typeface="+mn-ea"/>
                        <a:cs typeface="+mn-cs"/>
                      </a:endParaRPr>
                    </a:p>
                    <a:p>
                      <a:r>
                        <a:rPr kumimoji="0" lang="vi-VN" sz="1700" kern="1200" dirty="0">
                          <a:solidFill>
                            <a:schemeClr val="dk1"/>
                          </a:solidFill>
                          <a:latin typeface="+mn-lt"/>
                          <a:ea typeface="+mn-ea"/>
                          <a:cs typeface="+mn-cs"/>
                        </a:rPr>
                        <a:t>- Xuất huyết da hoặc dấu hiệu dây thắt (+).</a:t>
                      </a:r>
                      <a:endParaRPr kumimoji="0" lang="en-US" sz="1700" kern="1200" dirty="0">
                        <a:solidFill>
                          <a:schemeClr val="dk1"/>
                        </a:solidFill>
                        <a:latin typeface="+mn-lt"/>
                        <a:ea typeface="+mn-ea"/>
                        <a:cs typeface="+mn-cs"/>
                      </a:endParaRPr>
                    </a:p>
                    <a:p>
                      <a:r>
                        <a:rPr kumimoji="0" lang="vi-VN" sz="1700" kern="1200" dirty="0">
                          <a:solidFill>
                            <a:schemeClr val="dk1"/>
                          </a:solidFill>
                          <a:latin typeface="+mn-lt"/>
                          <a:ea typeface="+mn-ea"/>
                          <a:cs typeface="+mn-cs"/>
                        </a:rPr>
                        <a:t>- Hct bình thường hoặc tăng.</a:t>
                      </a:r>
                      <a:endParaRPr kumimoji="0" lang="en-US" sz="1700" kern="1200" dirty="0">
                        <a:solidFill>
                          <a:schemeClr val="dk1"/>
                        </a:solidFill>
                        <a:latin typeface="+mn-lt"/>
                        <a:ea typeface="+mn-ea"/>
                        <a:cs typeface="+mn-cs"/>
                      </a:endParaRPr>
                    </a:p>
                    <a:p>
                      <a:r>
                        <a:rPr kumimoji="0" lang="vi-VN" sz="1700" kern="1200" dirty="0">
                          <a:solidFill>
                            <a:schemeClr val="dk1"/>
                          </a:solidFill>
                          <a:latin typeface="+mn-lt"/>
                          <a:ea typeface="+mn-ea"/>
                          <a:cs typeface="+mn-cs"/>
                        </a:rPr>
                        <a:t>- Bạch cầu bình thường hoặc giảm.</a:t>
                      </a:r>
                      <a:endParaRPr kumimoji="0" lang="en-US" sz="1700" kern="1200" dirty="0">
                        <a:solidFill>
                          <a:schemeClr val="dk1"/>
                        </a:solidFill>
                        <a:latin typeface="+mn-lt"/>
                        <a:ea typeface="+mn-ea"/>
                        <a:cs typeface="+mn-cs"/>
                      </a:endParaRPr>
                    </a:p>
                    <a:p>
                      <a:r>
                        <a:rPr kumimoji="0" lang="vi-VN" sz="1700" kern="1200" dirty="0">
                          <a:solidFill>
                            <a:schemeClr val="dk1"/>
                          </a:solidFill>
                          <a:latin typeface="+mn-lt"/>
                          <a:ea typeface="+mn-ea"/>
                          <a:cs typeface="+mn-cs"/>
                        </a:rPr>
                        <a:t>- Tiểu cầu bình thường hoặc giảm nhẹ</a:t>
                      </a:r>
                      <a:endParaRPr kumimoji="0" lang="en-US" sz="1700" kern="1200" dirty="0">
                        <a:solidFill>
                          <a:schemeClr val="dk1"/>
                        </a:solidFill>
                        <a:latin typeface="+mn-lt"/>
                        <a:ea typeface="+mn-ea"/>
                        <a:cs typeface="+mn-cs"/>
                      </a:endParaRPr>
                    </a:p>
                    <a:p>
                      <a:endParaRPr lang="en-US" sz="1700" dirty="0"/>
                    </a:p>
                  </a:txBody>
                  <a:tcPr/>
                </a:tc>
                <a:tc>
                  <a:txBody>
                    <a:bodyPr/>
                    <a:lstStyle/>
                    <a:p>
                      <a:r>
                        <a:rPr kumimoji="0" lang="vi-VN" sz="1700" b="0" kern="1200" dirty="0">
                          <a:solidFill>
                            <a:schemeClr val="dk1"/>
                          </a:solidFill>
                          <a:latin typeface="+mn-lt"/>
                          <a:ea typeface="+mn-ea"/>
                          <a:cs typeface="+mn-cs"/>
                        </a:rPr>
                        <a:t>Ít nhất có 1 trong các dấu hiệu cảnh báo sau:</a:t>
                      </a:r>
                      <a:endParaRPr kumimoji="0" lang="en-US" sz="1700" b="1" kern="1200" dirty="0">
                        <a:solidFill>
                          <a:schemeClr val="dk1"/>
                        </a:solidFill>
                        <a:latin typeface="+mn-lt"/>
                        <a:ea typeface="+mn-ea"/>
                        <a:cs typeface="+mn-cs"/>
                      </a:endParaRPr>
                    </a:p>
                    <a:p>
                      <a:r>
                        <a:rPr kumimoji="0" lang="vi-VN" sz="1700" kern="1200" dirty="0">
                          <a:solidFill>
                            <a:schemeClr val="dk1"/>
                          </a:solidFill>
                          <a:latin typeface="+mn-lt"/>
                          <a:ea typeface="+mn-ea"/>
                          <a:cs typeface="+mn-cs"/>
                        </a:rPr>
                        <a:t>- Vật vã, lừ đừ, li bì.</a:t>
                      </a:r>
                      <a:endParaRPr kumimoji="0" lang="en-US" sz="1700" kern="1200" dirty="0">
                        <a:solidFill>
                          <a:schemeClr val="dk1"/>
                        </a:solidFill>
                        <a:latin typeface="+mn-lt"/>
                        <a:ea typeface="+mn-ea"/>
                        <a:cs typeface="+mn-cs"/>
                      </a:endParaRPr>
                    </a:p>
                    <a:p>
                      <a:r>
                        <a:rPr kumimoji="0" lang="vi-VN" sz="1700" kern="1200" dirty="0">
                          <a:solidFill>
                            <a:schemeClr val="dk1"/>
                          </a:solidFill>
                          <a:latin typeface="+mn-lt"/>
                          <a:ea typeface="+mn-ea"/>
                          <a:cs typeface="+mn-cs"/>
                        </a:rPr>
                        <a:t>- Đau bụng nhiều và liên tục hoặc tăng cảm giác đau vùng gan.</a:t>
                      </a:r>
                      <a:endParaRPr kumimoji="0" lang="en-US" sz="1700" kern="1200" dirty="0">
                        <a:solidFill>
                          <a:schemeClr val="dk1"/>
                        </a:solidFill>
                        <a:latin typeface="+mn-lt"/>
                        <a:ea typeface="+mn-ea"/>
                        <a:cs typeface="+mn-cs"/>
                      </a:endParaRPr>
                    </a:p>
                    <a:p>
                      <a:r>
                        <a:rPr kumimoji="0" lang="vi-VN" sz="1700" kern="1200" dirty="0">
                          <a:solidFill>
                            <a:schemeClr val="dk1"/>
                          </a:solidFill>
                          <a:latin typeface="+mn-lt"/>
                          <a:ea typeface="+mn-ea"/>
                          <a:cs typeface="+mn-cs"/>
                        </a:rPr>
                        <a:t>- Gan to &gt; 2cm dưới bờ sườn.</a:t>
                      </a:r>
                      <a:endParaRPr kumimoji="0" lang="en-US" sz="1700" kern="1200" dirty="0">
                        <a:solidFill>
                          <a:schemeClr val="dk1"/>
                        </a:solidFill>
                        <a:latin typeface="+mn-lt"/>
                        <a:ea typeface="+mn-ea"/>
                        <a:cs typeface="+mn-cs"/>
                      </a:endParaRPr>
                    </a:p>
                    <a:p>
                      <a:r>
                        <a:rPr kumimoji="0" lang="vi-VN" sz="1700" kern="1200" dirty="0">
                          <a:solidFill>
                            <a:schemeClr val="dk1"/>
                          </a:solidFill>
                          <a:latin typeface="+mn-lt"/>
                          <a:ea typeface="+mn-ea"/>
                          <a:cs typeface="+mn-cs"/>
                        </a:rPr>
                        <a:t>- Nôn ói nhiều ≥ 3 lần/1 giờ hoặc ≥ 4 lần/6 giờ.</a:t>
                      </a:r>
                      <a:endParaRPr kumimoji="0" lang="en-US" sz="1700" kern="1200" dirty="0">
                        <a:solidFill>
                          <a:schemeClr val="dk1"/>
                        </a:solidFill>
                        <a:latin typeface="+mn-lt"/>
                        <a:ea typeface="+mn-ea"/>
                        <a:cs typeface="+mn-cs"/>
                      </a:endParaRPr>
                    </a:p>
                    <a:p>
                      <a:r>
                        <a:rPr kumimoji="0" lang="vi-VN" sz="1700" kern="1200" dirty="0">
                          <a:solidFill>
                            <a:schemeClr val="dk1"/>
                          </a:solidFill>
                          <a:latin typeface="+mn-lt"/>
                          <a:ea typeface="+mn-ea"/>
                          <a:cs typeface="+mn-cs"/>
                        </a:rPr>
                        <a:t>- Xuất huyết niêm mạc: chảy máu chân răng, mũi, nôn ra máu, đi</a:t>
                      </a:r>
                      <a:r>
                        <a:rPr kumimoji="0" lang="vi-VN" sz="1700" kern="1200" baseline="0" dirty="0">
                          <a:solidFill>
                            <a:schemeClr val="dk1"/>
                          </a:solidFill>
                          <a:latin typeface="+mn-lt"/>
                          <a:ea typeface="+mn-ea"/>
                          <a:cs typeface="+mn-cs"/>
                        </a:rPr>
                        <a:t> ngoài </a:t>
                      </a:r>
                      <a:r>
                        <a:rPr kumimoji="0" lang="vi-VN" sz="1700" kern="1200" dirty="0">
                          <a:solidFill>
                            <a:schemeClr val="dk1"/>
                          </a:solidFill>
                          <a:latin typeface="+mn-lt"/>
                          <a:ea typeface="+mn-ea"/>
                          <a:cs typeface="+mn-cs"/>
                        </a:rPr>
                        <a:t>phân đen hoặc có máu, xuất huyết âm đạo hoặc tiểu máu.</a:t>
                      </a:r>
                      <a:endParaRPr kumimoji="0" lang="en-US" sz="1700" kern="1200" dirty="0">
                        <a:solidFill>
                          <a:schemeClr val="dk1"/>
                        </a:solidFill>
                        <a:latin typeface="+mn-lt"/>
                        <a:ea typeface="+mn-ea"/>
                        <a:cs typeface="+mn-cs"/>
                      </a:endParaRPr>
                    </a:p>
                    <a:p>
                      <a:r>
                        <a:rPr kumimoji="0" lang="vi-VN" sz="1700" kern="1200" dirty="0">
                          <a:solidFill>
                            <a:schemeClr val="dk1"/>
                          </a:solidFill>
                          <a:latin typeface="+mn-lt"/>
                          <a:ea typeface="+mn-ea"/>
                          <a:cs typeface="+mn-cs"/>
                        </a:rPr>
                        <a:t>- Tiểu ít.</a:t>
                      </a:r>
                      <a:endParaRPr kumimoji="0" lang="en-US" sz="1700" kern="1200" dirty="0">
                        <a:solidFill>
                          <a:schemeClr val="dk1"/>
                        </a:solidFill>
                        <a:latin typeface="+mn-lt"/>
                        <a:ea typeface="+mn-ea"/>
                        <a:cs typeface="+mn-cs"/>
                      </a:endParaRPr>
                    </a:p>
                    <a:p>
                      <a:r>
                        <a:rPr kumimoji="0" lang="vi-VN" sz="1700" kern="1200" dirty="0">
                          <a:solidFill>
                            <a:schemeClr val="dk1"/>
                          </a:solidFill>
                          <a:latin typeface="+mn-lt"/>
                          <a:ea typeface="+mn-ea"/>
                          <a:cs typeface="+mn-cs"/>
                        </a:rPr>
                        <a:t>- Hct tăng kèm tiểu cầu giảm nhanh.</a:t>
                      </a:r>
                      <a:endParaRPr kumimoji="0" lang="en-US" sz="1700" kern="1200" dirty="0">
                        <a:solidFill>
                          <a:schemeClr val="dk1"/>
                        </a:solidFill>
                        <a:latin typeface="+mn-lt"/>
                        <a:ea typeface="+mn-ea"/>
                        <a:cs typeface="+mn-cs"/>
                      </a:endParaRPr>
                    </a:p>
                    <a:p>
                      <a:r>
                        <a:rPr kumimoji="0" lang="vi-VN" sz="1700" kern="1200" dirty="0">
                          <a:solidFill>
                            <a:schemeClr val="dk1"/>
                          </a:solidFill>
                          <a:latin typeface="+mn-lt"/>
                          <a:ea typeface="+mn-ea"/>
                          <a:cs typeface="+mn-cs"/>
                        </a:rPr>
                        <a:t>- AST/ALT ≥ 400U/L.</a:t>
                      </a:r>
                      <a:endParaRPr kumimoji="0" lang="en-US" sz="1700" kern="1200" dirty="0">
                        <a:solidFill>
                          <a:schemeClr val="dk1"/>
                        </a:solidFill>
                        <a:latin typeface="+mn-lt"/>
                        <a:ea typeface="+mn-ea"/>
                        <a:cs typeface="+mn-cs"/>
                      </a:endParaRPr>
                    </a:p>
                    <a:p>
                      <a:r>
                        <a:rPr kumimoji="0" lang="vi-VN" sz="1700" kern="1200" dirty="0">
                          <a:solidFill>
                            <a:schemeClr val="dk1"/>
                          </a:solidFill>
                          <a:latin typeface="+mn-lt"/>
                          <a:ea typeface="+mn-ea"/>
                          <a:cs typeface="+mn-cs"/>
                        </a:rPr>
                        <a:t>- Tràn dịch màng phổi, màng bụng trên siêu âm hoặc X- quang</a:t>
                      </a:r>
                      <a:endParaRPr kumimoji="0" lang="en-US" sz="1700" kern="1200" dirty="0">
                        <a:solidFill>
                          <a:schemeClr val="dk1"/>
                        </a:solidFill>
                        <a:latin typeface="+mn-lt"/>
                        <a:ea typeface="+mn-ea"/>
                        <a:cs typeface="+mn-cs"/>
                      </a:endParaRPr>
                    </a:p>
                    <a:p>
                      <a:endParaRPr lang="en-US" sz="1700" dirty="0"/>
                    </a:p>
                  </a:txBody>
                  <a:tcPr/>
                </a:tc>
                <a:tc>
                  <a:txBody>
                    <a:bodyPr/>
                    <a:lstStyle/>
                    <a:p>
                      <a:r>
                        <a:rPr kumimoji="0" lang="vi-VN" sz="1700" kern="1200" dirty="0">
                          <a:solidFill>
                            <a:schemeClr val="dk1"/>
                          </a:solidFill>
                          <a:latin typeface="+mn-lt"/>
                          <a:ea typeface="+mn-ea"/>
                          <a:cs typeface="+mn-cs"/>
                        </a:rPr>
                        <a:t>Ít nhất 1 trong các dấu hiệu sau:</a:t>
                      </a:r>
                      <a:endParaRPr kumimoji="0" lang="en-US" sz="1700" kern="1200" dirty="0">
                        <a:solidFill>
                          <a:schemeClr val="dk1"/>
                        </a:solidFill>
                        <a:latin typeface="+mn-lt"/>
                        <a:ea typeface="+mn-ea"/>
                        <a:cs typeface="+mn-cs"/>
                      </a:endParaRPr>
                    </a:p>
                    <a:p>
                      <a:r>
                        <a:rPr kumimoji="0" lang="vi-VN" sz="1700" kern="1200" dirty="0">
                          <a:solidFill>
                            <a:schemeClr val="dk1"/>
                          </a:solidFill>
                          <a:latin typeface="+mn-lt"/>
                          <a:ea typeface="+mn-ea"/>
                          <a:cs typeface="+mn-cs"/>
                        </a:rPr>
                        <a:t>*  Thoát huyết tương nặng dẫn tới:</a:t>
                      </a:r>
                      <a:endParaRPr kumimoji="0" lang="en-US" sz="1700" kern="1200" dirty="0">
                        <a:solidFill>
                          <a:schemeClr val="dk1"/>
                        </a:solidFill>
                        <a:latin typeface="+mn-lt"/>
                        <a:ea typeface="+mn-ea"/>
                        <a:cs typeface="+mn-cs"/>
                      </a:endParaRPr>
                    </a:p>
                    <a:p>
                      <a:r>
                        <a:rPr kumimoji="0" lang="vi-VN" sz="1700" kern="1200" dirty="0">
                          <a:solidFill>
                            <a:schemeClr val="dk1"/>
                          </a:solidFill>
                          <a:latin typeface="+mn-lt"/>
                          <a:ea typeface="+mn-ea"/>
                          <a:cs typeface="+mn-cs"/>
                        </a:rPr>
                        <a:t>- Sốc SXHD, sốc SXHD nặng.</a:t>
                      </a:r>
                      <a:endParaRPr kumimoji="0" lang="en-US" sz="1700" kern="1200" dirty="0">
                        <a:solidFill>
                          <a:schemeClr val="dk1"/>
                        </a:solidFill>
                        <a:latin typeface="+mn-lt"/>
                        <a:ea typeface="+mn-ea"/>
                        <a:cs typeface="+mn-cs"/>
                      </a:endParaRPr>
                    </a:p>
                    <a:p>
                      <a:r>
                        <a:rPr kumimoji="0" lang="vi-VN" sz="1700" kern="1200" dirty="0">
                          <a:solidFill>
                            <a:schemeClr val="dk1"/>
                          </a:solidFill>
                          <a:latin typeface="+mn-lt"/>
                          <a:ea typeface="+mn-ea"/>
                          <a:cs typeface="+mn-cs"/>
                        </a:rPr>
                        <a:t>- Ứ dịch, biểu hiện suy hô hấp.</a:t>
                      </a:r>
                      <a:endParaRPr kumimoji="0" lang="en-US" sz="1700" kern="1200" dirty="0">
                        <a:solidFill>
                          <a:schemeClr val="dk1"/>
                        </a:solidFill>
                        <a:latin typeface="+mn-lt"/>
                        <a:ea typeface="+mn-ea"/>
                        <a:cs typeface="+mn-cs"/>
                      </a:endParaRPr>
                    </a:p>
                    <a:p>
                      <a:r>
                        <a:rPr kumimoji="0" lang="vi-VN" sz="1700" kern="1200" dirty="0">
                          <a:solidFill>
                            <a:schemeClr val="dk1"/>
                          </a:solidFill>
                          <a:latin typeface="+mn-lt"/>
                          <a:ea typeface="+mn-ea"/>
                          <a:cs typeface="+mn-cs"/>
                        </a:rPr>
                        <a:t>*  Xuất huyết nặng: chảy máu các tạng  như</a:t>
                      </a:r>
                      <a:r>
                        <a:rPr kumimoji="0" lang="vi-VN" sz="1700" kern="1200" baseline="0" dirty="0">
                          <a:solidFill>
                            <a:schemeClr val="dk1"/>
                          </a:solidFill>
                          <a:latin typeface="+mn-lt"/>
                          <a:ea typeface="+mn-ea"/>
                          <a:cs typeface="+mn-cs"/>
                        </a:rPr>
                        <a:t> </a:t>
                      </a:r>
                      <a:r>
                        <a:rPr kumimoji="0" lang="vi-VN" sz="1700" kern="1200" dirty="0">
                          <a:solidFill>
                            <a:schemeClr val="dk1"/>
                          </a:solidFill>
                          <a:latin typeface="+mn-lt"/>
                          <a:ea typeface="+mn-ea"/>
                          <a:cs typeface="+mn-cs"/>
                        </a:rPr>
                        <a:t>đái máu, chảy</a:t>
                      </a:r>
                      <a:r>
                        <a:rPr kumimoji="0" lang="vi-VN" sz="1700" kern="1200" baseline="0" dirty="0">
                          <a:solidFill>
                            <a:schemeClr val="dk1"/>
                          </a:solidFill>
                          <a:latin typeface="+mn-lt"/>
                          <a:ea typeface="+mn-ea"/>
                          <a:cs typeface="+mn-cs"/>
                        </a:rPr>
                        <a:t> máu ở đường sinh dục ở PN số lượng nhiều, </a:t>
                      </a:r>
                      <a:r>
                        <a:rPr kumimoji="0" lang="vi-VN" sz="1700" kern="1200" dirty="0">
                          <a:solidFill>
                            <a:schemeClr val="dk1"/>
                          </a:solidFill>
                          <a:latin typeface="+mn-lt"/>
                          <a:ea typeface="+mn-ea"/>
                          <a:cs typeface="+mn-cs"/>
                        </a:rPr>
                        <a:t>xh não, xh phổi,</a:t>
                      </a:r>
                      <a:r>
                        <a:rPr kumimoji="0" lang="vi-VN" sz="1700" kern="1200" baseline="0" dirty="0">
                          <a:solidFill>
                            <a:schemeClr val="dk1"/>
                          </a:solidFill>
                          <a:latin typeface="+mn-lt"/>
                          <a:ea typeface="+mn-ea"/>
                          <a:cs typeface="+mn-cs"/>
                        </a:rPr>
                        <a:t> </a:t>
                      </a:r>
                      <a:r>
                        <a:rPr kumimoji="0" lang="vi-VN" sz="1700" kern="1200" dirty="0">
                          <a:solidFill>
                            <a:schemeClr val="dk1"/>
                          </a:solidFill>
                          <a:latin typeface="+mn-lt"/>
                          <a:ea typeface="+mn-ea"/>
                          <a:cs typeface="+mn-cs"/>
                        </a:rPr>
                        <a:t>xh tiêu hóa...</a:t>
                      </a:r>
                      <a:endParaRPr kumimoji="0" lang="en-US" sz="1700" kern="1200" dirty="0">
                        <a:solidFill>
                          <a:schemeClr val="dk1"/>
                        </a:solidFill>
                        <a:latin typeface="+mn-lt"/>
                        <a:ea typeface="+mn-ea"/>
                        <a:cs typeface="+mn-cs"/>
                      </a:endParaRPr>
                    </a:p>
                    <a:p>
                      <a:r>
                        <a:rPr kumimoji="0" lang="vi-VN" sz="1700" kern="1200" dirty="0">
                          <a:solidFill>
                            <a:schemeClr val="dk1"/>
                          </a:solidFill>
                          <a:latin typeface="+mn-lt"/>
                          <a:ea typeface="+mn-ea"/>
                          <a:cs typeface="+mn-cs"/>
                        </a:rPr>
                        <a:t>*  Suy các tạng</a:t>
                      </a:r>
                      <a:endParaRPr kumimoji="0" lang="en-US" sz="1700" kern="1200" dirty="0">
                        <a:solidFill>
                          <a:schemeClr val="dk1"/>
                        </a:solidFill>
                        <a:latin typeface="+mn-lt"/>
                        <a:ea typeface="+mn-ea"/>
                        <a:cs typeface="+mn-cs"/>
                      </a:endParaRPr>
                    </a:p>
                    <a:p>
                      <a:r>
                        <a:rPr kumimoji="0" lang="en-US" sz="1700" kern="1200" dirty="0">
                          <a:solidFill>
                            <a:schemeClr val="dk1"/>
                          </a:solidFill>
                          <a:latin typeface="+mn-lt"/>
                          <a:ea typeface="+mn-ea"/>
                          <a:cs typeface="+mn-cs"/>
                        </a:rPr>
                        <a:t>- </a:t>
                      </a:r>
                      <a:r>
                        <a:rPr kumimoji="0" lang="vi-VN" sz="1700" kern="1200" dirty="0">
                          <a:solidFill>
                            <a:schemeClr val="dk1"/>
                          </a:solidFill>
                          <a:latin typeface="+mn-lt"/>
                          <a:ea typeface="+mn-ea"/>
                          <a:cs typeface="+mn-cs"/>
                        </a:rPr>
                        <a:t>Suy</a:t>
                      </a:r>
                      <a:r>
                        <a:rPr kumimoji="0" lang="vi-VN" sz="1700" kern="1200" baseline="0" dirty="0">
                          <a:solidFill>
                            <a:schemeClr val="dk1"/>
                          </a:solidFill>
                          <a:latin typeface="+mn-lt"/>
                          <a:ea typeface="+mn-ea"/>
                          <a:cs typeface="+mn-cs"/>
                        </a:rPr>
                        <a:t> </a:t>
                      </a:r>
                      <a:r>
                        <a:rPr kumimoji="0" lang="en-US" sz="1700" kern="1200" dirty="0" err="1">
                          <a:solidFill>
                            <a:schemeClr val="dk1"/>
                          </a:solidFill>
                          <a:latin typeface="+mn-lt"/>
                          <a:ea typeface="+mn-ea"/>
                          <a:cs typeface="+mn-cs"/>
                        </a:rPr>
                        <a:t>Gan</a:t>
                      </a:r>
                      <a:r>
                        <a:rPr kumimoji="0" lang="en-US" sz="1700" kern="1200" dirty="0">
                          <a:solidFill>
                            <a:schemeClr val="dk1"/>
                          </a:solidFill>
                          <a:latin typeface="+mn-lt"/>
                          <a:ea typeface="+mn-ea"/>
                          <a:cs typeface="+mn-cs"/>
                        </a:rPr>
                        <a:t>: AST </a:t>
                      </a:r>
                      <a:r>
                        <a:rPr kumimoji="0" lang="en-US" sz="1700" kern="1200" dirty="0" err="1">
                          <a:solidFill>
                            <a:schemeClr val="dk1"/>
                          </a:solidFill>
                          <a:latin typeface="+mn-lt"/>
                          <a:ea typeface="+mn-ea"/>
                          <a:cs typeface="+mn-cs"/>
                        </a:rPr>
                        <a:t>hoặc</a:t>
                      </a:r>
                      <a:r>
                        <a:rPr kumimoji="0" lang="en-US" sz="1700" kern="1200" dirty="0">
                          <a:solidFill>
                            <a:schemeClr val="dk1"/>
                          </a:solidFill>
                          <a:latin typeface="+mn-lt"/>
                          <a:ea typeface="+mn-ea"/>
                          <a:cs typeface="+mn-cs"/>
                        </a:rPr>
                        <a:t> ALT ≥ </a:t>
                      </a:r>
                      <a:r>
                        <a:rPr kumimoji="0" lang="vi-VN" sz="1700" kern="1200" dirty="0">
                          <a:solidFill>
                            <a:schemeClr val="dk1"/>
                          </a:solidFill>
                          <a:latin typeface="+mn-lt"/>
                          <a:ea typeface="+mn-ea"/>
                          <a:cs typeface="+mn-cs"/>
                        </a:rPr>
                        <a:t>1000</a:t>
                      </a:r>
                      <a:r>
                        <a:rPr kumimoji="0" lang="en-US" sz="1700" kern="1200" dirty="0">
                          <a:solidFill>
                            <a:schemeClr val="dk1"/>
                          </a:solidFill>
                          <a:latin typeface="+mn-lt"/>
                          <a:ea typeface="+mn-ea"/>
                          <a:cs typeface="+mn-cs"/>
                        </a:rPr>
                        <a:t>U/L.</a:t>
                      </a:r>
                    </a:p>
                    <a:p>
                      <a:r>
                        <a:rPr kumimoji="0" lang="en-US" sz="1700" kern="1200" dirty="0">
                          <a:solidFill>
                            <a:schemeClr val="dk1"/>
                          </a:solidFill>
                          <a:latin typeface="+mn-lt"/>
                          <a:ea typeface="+mn-ea"/>
                          <a:cs typeface="+mn-cs"/>
                        </a:rPr>
                        <a:t>- </a:t>
                      </a:r>
                      <a:r>
                        <a:rPr kumimoji="0" lang="en-US" sz="1700" kern="1200" dirty="0" err="1">
                          <a:solidFill>
                            <a:schemeClr val="dk1"/>
                          </a:solidFill>
                          <a:latin typeface="+mn-lt"/>
                          <a:ea typeface="+mn-ea"/>
                          <a:cs typeface="+mn-cs"/>
                        </a:rPr>
                        <a:t>Thần</a:t>
                      </a:r>
                      <a:r>
                        <a:rPr kumimoji="0" lang="en-US" sz="1700" kern="1200" dirty="0">
                          <a:solidFill>
                            <a:schemeClr val="dk1"/>
                          </a:solidFill>
                          <a:latin typeface="+mn-lt"/>
                          <a:ea typeface="+mn-ea"/>
                          <a:cs typeface="+mn-cs"/>
                        </a:rPr>
                        <a:t> </a:t>
                      </a:r>
                      <a:r>
                        <a:rPr kumimoji="0" lang="en-US" sz="1700" kern="1200" dirty="0" err="1">
                          <a:solidFill>
                            <a:schemeClr val="dk1"/>
                          </a:solidFill>
                          <a:latin typeface="+mn-lt"/>
                          <a:ea typeface="+mn-ea"/>
                          <a:cs typeface="+mn-cs"/>
                        </a:rPr>
                        <a:t>kinh</a:t>
                      </a:r>
                      <a:r>
                        <a:rPr kumimoji="0" lang="en-US" sz="1700" kern="1200" dirty="0">
                          <a:solidFill>
                            <a:schemeClr val="dk1"/>
                          </a:solidFill>
                          <a:latin typeface="+mn-lt"/>
                          <a:ea typeface="+mn-ea"/>
                          <a:cs typeface="+mn-cs"/>
                        </a:rPr>
                        <a:t> </a:t>
                      </a:r>
                      <a:r>
                        <a:rPr kumimoji="0" lang="en-US" sz="1700" kern="1200" dirty="0" err="1">
                          <a:solidFill>
                            <a:schemeClr val="dk1"/>
                          </a:solidFill>
                          <a:latin typeface="+mn-lt"/>
                          <a:ea typeface="+mn-ea"/>
                          <a:cs typeface="+mn-cs"/>
                        </a:rPr>
                        <a:t>trung</a:t>
                      </a:r>
                      <a:r>
                        <a:rPr kumimoji="0" lang="en-US" sz="1700" kern="1200" dirty="0">
                          <a:solidFill>
                            <a:schemeClr val="dk1"/>
                          </a:solidFill>
                          <a:latin typeface="+mn-lt"/>
                          <a:ea typeface="+mn-ea"/>
                          <a:cs typeface="+mn-cs"/>
                        </a:rPr>
                        <a:t> </a:t>
                      </a:r>
                      <a:r>
                        <a:rPr kumimoji="0" lang="en-US" sz="1700" kern="1200" dirty="0" err="1">
                          <a:solidFill>
                            <a:schemeClr val="dk1"/>
                          </a:solidFill>
                          <a:latin typeface="+mn-lt"/>
                          <a:ea typeface="+mn-ea"/>
                          <a:cs typeface="+mn-cs"/>
                        </a:rPr>
                        <a:t>ương</a:t>
                      </a:r>
                      <a:r>
                        <a:rPr kumimoji="0" lang="en-US" sz="1700" kern="1200" dirty="0">
                          <a:solidFill>
                            <a:schemeClr val="dk1"/>
                          </a:solidFill>
                          <a:latin typeface="+mn-lt"/>
                          <a:ea typeface="+mn-ea"/>
                          <a:cs typeface="+mn-cs"/>
                        </a:rPr>
                        <a:t>: </a:t>
                      </a:r>
                      <a:r>
                        <a:rPr kumimoji="0" lang="en-US" sz="1700" kern="1200" dirty="0" err="1">
                          <a:solidFill>
                            <a:schemeClr val="dk1"/>
                          </a:solidFill>
                          <a:latin typeface="+mn-lt"/>
                          <a:ea typeface="+mn-ea"/>
                          <a:cs typeface="+mn-cs"/>
                        </a:rPr>
                        <a:t>rối</a:t>
                      </a:r>
                      <a:r>
                        <a:rPr kumimoji="0" lang="en-US" sz="1700" kern="1200" dirty="0">
                          <a:solidFill>
                            <a:schemeClr val="dk1"/>
                          </a:solidFill>
                          <a:latin typeface="+mn-lt"/>
                          <a:ea typeface="+mn-ea"/>
                          <a:cs typeface="+mn-cs"/>
                        </a:rPr>
                        <a:t> </a:t>
                      </a:r>
                      <a:r>
                        <a:rPr kumimoji="0" lang="en-US" sz="1700" kern="1200" dirty="0" err="1">
                          <a:solidFill>
                            <a:schemeClr val="dk1"/>
                          </a:solidFill>
                          <a:latin typeface="+mn-lt"/>
                          <a:ea typeface="+mn-ea"/>
                          <a:cs typeface="+mn-cs"/>
                        </a:rPr>
                        <a:t>loạn</a:t>
                      </a:r>
                      <a:r>
                        <a:rPr kumimoji="0" lang="en-US" sz="1700" kern="1200" dirty="0">
                          <a:solidFill>
                            <a:schemeClr val="dk1"/>
                          </a:solidFill>
                          <a:latin typeface="+mn-lt"/>
                          <a:ea typeface="+mn-ea"/>
                          <a:cs typeface="+mn-cs"/>
                        </a:rPr>
                        <a:t> ý </a:t>
                      </a:r>
                      <a:r>
                        <a:rPr kumimoji="0" lang="en-US" sz="1700" kern="1200" dirty="0" err="1">
                          <a:solidFill>
                            <a:schemeClr val="dk1"/>
                          </a:solidFill>
                          <a:latin typeface="+mn-lt"/>
                          <a:ea typeface="+mn-ea"/>
                          <a:cs typeface="+mn-cs"/>
                        </a:rPr>
                        <a:t>thức</a:t>
                      </a:r>
                      <a:r>
                        <a:rPr kumimoji="0" lang="en-US" sz="1700" kern="1200" dirty="0">
                          <a:solidFill>
                            <a:schemeClr val="dk1"/>
                          </a:solidFill>
                          <a:latin typeface="+mn-lt"/>
                          <a:ea typeface="+mn-ea"/>
                          <a:cs typeface="+mn-cs"/>
                        </a:rPr>
                        <a:t>.</a:t>
                      </a:r>
                    </a:p>
                    <a:p>
                      <a:r>
                        <a:rPr kumimoji="0" lang="en-US" sz="1700" kern="1200" dirty="0">
                          <a:solidFill>
                            <a:schemeClr val="dk1"/>
                          </a:solidFill>
                          <a:latin typeface="+mn-lt"/>
                          <a:ea typeface="+mn-ea"/>
                          <a:cs typeface="+mn-cs"/>
                        </a:rPr>
                        <a:t>- </a:t>
                      </a:r>
                      <a:r>
                        <a:rPr kumimoji="0" lang="vi-VN" sz="1700" kern="1200" dirty="0">
                          <a:solidFill>
                            <a:schemeClr val="dk1"/>
                          </a:solidFill>
                          <a:latin typeface="+mn-lt"/>
                          <a:ea typeface="+mn-ea"/>
                          <a:cs typeface="+mn-cs"/>
                        </a:rPr>
                        <a:t>Ngoài</a:t>
                      </a:r>
                      <a:r>
                        <a:rPr kumimoji="0" lang="vi-VN" sz="1700" kern="1200" baseline="0" dirty="0">
                          <a:solidFill>
                            <a:schemeClr val="dk1"/>
                          </a:solidFill>
                          <a:latin typeface="+mn-lt"/>
                          <a:ea typeface="+mn-ea"/>
                          <a:cs typeface="+mn-cs"/>
                        </a:rPr>
                        <a:t> ra còn có thể suy các tạng khác: suy t</a:t>
                      </a:r>
                      <a:r>
                        <a:rPr kumimoji="0" lang="en-US" sz="1700" kern="1200" dirty="0" err="1">
                          <a:solidFill>
                            <a:schemeClr val="dk1"/>
                          </a:solidFill>
                          <a:latin typeface="+mn-lt"/>
                          <a:ea typeface="+mn-ea"/>
                          <a:cs typeface="+mn-cs"/>
                        </a:rPr>
                        <a:t>im</a:t>
                      </a:r>
                      <a:r>
                        <a:rPr kumimoji="0" lang="en-US" sz="1700" kern="1200" dirty="0">
                          <a:solidFill>
                            <a:schemeClr val="dk1"/>
                          </a:solidFill>
                          <a:latin typeface="+mn-lt"/>
                          <a:ea typeface="+mn-ea"/>
                          <a:cs typeface="+mn-cs"/>
                        </a:rPr>
                        <a:t> </a:t>
                      </a:r>
                      <a:r>
                        <a:rPr kumimoji="0" lang="vi-VN" sz="1700" kern="1200" dirty="0">
                          <a:solidFill>
                            <a:schemeClr val="dk1"/>
                          </a:solidFill>
                          <a:latin typeface="+mn-lt"/>
                          <a:ea typeface="+mn-ea"/>
                          <a:cs typeface="+mn-cs"/>
                        </a:rPr>
                        <a:t>, suy thận.</a:t>
                      </a:r>
                      <a:endParaRPr kumimoji="0" lang="en-US" sz="1700" kern="1200" dirty="0">
                        <a:solidFill>
                          <a:schemeClr val="dk1"/>
                        </a:solidFill>
                        <a:latin typeface="+mn-lt"/>
                        <a:ea typeface="+mn-ea"/>
                        <a:cs typeface="+mn-cs"/>
                      </a:endParaRPr>
                    </a:p>
                    <a:p>
                      <a:endParaRPr lang="en-US" sz="1700" dirty="0"/>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42910" y="2857496"/>
            <a:ext cx="3214710" cy="714380"/>
          </a:xfrm>
          <a:prstGeom prst="rect">
            <a:avLst/>
          </a:prstGeom>
          <a:solidFill>
            <a:srgbClr val="FFFF00"/>
          </a:solidFill>
        </p:spPr>
        <p:style>
          <a:lnRef idx="1">
            <a:schemeClr val="accent6"/>
          </a:lnRef>
          <a:fillRef idx="3">
            <a:schemeClr val="accent6"/>
          </a:fillRef>
          <a:effectRef idx="2">
            <a:schemeClr val="accent6"/>
          </a:effectRef>
          <a:fontRef idx="minor">
            <a:schemeClr val="lt1"/>
          </a:fontRef>
        </p:style>
        <p:txBody>
          <a:bodyPr rtlCol="0" anchor="ctr"/>
          <a:lstStyle/>
          <a:p>
            <a:pPr algn="ctr"/>
            <a:r>
              <a:rPr lang="vi-VN" sz="2400" b="1" dirty="0">
                <a:solidFill>
                  <a:schemeClr val="tx1"/>
                </a:solidFill>
              </a:rPr>
              <a:t>SỐC, TRỤY MẠCH</a:t>
            </a:r>
            <a:endParaRPr lang="en-US" sz="2400" b="1" dirty="0">
              <a:solidFill>
                <a:schemeClr val="tx1"/>
              </a:solidFill>
            </a:endParaRPr>
          </a:p>
        </p:txBody>
      </p:sp>
      <p:sp>
        <p:nvSpPr>
          <p:cNvPr id="9" name="Rectangle 8"/>
          <p:cNvSpPr/>
          <p:nvPr/>
        </p:nvSpPr>
        <p:spPr>
          <a:xfrm>
            <a:off x="642910" y="3571876"/>
            <a:ext cx="3214710" cy="714380"/>
          </a:xfrm>
          <a:prstGeom prst="rect">
            <a:avLst/>
          </a:prstGeom>
          <a:solidFill>
            <a:srgbClr val="FFFF00"/>
          </a:solidFill>
        </p:spPr>
        <p:style>
          <a:lnRef idx="1">
            <a:schemeClr val="accent3"/>
          </a:lnRef>
          <a:fillRef idx="2">
            <a:schemeClr val="accent3"/>
          </a:fillRef>
          <a:effectRef idx="1">
            <a:schemeClr val="accent3"/>
          </a:effectRef>
          <a:fontRef idx="minor">
            <a:schemeClr val="dk1"/>
          </a:fontRef>
        </p:style>
        <p:txBody>
          <a:bodyPr rtlCol="0" anchor="ctr"/>
          <a:lstStyle/>
          <a:p>
            <a:pPr algn="ctr"/>
            <a:r>
              <a:rPr lang="vi-VN" sz="2400" b="1" dirty="0">
                <a:solidFill>
                  <a:schemeClr val="tx1"/>
                </a:solidFill>
              </a:rPr>
              <a:t>XUẤT HUYẾT Ồ ẠT</a:t>
            </a:r>
            <a:endParaRPr lang="en-US" sz="2400" b="1" dirty="0">
              <a:solidFill>
                <a:schemeClr val="tx1"/>
              </a:solidFill>
            </a:endParaRPr>
          </a:p>
        </p:txBody>
      </p:sp>
      <p:sp>
        <p:nvSpPr>
          <p:cNvPr id="11" name="Rectangle 10"/>
          <p:cNvSpPr/>
          <p:nvPr/>
        </p:nvSpPr>
        <p:spPr>
          <a:xfrm>
            <a:off x="642910" y="4286256"/>
            <a:ext cx="3214710" cy="714380"/>
          </a:xfrm>
          <a:prstGeom prst="rect">
            <a:avLst/>
          </a:prstGeom>
          <a:solidFill>
            <a:srgbClr val="FFFF00"/>
          </a:solidFill>
        </p:spPr>
        <p:style>
          <a:lnRef idx="1">
            <a:schemeClr val="accent3"/>
          </a:lnRef>
          <a:fillRef idx="2">
            <a:schemeClr val="accent3"/>
          </a:fillRef>
          <a:effectRef idx="1">
            <a:schemeClr val="accent3"/>
          </a:effectRef>
          <a:fontRef idx="minor">
            <a:schemeClr val="dk1"/>
          </a:fontRef>
        </p:style>
        <p:txBody>
          <a:bodyPr rtlCol="0" anchor="ctr"/>
          <a:lstStyle/>
          <a:p>
            <a:pPr algn="ctr"/>
            <a:r>
              <a:rPr lang="vi-VN" sz="2400" b="1" dirty="0">
                <a:solidFill>
                  <a:schemeClr val="tx1"/>
                </a:solidFill>
              </a:rPr>
              <a:t>SUY TẠNG</a:t>
            </a:r>
            <a:endParaRPr lang="en-US" sz="2400" b="1" dirty="0">
              <a:solidFill>
                <a:schemeClr val="tx1"/>
              </a:solidFill>
            </a:endParaRPr>
          </a:p>
        </p:txBody>
      </p:sp>
      <p:cxnSp>
        <p:nvCxnSpPr>
          <p:cNvPr id="13" name="Straight Arrow Connector 12"/>
          <p:cNvCxnSpPr/>
          <p:nvPr/>
        </p:nvCxnSpPr>
        <p:spPr>
          <a:xfrm>
            <a:off x="3857620" y="3214686"/>
            <a:ext cx="1428760" cy="42862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4" name="Oval 13"/>
          <p:cNvSpPr/>
          <p:nvPr/>
        </p:nvSpPr>
        <p:spPr>
          <a:xfrm>
            <a:off x="5357818" y="3000372"/>
            <a:ext cx="3357586" cy="1857388"/>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vi-VN" sz="3600" b="1" dirty="0">
                <a:solidFill>
                  <a:srgbClr val="C00000"/>
                </a:solidFill>
              </a:rPr>
              <a:t>TỬ VONG</a:t>
            </a:r>
            <a:endParaRPr lang="en-US" sz="3600" b="1" dirty="0">
              <a:solidFill>
                <a:srgbClr val="C00000"/>
              </a:solidFill>
            </a:endParaRPr>
          </a:p>
        </p:txBody>
      </p:sp>
      <p:cxnSp>
        <p:nvCxnSpPr>
          <p:cNvPr id="16" name="Straight Arrow Connector 15"/>
          <p:cNvCxnSpPr/>
          <p:nvPr/>
        </p:nvCxnSpPr>
        <p:spPr>
          <a:xfrm>
            <a:off x="3857620" y="3929066"/>
            <a:ext cx="142876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8" name="Straight Arrow Connector 17"/>
          <p:cNvCxnSpPr/>
          <p:nvPr/>
        </p:nvCxnSpPr>
        <p:spPr>
          <a:xfrm flipV="1">
            <a:off x="3857620" y="4214818"/>
            <a:ext cx="1428760" cy="42862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20" name="Rectangle 19"/>
          <p:cNvSpPr/>
          <p:nvPr/>
        </p:nvSpPr>
        <p:spPr>
          <a:xfrm>
            <a:off x="500034" y="857232"/>
            <a:ext cx="8215370" cy="928694"/>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vi-VN" sz="2800" b="1" dirty="0">
                <a:solidFill>
                  <a:srgbClr val="7030A0"/>
                </a:solidFill>
              </a:rPr>
              <a:t>SỐT XUẤT HUYẾT </a:t>
            </a:r>
            <a:br>
              <a:rPr lang="vi-VN" sz="2800" b="1" dirty="0">
                <a:solidFill>
                  <a:srgbClr val="7030A0"/>
                </a:solidFill>
              </a:rPr>
            </a:br>
            <a:r>
              <a:rPr lang="vi-VN" sz="2800" b="1" dirty="0">
                <a:solidFill>
                  <a:srgbClr val="7030A0"/>
                </a:solidFill>
              </a:rPr>
              <a:t>MỘT BỆNH NGUY HIỂM CHẾT NGƯỜI</a:t>
            </a:r>
            <a:endParaRPr lang="en-US" sz="2800" dirty="0">
              <a:solidFill>
                <a:srgbClr val="7030A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42910" y="2571744"/>
            <a:ext cx="2928958" cy="714380"/>
          </a:xfrm>
          <a:prstGeom prst="rect">
            <a:avLst/>
          </a:prstGeom>
          <a:solidFill>
            <a:srgbClr val="FFFF00"/>
          </a:solidFill>
        </p:spPr>
        <p:style>
          <a:lnRef idx="1">
            <a:schemeClr val="accent6"/>
          </a:lnRef>
          <a:fillRef idx="3">
            <a:schemeClr val="accent6"/>
          </a:fillRef>
          <a:effectRef idx="2">
            <a:schemeClr val="accent6"/>
          </a:effectRef>
          <a:fontRef idx="minor">
            <a:schemeClr val="lt1"/>
          </a:fontRef>
        </p:style>
        <p:txBody>
          <a:bodyPr rtlCol="0" anchor="ctr"/>
          <a:lstStyle/>
          <a:p>
            <a:pPr algn="ctr"/>
            <a:r>
              <a:rPr lang="vi-VN" sz="2400" b="1" dirty="0">
                <a:solidFill>
                  <a:schemeClr val="tx1"/>
                </a:solidFill>
              </a:rPr>
              <a:t>PHÁT HIỆN SỚM</a:t>
            </a:r>
            <a:endParaRPr lang="en-US" sz="2400" b="1" dirty="0">
              <a:solidFill>
                <a:schemeClr val="tx1"/>
              </a:solidFill>
            </a:endParaRPr>
          </a:p>
        </p:txBody>
      </p:sp>
      <p:sp>
        <p:nvSpPr>
          <p:cNvPr id="9" name="Rectangle 8"/>
          <p:cNvSpPr/>
          <p:nvPr/>
        </p:nvSpPr>
        <p:spPr>
          <a:xfrm>
            <a:off x="642910" y="3714752"/>
            <a:ext cx="2928958" cy="714380"/>
          </a:xfrm>
          <a:prstGeom prst="rect">
            <a:avLst/>
          </a:prstGeom>
          <a:solidFill>
            <a:srgbClr val="FFFF00"/>
          </a:solidFill>
        </p:spPr>
        <p:style>
          <a:lnRef idx="1">
            <a:schemeClr val="accent3"/>
          </a:lnRef>
          <a:fillRef idx="2">
            <a:schemeClr val="accent3"/>
          </a:fillRef>
          <a:effectRef idx="1">
            <a:schemeClr val="accent3"/>
          </a:effectRef>
          <a:fontRef idx="minor">
            <a:schemeClr val="dk1"/>
          </a:fontRef>
        </p:style>
        <p:txBody>
          <a:bodyPr rtlCol="0" anchor="ctr"/>
          <a:lstStyle/>
          <a:p>
            <a:pPr algn="ctr"/>
            <a:r>
              <a:rPr lang="vi-VN" sz="2400" b="1" dirty="0">
                <a:solidFill>
                  <a:schemeClr val="tx1"/>
                </a:solidFill>
              </a:rPr>
              <a:t>CHĂM SÓC ĐÚNG</a:t>
            </a:r>
            <a:endParaRPr lang="en-US" sz="2400" b="1" dirty="0">
              <a:solidFill>
                <a:schemeClr val="tx1"/>
              </a:solidFill>
            </a:endParaRPr>
          </a:p>
        </p:txBody>
      </p:sp>
      <p:sp>
        <p:nvSpPr>
          <p:cNvPr id="11" name="Rectangle 10"/>
          <p:cNvSpPr/>
          <p:nvPr/>
        </p:nvSpPr>
        <p:spPr>
          <a:xfrm>
            <a:off x="642910" y="4857760"/>
            <a:ext cx="2928958" cy="714380"/>
          </a:xfrm>
          <a:prstGeom prst="rect">
            <a:avLst/>
          </a:prstGeom>
          <a:solidFill>
            <a:srgbClr val="FFFF00"/>
          </a:solidFill>
        </p:spPr>
        <p:style>
          <a:lnRef idx="1">
            <a:schemeClr val="accent3"/>
          </a:lnRef>
          <a:fillRef idx="2">
            <a:schemeClr val="accent3"/>
          </a:fillRef>
          <a:effectRef idx="1">
            <a:schemeClr val="accent3"/>
          </a:effectRef>
          <a:fontRef idx="minor">
            <a:schemeClr val="dk1"/>
          </a:fontRef>
        </p:style>
        <p:txBody>
          <a:bodyPr rtlCol="0" anchor="ctr"/>
          <a:lstStyle/>
          <a:p>
            <a:pPr algn="ctr"/>
            <a:r>
              <a:rPr lang="vi-VN" sz="2400" b="1" dirty="0">
                <a:solidFill>
                  <a:schemeClr val="tx1"/>
                </a:solidFill>
              </a:rPr>
              <a:t>THEO DÕI SÁT</a:t>
            </a:r>
            <a:endParaRPr lang="en-US" sz="2400" b="1" dirty="0">
              <a:solidFill>
                <a:schemeClr val="tx1"/>
              </a:solidFill>
            </a:endParaRPr>
          </a:p>
        </p:txBody>
      </p:sp>
      <p:cxnSp>
        <p:nvCxnSpPr>
          <p:cNvPr id="13" name="Straight Arrow Connector 12"/>
          <p:cNvCxnSpPr/>
          <p:nvPr/>
        </p:nvCxnSpPr>
        <p:spPr>
          <a:xfrm>
            <a:off x="3571868" y="2928934"/>
            <a:ext cx="1428760" cy="642942"/>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4" name="Oval 13"/>
          <p:cNvSpPr/>
          <p:nvPr/>
        </p:nvSpPr>
        <p:spPr>
          <a:xfrm>
            <a:off x="5000628" y="3143248"/>
            <a:ext cx="3714776" cy="1857388"/>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vi-VN" sz="3600" b="1" dirty="0">
                <a:solidFill>
                  <a:srgbClr val="C00000"/>
                </a:solidFill>
              </a:rPr>
              <a:t>HẠN CHẾ TỬ VONG</a:t>
            </a:r>
            <a:endParaRPr lang="en-US" sz="3600" b="1" dirty="0">
              <a:solidFill>
                <a:srgbClr val="C00000"/>
              </a:solidFill>
            </a:endParaRPr>
          </a:p>
        </p:txBody>
      </p:sp>
      <p:cxnSp>
        <p:nvCxnSpPr>
          <p:cNvPr id="16" name="Straight Arrow Connector 15"/>
          <p:cNvCxnSpPr/>
          <p:nvPr/>
        </p:nvCxnSpPr>
        <p:spPr>
          <a:xfrm>
            <a:off x="3571868" y="4071942"/>
            <a:ext cx="142876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8" name="Straight Arrow Connector 17"/>
          <p:cNvCxnSpPr/>
          <p:nvPr/>
        </p:nvCxnSpPr>
        <p:spPr>
          <a:xfrm flipV="1">
            <a:off x="3571868" y="4572008"/>
            <a:ext cx="1428760" cy="71438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20" name="Rectangle 19"/>
          <p:cNvSpPr/>
          <p:nvPr/>
        </p:nvSpPr>
        <p:spPr>
          <a:xfrm>
            <a:off x="500034" y="857232"/>
            <a:ext cx="8215370" cy="928694"/>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vi-VN" sz="2800" b="1" dirty="0">
                <a:solidFill>
                  <a:srgbClr val="7030A0"/>
                </a:solidFill>
              </a:rPr>
              <a:t>SỐT XUẤT HUYẾT </a:t>
            </a:r>
            <a:br>
              <a:rPr lang="vi-VN" sz="2800" b="1" dirty="0">
                <a:solidFill>
                  <a:srgbClr val="7030A0"/>
                </a:solidFill>
              </a:rPr>
            </a:br>
            <a:r>
              <a:rPr lang="vi-VN" sz="2800" b="1" dirty="0">
                <a:solidFill>
                  <a:srgbClr val="7030A0"/>
                </a:solidFill>
              </a:rPr>
              <a:t>MỘT BỆNH NGUY HIỂM CHẾT NGƯỜI</a:t>
            </a:r>
            <a:endParaRPr lang="en-US" sz="2800" dirty="0">
              <a:solidFill>
                <a:srgbClr val="7030A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82" y="0"/>
            <a:ext cx="8929718" cy="428628"/>
          </a:xfrm>
        </p:spPr>
        <p:txBody>
          <a:bodyPr>
            <a:normAutofit/>
          </a:bodyPr>
          <a:lstStyle/>
          <a:p>
            <a:pPr algn="ctr"/>
            <a:r>
              <a:rPr lang="vi-VN" sz="2000" b="1" dirty="0">
                <a:latin typeface="+mn-lt"/>
              </a:rPr>
              <a:t>CHĂM SÓC VÀ THEO DÕI BỆNH NHÂN SỐT XUẤT HUYẾT DENGUE</a:t>
            </a:r>
            <a:endParaRPr lang="en-US" sz="2000" b="1" dirty="0">
              <a:latin typeface="+mn-lt"/>
            </a:endParaRPr>
          </a:p>
        </p:txBody>
      </p:sp>
      <p:sp>
        <p:nvSpPr>
          <p:cNvPr id="3" name="Content Placeholder 2"/>
          <p:cNvSpPr>
            <a:spLocks noGrp="1"/>
          </p:cNvSpPr>
          <p:nvPr>
            <p:ph idx="1"/>
          </p:nvPr>
        </p:nvSpPr>
        <p:spPr>
          <a:xfrm>
            <a:off x="457200" y="500042"/>
            <a:ext cx="8229600" cy="6143668"/>
          </a:xfrm>
        </p:spPr>
        <p:txBody>
          <a:bodyPr>
            <a:noAutofit/>
          </a:bodyPr>
          <a:lstStyle/>
          <a:p>
            <a:pPr>
              <a:buNone/>
            </a:pPr>
            <a:r>
              <a:rPr lang="vi-VN" sz="1600" dirty="0"/>
              <a:t>1. Nhận định người bệnh:(đánh giá, quan sát)</a:t>
            </a:r>
            <a:endParaRPr lang="en-US" sz="1600" b="1" dirty="0"/>
          </a:p>
          <a:p>
            <a:pPr>
              <a:buNone/>
            </a:pPr>
            <a:r>
              <a:rPr lang="vi-VN" sz="1600" dirty="0"/>
              <a:t>1.1. Tình trạng chung:</a:t>
            </a:r>
            <a:endParaRPr lang="en-US" sz="1600" b="1" dirty="0"/>
          </a:p>
          <a:p>
            <a:pPr>
              <a:buNone/>
            </a:pPr>
            <a:r>
              <a:rPr lang="vi-VN" sz="1600" dirty="0"/>
              <a:t>- Giai đoạn bệnh,thể bệnh</a:t>
            </a:r>
            <a:endParaRPr lang="en-US" sz="1600" b="1" dirty="0"/>
          </a:p>
          <a:p>
            <a:pPr>
              <a:buNone/>
            </a:pPr>
            <a:r>
              <a:rPr lang="vi-VN" sz="1600" dirty="0"/>
              <a:t>- Tri giác:BN có tỉnh táo,tiếp xúc tốt hay tx chậm, có vật vả,lừ đừ hay li bì ...</a:t>
            </a:r>
            <a:endParaRPr lang="en-US" sz="1600" b="1" dirty="0"/>
          </a:p>
          <a:p>
            <a:pPr>
              <a:buNone/>
            </a:pPr>
            <a:r>
              <a:rPr lang="vi-VN" sz="1600" dirty="0"/>
              <a:t>- Đo nhiệt độ: Nếu ở GĐ hạ thân nhiệt phải đề phòng sốc (mạch nhanh nhỏ, HA kẹt, thường từ N3-7 của bệnh)</a:t>
            </a:r>
            <a:endParaRPr lang="en-US" sz="1600" b="1" dirty="0"/>
          </a:p>
          <a:p>
            <a:pPr>
              <a:buNone/>
            </a:pPr>
            <a:r>
              <a:rPr lang="vi-VN" sz="1600" dirty="0"/>
              <a:t>- Thể trạng; da, niêm mạc (có tình trạng mất nước không?), phù</a:t>
            </a:r>
            <a:endParaRPr lang="en-US" sz="1600" b="1" dirty="0"/>
          </a:p>
          <a:p>
            <a:pPr>
              <a:buNone/>
            </a:pPr>
            <a:r>
              <a:rPr lang="vi-VN" sz="1600" dirty="0"/>
              <a:t>- Tình trạng xuất huyết: trên da, nơi tiêm, não- màng não, tiêu hóa</a:t>
            </a:r>
          </a:p>
          <a:p>
            <a:pPr>
              <a:buNone/>
            </a:pPr>
            <a:r>
              <a:rPr lang="vi-VN" sz="1600" dirty="0"/>
              <a:t>- Xem bệnh án để biết: Chẩn đoán, chỉ định thuốc và dịch truyền, xét nghiệm, các yêu cầu theo dõi và chăm sóc khác từ bác sĩ điều trị</a:t>
            </a:r>
            <a:endParaRPr lang="en-US" sz="1600" b="1" dirty="0"/>
          </a:p>
          <a:p>
            <a:pPr>
              <a:buNone/>
            </a:pPr>
            <a:r>
              <a:rPr lang="vi-VN" sz="1600" dirty="0"/>
              <a:t>1.2. Tình trạng hô hấp:</a:t>
            </a:r>
            <a:endParaRPr lang="en-US" sz="1600" b="1" dirty="0"/>
          </a:p>
          <a:p>
            <a:pPr>
              <a:buNone/>
            </a:pPr>
            <a:r>
              <a:rPr lang="vi-VN" sz="1600" dirty="0"/>
              <a:t>- Quan sát da,móng tay, móng chân</a:t>
            </a:r>
            <a:endParaRPr lang="en-US" sz="1600" b="1" dirty="0"/>
          </a:p>
          <a:p>
            <a:pPr>
              <a:buNone/>
            </a:pPr>
            <a:r>
              <a:rPr lang="vi-VN" sz="1600" dirty="0"/>
              <a:t>- Đếm nhịp thở, quan sát kiểu thở</a:t>
            </a:r>
          </a:p>
          <a:p>
            <a:pPr>
              <a:buNone/>
            </a:pPr>
            <a:r>
              <a:rPr lang="vi-VN" sz="1600" dirty="0"/>
              <a:t>- Tình trạng tăng tiết</a:t>
            </a:r>
          </a:p>
          <a:p>
            <a:pPr>
              <a:buNone/>
            </a:pPr>
            <a:r>
              <a:rPr lang="vi-VN" sz="1600" dirty="0"/>
              <a:t>- Nếu BN SHH cần làm mọi biện pháp dẫn lưu hô hấp, thông khí, cho thở oxy</a:t>
            </a:r>
            <a:endParaRPr lang="en-US" sz="1600" dirty="0"/>
          </a:p>
          <a:p>
            <a:pPr>
              <a:buNone/>
            </a:pPr>
            <a:r>
              <a:rPr lang="vi-VN" sz="1600" dirty="0"/>
              <a:t>1.3. Tình trạng tuần hoàn:</a:t>
            </a:r>
            <a:endParaRPr lang="en-US" sz="1600" b="1" dirty="0"/>
          </a:p>
          <a:p>
            <a:pPr>
              <a:buNone/>
            </a:pPr>
            <a:r>
              <a:rPr lang="vi-VN" sz="1600" dirty="0"/>
              <a:t>- Cần theo dõi mạch,huyết áp 30’/ lần, 1h/ lần, 3h/lần tùy tình trạng người bệnh để phát hiện các dấu hiệu của tiền sốc để xử lý kịp thời.</a:t>
            </a:r>
            <a:endParaRPr lang="en-US" sz="1600" b="1" dirty="0"/>
          </a:p>
          <a:p>
            <a:pPr>
              <a:buNone/>
            </a:pPr>
            <a:r>
              <a:rPr lang="vi-VN" sz="1600" dirty="0"/>
              <a:t>- Số lượng nước tiểu 24h</a:t>
            </a:r>
            <a:endParaRPr lang="en-US" sz="1600" b="1" dirty="0"/>
          </a:p>
          <a:p>
            <a:pPr>
              <a:buNone/>
            </a:pPr>
            <a:r>
              <a:rPr lang="vi-VN" sz="1600" dirty="0"/>
              <a:t>-  Đánh giá các dấu hiệu mất nước trên lâm sàng: nếp véo da, tình trạng khát nước,kiểm tra mắt BN có trũng không,môi có khô không để có kế hoạch bù nước cho BN kịp thời.</a:t>
            </a:r>
          </a:p>
          <a:p>
            <a:pPr>
              <a:buNone/>
            </a:pPr>
            <a:endParaRPr lang="en-US" sz="1600" b="1" dirty="0"/>
          </a:p>
          <a:p>
            <a:pPr>
              <a:buNone/>
            </a:pPr>
            <a:endParaRPr lang="en-US" sz="16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85794"/>
            <a:ext cx="8229600" cy="5538806"/>
          </a:xfrm>
        </p:spPr>
        <p:txBody>
          <a:bodyPr>
            <a:normAutofit/>
          </a:bodyPr>
          <a:lstStyle/>
          <a:p>
            <a:pPr>
              <a:buNone/>
            </a:pPr>
            <a:r>
              <a:rPr lang="vi-VN" sz="2000" dirty="0"/>
              <a:t>1.4. Tình trạng dinh dưỡng:</a:t>
            </a:r>
            <a:endParaRPr lang="en-US" sz="2000" b="1" dirty="0"/>
          </a:p>
          <a:p>
            <a:pPr>
              <a:buNone/>
            </a:pPr>
            <a:r>
              <a:rPr lang="vi-VN" sz="2000" dirty="0"/>
              <a:t>- Người bệnh có tự ăn uống? Có ăn giảm sút so với bình thường hay không?</a:t>
            </a:r>
            <a:endParaRPr lang="en-US" sz="2000" b="1" dirty="0"/>
          </a:p>
          <a:p>
            <a:pPr>
              <a:buNone/>
            </a:pPr>
            <a:r>
              <a:rPr lang="vi-VN" sz="2000" dirty="0"/>
              <a:t>- Có nôn, tiêu chảy?</a:t>
            </a:r>
            <a:endParaRPr lang="en-US" sz="2000" b="1" dirty="0"/>
          </a:p>
          <a:p>
            <a:pPr>
              <a:buNone/>
            </a:pPr>
            <a:r>
              <a:rPr lang="vi-VN" sz="2000" dirty="0"/>
              <a:t>1.5. Tình trạng khác:</a:t>
            </a:r>
            <a:endParaRPr lang="en-US" sz="2000" b="1" dirty="0"/>
          </a:p>
          <a:p>
            <a:pPr>
              <a:buNone/>
            </a:pPr>
            <a:r>
              <a:rPr lang="vi-VN" sz="2000" dirty="0"/>
              <a:t>-Triệu chứng bất thường các cơ quan</a:t>
            </a:r>
            <a:endParaRPr lang="en-US" sz="2000" b="1" dirty="0"/>
          </a:p>
          <a:p>
            <a:pPr>
              <a:buNone/>
            </a:pPr>
            <a:r>
              <a:rPr lang="vi-VN" sz="2000" dirty="0"/>
              <a:t>- Đánh giá sự hiểu biết của NB về căn bệnh SXH để có kế hoạch tư vấn, GDSK choNB phù hợp, đặc biệt là vấn đề tâm lý, giấc ngủ của người bệnh, nếu người bệnh có lo lắng cần can thiệp kịp thời.</a:t>
            </a:r>
            <a:endParaRPr lang="en-US" sz="2000" b="1" dirty="0"/>
          </a:p>
          <a:p>
            <a:pPr>
              <a:buNone/>
            </a:pPr>
            <a:r>
              <a:rPr lang="vi-VN" sz="2000" dirty="0"/>
              <a:t>1.6. Hỏi bệnh:</a:t>
            </a:r>
            <a:endParaRPr lang="en-US" sz="2000" b="1" dirty="0"/>
          </a:p>
          <a:p>
            <a:pPr>
              <a:buNone/>
            </a:pPr>
            <a:r>
              <a:rPr lang="vi-VN" sz="2000" dirty="0"/>
              <a:t>- Cần khai thác các yếu tố truyền nhiễm đặc thù</a:t>
            </a:r>
            <a:endParaRPr lang="en-US" sz="2000" b="1" dirty="0"/>
          </a:p>
          <a:p>
            <a:pPr>
              <a:buNone/>
            </a:pPr>
            <a:r>
              <a:rPr lang="vi-VN" sz="2000" dirty="0"/>
              <a:t>- Các thuốc bệnh nhân đã dùng</a:t>
            </a:r>
            <a:endParaRPr lang="en-US" sz="2000" b="1" dirty="0"/>
          </a:p>
          <a:p>
            <a:pPr>
              <a:buNone/>
            </a:pPr>
            <a:r>
              <a:rPr lang="vi-VN" sz="2000" dirty="0"/>
              <a:t>- Tiền sử dị ứng, các bệnh nền kèm theo</a:t>
            </a:r>
            <a:endParaRPr lang="en-US" sz="2000" b="1" dirty="0"/>
          </a:p>
        </p:txBody>
      </p:sp>
      <p:sp>
        <p:nvSpPr>
          <p:cNvPr id="6" name="Title 1"/>
          <p:cNvSpPr>
            <a:spLocks noGrp="1"/>
          </p:cNvSpPr>
          <p:nvPr>
            <p:ph type="title"/>
          </p:nvPr>
        </p:nvSpPr>
        <p:spPr>
          <a:xfrm>
            <a:off x="214282" y="214290"/>
            <a:ext cx="8929718" cy="428628"/>
          </a:xfrm>
        </p:spPr>
        <p:txBody>
          <a:bodyPr>
            <a:normAutofit/>
          </a:bodyPr>
          <a:lstStyle/>
          <a:p>
            <a:pPr algn="ctr"/>
            <a:r>
              <a:rPr lang="vi-VN" sz="2000" b="1" dirty="0">
                <a:latin typeface="+mn-lt"/>
              </a:rPr>
              <a:t>CHĂM SÓC VÀ THEO DÕI BỆNH NHÂN SỐT XUẤT HUYẾT DENGUE</a:t>
            </a:r>
            <a:endParaRPr lang="en-US" sz="2000" b="1" dirty="0">
              <a:latin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00108"/>
            <a:ext cx="8229600" cy="5324492"/>
          </a:xfrm>
        </p:spPr>
        <p:txBody>
          <a:bodyPr>
            <a:normAutofit/>
          </a:bodyPr>
          <a:lstStyle/>
          <a:p>
            <a:pPr>
              <a:lnSpc>
                <a:spcPct val="150000"/>
              </a:lnSpc>
              <a:buNone/>
            </a:pPr>
            <a:r>
              <a:rPr lang="vi-VN" sz="2000" dirty="0"/>
              <a:t>2. Chẩn đoán điều dưỡng:</a:t>
            </a:r>
            <a:endParaRPr lang="en-US" sz="2000" b="1" dirty="0"/>
          </a:p>
          <a:p>
            <a:pPr>
              <a:lnSpc>
                <a:spcPct val="150000"/>
              </a:lnSpc>
              <a:buNone/>
            </a:pPr>
            <a:r>
              <a:rPr lang="vi-VN" sz="2000" dirty="0"/>
              <a:t>- Thoát huyết tương và cô đặc máu liên quan tăng tính thấm thành mạch</a:t>
            </a:r>
            <a:endParaRPr lang="en-US" sz="2000" b="1" dirty="0"/>
          </a:p>
          <a:p>
            <a:pPr>
              <a:lnSpc>
                <a:spcPct val="150000"/>
              </a:lnSpc>
              <a:buNone/>
            </a:pPr>
            <a:r>
              <a:rPr lang="vi-VN" sz="2000" dirty="0"/>
              <a:t>- Chảy máu liên quan đến rối loạn đông máu</a:t>
            </a:r>
            <a:endParaRPr lang="en-US" sz="2000" b="1" dirty="0"/>
          </a:p>
          <a:p>
            <a:pPr>
              <a:lnSpc>
                <a:spcPct val="150000"/>
              </a:lnSpc>
              <a:buNone/>
            </a:pPr>
            <a:r>
              <a:rPr lang="vi-VN" sz="2000" dirty="0"/>
              <a:t>- Sốt liên quan đến nhiễm virus</a:t>
            </a:r>
            <a:endParaRPr lang="en-US" sz="2000" b="1" dirty="0"/>
          </a:p>
          <a:p>
            <a:pPr>
              <a:lnSpc>
                <a:spcPct val="150000"/>
              </a:lnSpc>
              <a:buNone/>
            </a:pPr>
            <a:r>
              <a:rPr lang="vi-VN" sz="2000" dirty="0"/>
              <a:t>- Nguy cơ choáng liên quan đến giảm thể tích tuần hoàn</a:t>
            </a:r>
            <a:endParaRPr lang="en-US" sz="2000" b="1" dirty="0"/>
          </a:p>
          <a:p>
            <a:pPr>
              <a:lnSpc>
                <a:spcPct val="150000"/>
              </a:lnSpc>
              <a:buNone/>
            </a:pPr>
            <a:r>
              <a:rPr lang="vi-VN" sz="2000" dirty="0"/>
              <a:t>- Nguy cơ thiếu hụt dinh dưỡng liên quan đến ăn uống kém</a:t>
            </a:r>
            <a:endParaRPr lang="en-US" sz="2000" b="1" dirty="0"/>
          </a:p>
          <a:p>
            <a:pPr>
              <a:lnSpc>
                <a:spcPct val="150000"/>
              </a:lnSpc>
              <a:buNone/>
            </a:pPr>
            <a:r>
              <a:rPr lang="vi-VN" sz="2000" dirty="0"/>
              <a:t>- Người bệnh lo lắng mệt mỏi liên quan đến bệnh tật và thiếu kiến thức về bệnh.</a:t>
            </a:r>
            <a:endParaRPr lang="en-US" sz="2000" b="1" dirty="0"/>
          </a:p>
          <a:p>
            <a:endParaRPr lang="en-US" dirty="0"/>
          </a:p>
        </p:txBody>
      </p:sp>
      <p:sp>
        <p:nvSpPr>
          <p:cNvPr id="5" name="Title 1"/>
          <p:cNvSpPr>
            <a:spLocks noGrp="1"/>
          </p:cNvSpPr>
          <p:nvPr>
            <p:ph type="title"/>
          </p:nvPr>
        </p:nvSpPr>
        <p:spPr>
          <a:xfrm>
            <a:off x="214282" y="214290"/>
            <a:ext cx="8929718" cy="428628"/>
          </a:xfrm>
        </p:spPr>
        <p:txBody>
          <a:bodyPr>
            <a:normAutofit/>
          </a:bodyPr>
          <a:lstStyle/>
          <a:p>
            <a:pPr algn="ctr"/>
            <a:r>
              <a:rPr lang="vi-VN" sz="2000" b="1" dirty="0">
                <a:latin typeface="+mn-lt"/>
              </a:rPr>
              <a:t>CHĂM SÓC VÀ THEO DÕI BỆNH NHÂN SỐT XUẤT HUYẾT DENGUE</a:t>
            </a:r>
            <a:endParaRPr lang="en-US" sz="2000" b="1" dirty="0">
              <a:latin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29600" cy="5610244"/>
          </a:xfrm>
        </p:spPr>
        <p:txBody>
          <a:bodyPr>
            <a:normAutofit/>
          </a:bodyPr>
          <a:lstStyle/>
          <a:p>
            <a:pPr>
              <a:lnSpc>
                <a:spcPct val="150000"/>
              </a:lnSpc>
              <a:buNone/>
            </a:pPr>
            <a:r>
              <a:rPr lang="vi-VN" sz="2000" dirty="0"/>
              <a:t>3. Kế hoạch chăm sóc:</a:t>
            </a:r>
            <a:endParaRPr lang="en-US" sz="2000" b="1" dirty="0"/>
          </a:p>
          <a:p>
            <a:pPr>
              <a:lnSpc>
                <a:spcPct val="150000"/>
              </a:lnSpc>
              <a:buNone/>
            </a:pPr>
            <a:r>
              <a:rPr lang="vi-VN" sz="2000" dirty="0"/>
              <a:t>- Bảo đảm thông khí</a:t>
            </a:r>
            <a:endParaRPr lang="en-US" sz="2000" b="1" dirty="0"/>
          </a:p>
          <a:p>
            <a:pPr>
              <a:lnSpc>
                <a:spcPct val="150000"/>
              </a:lnSpc>
              <a:buNone/>
            </a:pPr>
            <a:r>
              <a:rPr lang="vi-VN" sz="2000" dirty="0"/>
              <a:t>- Duy trì tuần hoàn</a:t>
            </a:r>
            <a:endParaRPr lang="en-US" sz="2000" b="1" dirty="0"/>
          </a:p>
          <a:p>
            <a:pPr>
              <a:lnSpc>
                <a:spcPct val="150000"/>
              </a:lnSpc>
              <a:buNone/>
            </a:pPr>
            <a:r>
              <a:rPr lang="vi-VN" sz="2000" dirty="0"/>
              <a:t>- Kiểm soát thân nhiệt</a:t>
            </a:r>
            <a:endParaRPr lang="en-US" sz="2000" b="1" dirty="0"/>
          </a:p>
          <a:p>
            <a:pPr>
              <a:lnSpc>
                <a:spcPct val="150000"/>
              </a:lnSpc>
              <a:buNone/>
            </a:pPr>
            <a:r>
              <a:rPr lang="vi-VN" sz="2000" dirty="0"/>
              <a:t>- Theo dõi xuất huyết</a:t>
            </a:r>
            <a:endParaRPr lang="en-US" sz="2000" b="1" dirty="0"/>
          </a:p>
          <a:p>
            <a:pPr>
              <a:lnSpc>
                <a:spcPct val="150000"/>
              </a:lnSpc>
              <a:buNone/>
            </a:pPr>
            <a:r>
              <a:rPr lang="vi-VN" sz="2000" dirty="0"/>
              <a:t>- Thực hiện y lệnh điều trị:</a:t>
            </a:r>
            <a:endParaRPr lang="en-US" sz="2000" b="1" dirty="0"/>
          </a:p>
          <a:p>
            <a:pPr>
              <a:lnSpc>
                <a:spcPct val="150000"/>
              </a:lnSpc>
              <a:buNone/>
            </a:pPr>
            <a:r>
              <a:rPr lang="vi-VN" sz="2000" dirty="0"/>
              <a:t>+ Theo dõi dấu hiệu sinh tồn</a:t>
            </a:r>
            <a:endParaRPr lang="en-US" sz="2000" b="1" dirty="0"/>
          </a:p>
          <a:p>
            <a:pPr>
              <a:lnSpc>
                <a:spcPct val="150000"/>
              </a:lnSpc>
              <a:buNone/>
            </a:pPr>
            <a:r>
              <a:rPr lang="vi-VN" sz="2000" dirty="0"/>
              <a:t>+ Phát hiện các dấu hiệu bất thường</a:t>
            </a:r>
            <a:endParaRPr lang="en-US" sz="2000" b="1" dirty="0"/>
          </a:p>
          <a:p>
            <a:pPr>
              <a:lnSpc>
                <a:spcPct val="150000"/>
              </a:lnSpc>
              <a:buNone/>
            </a:pPr>
            <a:r>
              <a:rPr lang="vi-VN" sz="2000" dirty="0"/>
              <a:t>- Chăm sóc hệ thống cơ quan,nuôi dưỡng</a:t>
            </a:r>
            <a:endParaRPr lang="en-US" sz="2000" b="1" dirty="0"/>
          </a:p>
          <a:p>
            <a:pPr>
              <a:lnSpc>
                <a:spcPct val="150000"/>
              </a:lnSpc>
              <a:buNone/>
            </a:pPr>
            <a:r>
              <a:rPr lang="vi-VN" sz="2000" dirty="0"/>
              <a:t>- Hướng dẫn nội quy, giáo dục sức khỏe</a:t>
            </a:r>
            <a:endParaRPr lang="en-US" sz="2000" b="1" dirty="0"/>
          </a:p>
          <a:p>
            <a:pPr>
              <a:buNone/>
            </a:pPr>
            <a:endParaRPr lang="en-US" dirty="0"/>
          </a:p>
        </p:txBody>
      </p:sp>
      <p:sp>
        <p:nvSpPr>
          <p:cNvPr id="4" name="Title 1"/>
          <p:cNvSpPr>
            <a:spLocks noGrp="1"/>
          </p:cNvSpPr>
          <p:nvPr>
            <p:ph type="title"/>
          </p:nvPr>
        </p:nvSpPr>
        <p:spPr>
          <a:xfrm>
            <a:off x="214282" y="214290"/>
            <a:ext cx="8929718" cy="428628"/>
          </a:xfrm>
        </p:spPr>
        <p:txBody>
          <a:bodyPr>
            <a:normAutofit/>
          </a:bodyPr>
          <a:lstStyle/>
          <a:p>
            <a:pPr algn="ctr"/>
            <a:r>
              <a:rPr lang="vi-VN" sz="2000" b="1" dirty="0">
                <a:latin typeface="+mn-lt"/>
              </a:rPr>
              <a:t>CHĂM SÓC VÀ THEO DÕI BỆNH NHÂN SỐT XUẤT HUYẾT DENGUE</a:t>
            </a:r>
            <a:endParaRPr lang="en-US" sz="2000" b="1" dirty="0">
              <a:latin typeface="+mn-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85794"/>
            <a:ext cx="8229600" cy="5538806"/>
          </a:xfrm>
        </p:spPr>
        <p:txBody>
          <a:bodyPr>
            <a:normAutofit fontScale="77500" lnSpcReduction="20000"/>
          </a:bodyPr>
          <a:lstStyle/>
          <a:p>
            <a:pPr>
              <a:buNone/>
            </a:pPr>
            <a:r>
              <a:rPr lang="vi-VN" dirty="0"/>
              <a:t>4. Thực hiện kế hoạch chăm sóc:</a:t>
            </a:r>
            <a:endParaRPr lang="vi-VN" b="1" dirty="0"/>
          </a:p>
          <a:p>
            <a:pPr>
              <a:buNone/>
            </a:pPr>
            <a:r>
              <a:rPr lang="vi-VN" dirty="0"/>
              <a:t>4.1. Bảo đảm thông khí:</a:t>
            </a:r>
            <a:endParaRPr lang="en-US" b="1" dirty="0"/>
          </a:p>
          <a:p>
            <a:pPr>
              <a:buNone/>
            </a:pPr>
            <a:r>
              <a:rPr lang="vi-VN" dirty="0"/>
              <a:t>- Người bệnh tư thế thoải mái</a:t>
            </a:r>
            <a:endParaRPr lang="en-US" b="1" dirty="0"/>
          </a:p>
          <a:p>
            <a:pPr>
              <a:buNone/>
            </a:pPr>
            <a:r>
              <a:rPr lang="vi-VN" dirty="0"/>
              <a:t>- Nếu bệnh nhân có sốc phải theo dõi hô hấp,đảm bảo thông khí:</a:t>
            </a:r>
            <a:endParaRPr lang="en-US" b="1" dirty="0"/>
          </a:p>
          <a:p>
            <a:pPr>
              <a:buNone/>
            </a:pPr>
            <a:r>
              <a:rPr lang="vi-VN" dirty="0"/>
              <a:t>+ Đặt bệnh nhân nằm ngửa, đầu nghiêng sang 1 bên</a:t>
            </a:r>
            <a:endParaRPr lang="en-US" b="1" dirty="0"/>
          </a:p>
          <a:p>
            <a:pPr>
              <a:buNone/>
            </a:pPr>
            <a:r>
              <a:rPr lang="vi-VN" dirty="0"/>
              <a:t>+ Đặt canuyn Mayo, hút đờm dãi</a:t>
            </a:r>
            <a:endParaRPr lang="en-US" b="1" dirty="0"/>
          </a:p>
          <a:p>
            <a:pPr>
              <a:buNone/>
            </a:pPr>
            <a:r>
              <a:rPr lang="vi-VN" dirty="0"/>
              <a:t>+ Cho thở Oxy</a:t>
            </a:r>
            <a:endParaRPr lang="en-US" b="1" dirty="0"/>
          </a:p>
          <a:p>
            <a:pPr>
              <a:buNone/>
            </a:pPr>
            <a:r>
              <a:rPr lang="vi-VN" dirty="0"/>
              <a:t>+ Bóp bóng Ambu nếu có cơn ngừng thở</a:t>
            </a:r>
            <a:endParaRPr lang="en-US" b="1" dirty="0"/>
          </a:p>
          <a:p>
            <a:pPr>
              <a:buNone/>
            </a:pPr>
            <a:r>
              <a:rPr lang="vi-VN" dirty="0"/>
              <a:t>+ Theo dõi nhịp thở,tình trạng tăng tiết, sự tím da, môi,đầu chi</a:t>
            </a:r>
            <a:endParaRPr lang="en-US" b="1" dirty="0"/>
          </a:p>
          <a:p>
            <a:pPr>
              <a:buNone/>
            </a:pPr>
            <a:r>
              <a:rPr lang="vi-VN" dirty="0"/>
              <a:t>4.2. Duy trì tuần hoàn:</a:t>
            </a:r>
            <a:endParaRPr lang="en-US" b="1" dirty="0"/>
          </a:p>
          <a:p>
            <a:pPr>
              <a:buNone/>
            </a:pPr>
            <a:r>
              <a:rPr lang="vi-VN" dirty="0"/>
              <a:t>- Đo mạch,huyết áp ngay khi tiếp nhận bệnh nhân, báo bác sĩ</a:t>
            </a:r>
            <a:endParaRPr lang="en-US" b="1" dirty="0"/>
          </a:p>
          <a:p>
            <a:pPr>
              <a:buNone/>
            </a:pPr>
            <a:r>
              <a:rPr lang="vi-VN" dirty="0"/>
              <a:t>- Cho bệnh nhân uống ORS,càng nhiều càng tốt</a:t>
            </a:r>
            <a:endParaRPr lang="en-US" b="1" dirty="0"/>
          </a:p>
          <a:p>
            <a:pPr>
              <a:buNone/>
            </a:pPr>
            <a:r>
              <a:rPr lang="vi-VN" dirty="0"/>
              <a:t>- Chuẩn bị dịch truyền, dụng cụ để thực hiện y lệnh của bác sĩ,kiểm soát tốc độ truyền</a:t>
            </a:r>
            <a:endParaRPr lang="en-US" b="1" dirty="0"/>
          </a:p>
          <a:p>
            <a:pPr>
              <a:buNone/>
            </a:pPr>
            <a:r>
              <a:rPr lang="vi-VN" dirty="0"/>
              <a:t>- Truyền dịch ưu tiên tĩnh mạch lớn,sử dụng kim truyền cỡ lớn</a:t>
            </a:r>
            <a:endParaRPr lang="en-US" b="1" dirty="0"/>
          </a:p>
          <a:p>
            <a:pPr>
              <a:buNone/>
            </a:pPr>
            <a:r>
              <a:rPr lang="vi-VN" dirty="0"/>
              <a:t>- Theo dõi mạch, huyết áp 30 phút, 1 giờ, 3 giờ/lần để phát hiện tiền sốc (Ngày thứ 3- 7)</a:t>
            </a:r>
            <a:endParaRPr lang="en-US" b="1" dirty="0"/>
          </a:p>
          <a:p>
            <a:pPr>
              <a:buNone/>
            </a:pPr>
            <a:r>
              <a:rPr lang="vi-VN" dirty="0"/>
              <a:t>- Phụ giúp bác sĩ đặt Catheter TMTT để theo dõi CVP nếu bệnh nhân có sốc</a:t>
            </a:r>
            <a:endParaRPr lang="en-US" b="1" dirty="0"/>
          </a:p>
          <a:p>
            <a:pPr>
              <a:buNone/>
            </a:pPr>
            <a:endParaRPr lang="en-US" dirty="0"/>
          </a:p>
        </p:txBody>
      </p:sp>
      <p:sp>
        <p:nvSpPr>
          <p:cNvPr id="4" name="Title 1"/>
          <p:cNvSpPr>
            <a:spLocks noGrp="1"/>
          </p:cNvSpPr>
          <p:nvPr>
            <p:ph type="title"/>
          </p:nvPr>
        </p:nvSpPr>
        <p:spPr>
          <a:xfrm>
            <a:off x="214282" y="214290"/>
            <a:ext cx="8929718" cy="428628"/>
          </a:xfrm>
        </p:spPr>
        <p:txBody>
          <a:bodyPr>
            <a:normAutofit/>
          </a:bodyPr>
          <a:lstStyle/>
          <a:p>
            <a:pPr algn="ctr"/>
            <a:r>
              <a:rPr lang="vi-VN" sz="2000" b="1" dirty="0">
                <a:latin typeface="+mn-lt"/>
              </a:rPr>
              <a:t>CHĂM SÓC VÀ THEO DÕI BỆNH NHÂN SỐT XUẤT HUYẾT DENGUE</a:t>
            </a:r>
            <a:endParaRPr lang="en-US" sz="2000" b="1" dirty="0">
              <a:latin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85794"/>
            <a:ext cx="8229600" cy="5715040"/>
          </a:xfrm>
        </p:spPr>
        <p:txBody>
          <a:bodyPr>
            <a:normAutofit fontScale="92500" lnSpcReduction="20000"/>
          </a:bodyPr>
          <a:lstStyle/>
          <a:p>
            <a:pPr>
              <a:buNone/>
            </a:pPr>
            <a:r>
              <a:rPr lang="vi-VN" sz="2200" dirty="0"/>
              <a:t>4.3. Kiểm soát thân nhiệt: </a:t>
            </a:r>
          </a:p>
          <a:p>
            <a:pPr>
              <a:buNone/>
            </a:pPr>
            <a:r>
              <a:rPr lang="vi-VN" sz="2200" dirty="0"/>
              <a:t>- Đo nhiệt độ 1 giờ, 3 giờ/ lần và sau khi sử dụng thuốc hạ sốt</a:t>
            </a:r>
            <a:endParaRPr lang="en-US" sz="2200" b="1" dirty="0"/>
          </a:p>
          <a:p>
            <a:pPr>
              <a:buNone/>
            </a:pPr>
            <a:r>
              <a:rPr lang="vi-VN" sz="2200" dirty="0"/>
              <a:t>- Chườm ấm nếu bệnh nhân sốt,cho bệnh nhân uống nhiều nước</a:t>
            </a:r>
            <a:endParaRPr lang="en-US" sz="2200" b="1" dirty="0"/>
          </a:p>
          <a:p>
            <a:pPr>
              <a:buNone/>
            </a:pPr>
            <a:r>
              <a:rPr lang="vi-VN" sz="2200" dirty="0"/>
              <a:t>- Sử dụng thuốc hạ sốt theo y lệnh, chỉ dùng paracetamol nguyên chất</a:t>
            </a:r>
            <a:endParaRPr lang="en-US" sz="2200" b="1" dirty="0"/>
          </a:p>
          <a:p>
            <a:pPr>
              <a:buNone/>
            </a:pPr>
            <a:r>
              <a:rPr lang="vi-VN" sz="2200" dirty="0"/>
              <a:t>- Lau mồ hôi, thay quần áo sau khi hạ sốt</a:t>
            </a:r>
            <a:endParaRPr lang="en-US" sz="2200" b="1" dirty="0"/>
          </a:p>
          <a:p>
            <a:pPr>
              <a:buNone/>
            </a:pPr>
            <a:r>
              <a:rPr lang="vi-VN" sz="2200" dirty="0"/>
              <a:t>- Nếu người bệnh có hạ thân nhiệt: ủ ấm</a:t>
            </a:r>
            <a:endParaRPr lang="en-US" sz="2200" b="1" dirty="0"/>
          </a:p>
          <a:p>
            <a:pPr>
              <a:buNone/>
            </a:pPr>
            <a:r>
              <a:rPr lang="vi-VN" sz="2200" dirty="0"/>
              <a:t>4.4. Theo dõi xuất huyết:</a:t>
            </a:r>
            <a:endParaRPr lang="en-US" sz="2200" b="1" dirty="0"/>
          </a:p>
          <a:p>
            <a:pPr>
              <a:buNone/>
            </a:pPr>
            <a:r>
              <a:rPr lang="vi-VN" sz="2200" dirty="0"/>
              <a:t>- Bầm tím nơi tiêm, xuất huyết trên da</a:t>
            </a:r>
            <a:endParaRPr lang="en-US" sz="2200" b="1" dirty="0"/>
          </a:p>
          <a:p>
            <a:pPr>
              <a:buNone/>
            </a:pPr>
            <a:r>
              <a:rPr lang="vi-VN" sz="2200" dirty="0"/>
              <a:t>- Xuất huyết nội tạng (xuất huyết tiêu hoá: nôn ra máu, phân đen... Cần theo dõi số lượng)</a:t>
            </a:r>
            <a:endParaRPr lang="en-US" sz="2200" b="1" dirty="0"/>
          </a:p>
          <a:p>
            <a:pPr>
              <a:buNone/>
            </a:pPr>
            <a:r>
              <a:rPr lang="vi-VN" sz="2200" dirty="0"/>
              <a:t>- Hướng dẫn người bệnh xử trí nếu có chảy máu chân răng, chảy máu cam</a:t>
            </a:r>
          </a:p>
          <a:p>
            <a:pPr>
              <a:buNone/>
            </a:pPr>
            <a:r>
              <a:rPr lang="vi-VN" sz="2200" dirty="0"/>
              <a:t>4.5. Thực hiện các y lệnh của bác sĩ chính xác, kịp thời:</a:t>
            </a:r>
            <a:endParaRPr lang="en-US" sz="2200" b="1" dirty="0"/>
          </a:p>
          <a:p>
            <a:pPr>
              <a:buNone/>
            </a:pPr>
            <a:r>
              <a:rPr lang="vi-VN" sz="2200" dirty="0"/>
              <a:t>- Thuốc: tuyệt đối không dùng thuốc Aspirin để hạ sốt</a:t>
            </a:r>
            <a:endParaRPr lang="en-US" sz="2200" b="1" dirty="0"/>
          </a:p>
          <a:p>
            <a:pPr>
              <a:buNone/>
            </a:pPr>
            <a:r>
              <a:rPr lang="vi-VN" sz="2200" dirty="0"/>
              <a:t>- Xét nghiệm: lấy máu để theo dõi Hematocrit, tiểu cầu</a:t>
            </a:r>
            <a:endParaRPr lang="en-US" sz="2200" b="1" dirty="0"/>
          </a:p>
          <a:p>
            <a:pPr>
              <a:buNone/>
            </a:pPr>
            <a:r>
              <a:rPr lang="vi-VN" sz="2200" dirty="0"/>
              <a:t>- Truyền máu: truyền khối hồng cầu hay khối tiểu cầu theo y lệnh</a:t>
            </a:r>
            <a:endParaRPr lang="en-US" sz="2200" b="1" dirty="0"/>
          </a:p>
          <a:p>
            <a:pPr>
              <a:buNone/>
            </a:pPr>
            <a:r>
              <a:rPr lang="vi-VN" sz="2200" dirty="0"/>
              <a:t>- Theo dõi các chất bài tiết: Số lượng nước tiểu, chất nôn, xuất huyết</a:t>
            </a:r>
            <a:endParaRPr lang="en-US" sz="2200" b="1" dirty="0"/>
          </a:p>
          <a:p>
            <a:pPr>
              <a:buNone/>
            </a:pPr>
            <a:r>
              <a:rPr lang="vi-VN" sz="2200" dirty="0"/>
              <a:t>- Theo dõi tình trạng tri giác trong sốc: đánh giá diễn biến của bệnh</a:t>
            </a:r>
            <a:endParaRPr lang="en-US" sz="2200" b="1" dirty="0"/>
          </a:p>
          <a:p>
            <a:pPr>
              <a:buNone/>
            </a:pPr>
            <a:r>
              <a:rPr lang="vi-VN" sz="2200" dirty="0"/>
              <a:t>- Phụ bác sĩ chọc dịch nếu có tràn dịch màng phổi, màng bụng nhiều</a:t>
            </a:r>
            <a:endParaRPr lang="en-US" sz="2200" b="1" dirty="0"/>
          </a:p>
          <a:p>
            <a:pPr>
              <a:buNone/>
            </a:pPr>
            <a:endParaRPr lang="en-US" sz="2200" b="1" dirty="0"/>
          </a:p>
          <a:p>
            <a:pPr>
              <a:buNone/>
            </a:pPr>
            <a:endParaRPr lang="en-US" dirty="0"/>
          </a:p>
        </p:txBody>
      </p:sp>
      <p:sp>
        <p:nvSpPr>
          <p:cNvPr id="4" name="Title 1"/>
          <p:cNvSpPr>
            <a:spLocks noGrp="1"/>
          </p:cNvSpPr>
          <p:nvPr>
            <p:ph type="title"/>
          </p:nvPr>
        </p:nvSpPr>
        <p:spPr>
          <a:xfrm>
            <a:off x="214282" y="214290"/>
            <a:ext cx="8929718" cy="428628"/>
          </a:xfrm>
        </p:spPr>
        <p:txBody>
          <a:bodyPr>
            <a:normAutofit/>
          </a:bodyPr>
          <a:lstStyle/>
          <a:p>
            <a:pPr algn="ctr"/>
            <a:r>
              <a:rPr lang="vi-VN" sz="2000" b="1" dirty="0">
                <a:latin typeface="+mn-lt"/>
              </a:rPr>
              <a:t>CHĂM SÓC VÀ THEO DÕI BỆNH NHÂN SỐT XUẤT HUYẾT DENGUE</a:t>
            </a:r>
            <a:endParaRPr lang="en-US" sz="2000" b="1" dirty="0">
              <a:latin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29600" cy="5610244"/>
          </a:xfrm>
        </p:spPr>
        <p:txBody>
          <a:bodyPr>
            <a:noAutofit/>
          </a:bodyPr>
          <a:lstStyle/>
          <a:p>
            <a:pPr>
              <a:buNone/>
            </a:pPr>
            <a:r>
              <a:rPr lang="vi-VN" sz="2000" dirty="0"/>
              <a:t>4.6. Chăm sóc hệ thống cơ quan, dinh dưỡng:</a:t>
            </a:r>
            <a:endParaRPr lang="en-US" sz="2000" b="1" dirty="0"/>
          </a:p>
          <a:p>
            <a:pPr>
              <a:buNone/>
            </a:pPr>
            <a:r>
              <a:rPr lang="en-US" sz="2000" dirty="0">
                <a:latin typeface="Times New Roman" pitchFamily="18" charset="0"/>
                <a:cs typeface="Times New Roman" pitchFamily="18" charset="0"/>
              </a:rPr>
              <a:t>- Cho </a:t>
            </a:r>
            <a:r>
              <a:rPr lang="en-US" sz="2000" dirty="0" err="1">
                <a:latin typeface="Times New Roman" pitchFamily="18" charset="0"/>
                <a:cs typeface="Times New Roman" pitchFamily="18" charset="0"/>
              </a:rPr>
              <a:t>bệnh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nhân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nghỉ</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ngơi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trong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phòng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thoáng</a:t>
            </a:r>
            <a:endParaRPr lang="en-US" sz="2000" b="1" dirty="0">
              <a:latin typeface="Times New Roman" pitchFamily="18" charset="0"/>
              <a:cs typeface="Times New Roman" pitchFamily="18" charset="0"/>
            </a:endParaRPr>
          </a:p>
          <a:p>
            <a:pPr>
              <a:buNone/>
            </a:pPr>
            <a:r>
              <a:rPr lang="en-US" sz="2000" dirty="0">
                <a:latin typeface="Times New Roman" pitchFamily="18" charset="0"/>
                <a:cs typeface="Times New Roman" pitchFamily="18" charset="0"/>
              </a:rPr>
              <a:t>- Co </a:t>
            </a:r>
            <a:r>
              <a:rPr lang="en-US" sz="2000" dirty="0" err="1">
                <a:latin typeface="Times New Roman" pitchFamily="18" charset="0"/>
                <a:cs typeface="Times New Roman" pitchFamily="18" charset="0"/>
              </a:rPr>
              <a:t>giật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bứt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dứt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Dùng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thuốc</a:t>
            </a:r>
            <a:r>
              <a:rPr lang="en-US" sz="2000" dirty="0">
                <a:latin typeface="Times New Roman" pitchFamily="18" charset="0"/>
                <a:cs typeface="Times New Roman" pitchFamily="18" charset="0"/>
              </a:rPr>
              <a:t> an </a:t>
            </a:r>
            <a:r>
              <a:rPr lang="en-US" sz="2000" dirty="0" err="1">
                <a:latin typeface="Times New Roman" pitchFamily="18" charset="0"/>
                <a:cs typeface="Times New Roman" pitchFamily="18" charset="0"/>
              </a:rPr>
              <a:t>thần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theo</a:t>
            </a:r>
            <a:r>
              <a:rPr lang="en-US" sz="2000" dirty="0">
                <a:latin typeface="Times New Roman" pitchFamily="18" charset="0"/>
                <a:cs typeface="Times New Roman" pitchFamily="18" charset="0"/>
              </a:rPr>
              <a:t> y </a:t>
            </a:r>
            <a:r>
              <a:rPr lang="en-US" sz="2000" dirty="0" err="1">
                <a:latin typeface="Times New Roman" pitchFamily="18" charset="0"/>
                <a:cs typeface="Times New Roman" pitchFamily="18" charset="0"/>
              </a:rPr>
              <a:t>lệnh</a:t>
            </a:r>
            <a:endParaRPr lang="en-US" sz="2000" b="1" dirty="0">
              <a:latin typeface="Times New Roman" pitchFamily="18" charset="0"/>
              <a:cs typeface="Times New Roman" pitchFamily="18" charset="0"/>
            </a:endParaRPr>
          </a:p>
          <a:p>
            <a:pPr>
              <a:buNone/>
            </a:pP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Hạn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chế</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các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thủ</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thuật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gây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chảy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máu</a:t>
            </a:r>
            <a:endParaRPr lang="en-US" sz="2000" b="1" dirty="0">
              <a:latin typeface="Times New Roman" pitchFamily="18" charset="0"/>
              <a:cs typeface="Times New Roman" pitchFamily="18" charset="0"/>
            </a:endParaRPr>
          </a:p>
          <a:p>
            <a:pPr>
              <a:buNone/>
            </a:pP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Vệ</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sinh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thân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thể</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mắt</a:t>
            </a:r>
            <a:r>
              <a:rPr lang="en-US" sz="2000" dirty="0">
                <a:latin typeface="Times New Roman" pitchFamily="18" charset="0"/>
                <a:cs typeface="Times New Roman" pitchFamily="18" charset="0"/>
              </a:rPr>
              <a:t>, tai</a:t>
            </a:r>
            <a:r>
              <a:rPr lang="vi-VN" sz="2000" dirty="0">
                <a:latin typeface="Times New Roman" pitchFamily="18" charset="0"/>
                <a:cs typeface="Times New Roman" pitchFamily="18" charset="0"/>
              </a:rPr>
              <a:t>; r</a:t>
            </a:r>
            <a:r>
              <a:rPr lang="en-US" sz="2000" dirty="0" err="1">
                <a:latin typeface="Times New Roman" pitchFamily="18" charset="0"/>
                <a:cs typeface="Times New Roman" pitchFamily="18" charset="0"/>
              </a:rPr>
              <a:t>ăng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miệng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Súc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miệng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nước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muối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nếu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có</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chảy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máu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a:t>
            </a:r>
            <a:r>
              <a:rPr lang="vi-VN" sz="2000" dirty="0">
                <a:latin typeface="Times New Roman" pitchFamily="18" charset="0"/>
                <a:cs typeface="Times New Roman" pitchFamily="18" charset="0"/>
              </a:rPr>
              <a:t>â</a:t>
            </a:r>
            <a:r>
              <a:rPr lang="en-US" sz="2000" dirty="0">
                <a:latin typeface="Times New Roman" pitchFamily="18" charset="0"/>
                <a:cs typeface="Times New Roman" pitchFamily="18" charset="0"/>
              </a:rPr>
              <a:t>n </a:t>
            </a:r>
            <a:r>
              <a:rPr lang="en-US" sz="2000" dirty="0" err="1">
                <a:latin typeface="Times New Roman" pitchFamily="18" charset="0"/>
                <a:cs typeface="Times New Roman" pitchFamily="18" charset="0"/>
              </a:rPr>
              <a:t>răng</a:t>
            </a:r>
            <a:endParaRPr lang="en-US" sz="2000" b="1" dirty="0">
              <a:latin typeface="Times New Roman" pitchFamily="18" charset="0"/>
              <a:cs typeface="Times New Roman" pitchFamily="18" charset="0"/>
            </a:endParaRPr>
          </a:p>
          <a:p>
            <a:pPr>
              <a:buNone/>
            </a:pPr>
            <a:r>
              <a:rPr lang="vi-VN"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Tẩy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uế</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các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chất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bài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tiết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thay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đồ</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vải</a:t>
            </a:r>
            <a:endParaRPr lang="vi-VN" sz="2000" dirty="0">
              <a:latin typeface="Times New Roman" pitchFamily="18" charset="0"/>
              <a:cs typeface="Times New Roman" pitchFamily="18" charset="0"/>
            </a:endParaRPr>
          </a:p>
          <a:p>
            <a:pPr>
              <a:buNone/>
            </a:pPr>
            <a:r>
              <a:rPr lang="vi-VN" sz="2000" dirty="0">
                <a:latin typeface="Times New Roman" pitchFamily="18" charset="0"/>
                <a:cs typeface="Times New Roman" pitchFamily="18" charset="0"/>
              </a:rPr>
              <a:t>- </a:t>
            </a:r>
            <a:r>
              <a:rPr lang="en-US" sz="2000" dirty="0" err="1">
                <a:latin typeface="Times New Roman" panose="02020603050405020304" pitchFamily="18" charset="0"/>
                <a:cs typeface="Times New Roman" panose="02020603050405020304" pitchFamily="18" charset="0"/>
              </a:rPr>
              <a:t>Dinh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dưỡng</a:t>
            </a:r>
            <a:r>
              <a:rPr lang="en-US" sz="2000" dirty="0">
                <a:latin typeface="Times New Roman" panose="02020603050405020304" pitchFamily="18" charset="0"/>
                <a:cs typeface="Times New Roman" panose="02020603050405020304" pitchFamily="18" charset="0"/>
              </a:rPr>
              <a:t>:</a:t>
            </a:r>
            <a:r>
              <a:rPr lang="vi-VN" sz="2000" dirty="0">
                <a:latin typeface="Times New Roman" panose="02020603050405020304" pitchFamily="18" charset="0"/>
                <a:cs typeface="Times New Roman" panose="02020603050405020304" pitchFamily="18" charset="0"/>
              </a:rPr>
              <a:t> cho BN</a:t>
            </a:r>
            <a:r>
              <a:rPr lang="en-US" sz="2000" dirty="0">
                <a:latin typeface="Times New Roman" panose="02020603050405020304" pitchFamily="18" charset="0"/>
                <a:cs typeface="Times New Roman" panose="02020603050405020304" pitchFamily="18" charset="0"/>
              </a:rPr>
              <a:t> </a:t>
            </a:r>
            <a:r>
              <a:rPr lang="vi-VN" sz="2000" dirty="0">
                <a:latin typeface="Times New Roman" panose="02020603050405020304" pitchFamily="18" charset="0"/>
                <a:cs typeface="Times New Roman" panose="02020603050405020304" pitchFamily="18" charset="0"/>
              </a:rPr>
              <a:t>ă</a:t>
            </a:r>
            <a:r>
              <a:rPr lang="en-US" sz="2000" dirty="0">
                <a:latin typeface="Times New Roman" panose="02020603050405020304" pitchFamily="18" charset="0"/>
                <a:cs typeface="Times New Roman" panose="02020603050405020304" pitchFamily="18" charset="0"/>
              </a:rPr>
              <a:t>n </a:t>
            </a:r>
            <a:r>
              <a:rPr lang="en-US" sz="2000" dirty="0" err="1">
                <a:latin typeface="Times New Roman" panose="02020603050405020304" pitchFamily="18" charset="0"/>
                <a:cs typeface="Times New Roman" panose="02020603050405020304" pitchFamily="18" charset="0"/>
              </a:rPr>
              <a:t>súp</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uống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sữa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nướ</a:t>
            </a:r>
            <a:r>
              <a:rPr lang="vi-VN" sz="2000" dirty="0">
                <a:latin typeface="Times New Roman" panose="02020603050405020304" pitchFamily="18" charset="0"/>
                <a:cs typeface="Times New Roman" panose="02020603050405020304" pitchFamily="18" charset="0"/>
              </a:rPr>
              <a:t>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trái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cây</a:t>
            </a:r>
            <a:r>
              <a:rPr lang="en-US" sz="2000" dirty="0">
                <a:latin typeface="Times New Roman" panose="02020603050405020304" pitchFamily="18" charset="0"/>
                <a:cs typeface="Times New Roman" panose="02020603050405020304" pitchFamily="18" charset="0"/>
              </a:rPr>
              <a:t>. Cho </a:t>
            </a:r>
            <a:r>
              <a:rPr lang="en-US" sz="2000" dirty="0" err="1">
                <a:latin typeface="Times New Roman" panose="02020603050405020304" pitchFamily="18" charset="0"/>
                <a:cs typeface="Times New Roman" panose="02020603050405020304" pitchFamily="18" charset="0"/>
              </a:rPr>
              <a:t>ăn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nhiều</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bữa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ít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một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để</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nâng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cao</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thể</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trạng</a:t>
            </a:r>
            <a:r>
              <a:rPr lang="vi-VN" sz="2000" b="1"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Nếu</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bệnh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nhân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nặng</a:t>
            </a:r>
            <a:r>
              <a:rPr lang="en-US" sz="2000" dirty="0">
                <a:latin typeface="Times New Roman" panose="02020603050405020304" pitchFamily="18" charset="0"/>
                <a:cs typeface="Times New Roman" panose="02020603050405020304" pitchFamily="18" charset="0"/>
              </a:rPr>
              <a:t>: </a:t>
            </a:r>
            <a:r>
              <a:rPr lang="vi-VN" sz="2000" dirty="0" err="1">
                <a:latin typeface="Times New Roman" panose="02020603050405020304" pitchFamily="18" charset="0"/>
                <a:cs typeface="Times New Roman" panose="02020603050405020304" pitchFamily="18" charset="0"/>
              </a:rPr>
              <a:t>đ</a:t>
            </a:r>
            <a:r>
              <a:rPr lang="en-US" sz="2000" dirty="0" err="1">
                <a:latin typeface="Times New Roman" panose="02020603050405020304" pitchFamily="18" charset="0"/>
                <a:cs typeface="Times New Roman" panose="02020603050405020304" pitchFamily="18" charset="0"/>
              </a:rPr>
              <a:t>ặt</a:t>
            </a:r>
            <a:r>
              <a:rPr lang="en-US" sz="2000" dirty="0">
                <a:latin typeface="Times New Roman" panose="02020603050405020304" pitchFamily="18" charset="0"/>
                <a:cs typeface="Times New Roman" panose="02020603050405020304" pitchFamily="18" charset="0"/>
              </a:rPr>
              <a:t> son</a:t>
            </a:r>
            <a:r>
              <a:rPr lang="vi-VN" sz="2000" dirty="0">
                <a:latin typeface="Times New Roman" panose="02020603050405020304" pitchFamily="18" charset="0"/>
                <a:cs typeface="Times New Roman" panose="02020603050405020304" pitchFamily="18" charset="0"/>
              </a:rPr>
              <a:t>d</a:t>
            </a:r>
            <a:r>
              <a:rPr lang="en-US" sz="2000" dirty="0">
                <a:latin typeface="Times New Roman" panose="02020603050405020304" pitchFamily="18" charset="0"/>
                <a:cs typeface="Times New Roman" panose="02020603050405020304" pitchFamily="18" charset="0"/>
              </a:rPr>
              <a:t>e </a:t>
            </a:r>
            <a:r>
              <a:rPr lang="en-US" sz="2000" dirty="0" err="1">
                <a:latin typeface="Times New Roman" panose="02020603050405020304" pitchFamily="18" charset="0"/>
                <a:cs typeface="Times New Roman" panose="02020603050405020304" pitchFamily="18" charset="0"/>
              </a:rPr>
              <a:t>dạ</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dày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truyền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tĩnh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mạch</a:t>
            </a:r>
            <a:r>
              <a:rPr lang="vi-VN" sz="2000" b="1"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Không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nên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ăn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thức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ăn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có</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máu</a:t>
            </a:r>
            <a:r>
              <a:rPr lang="en-US" sz="2000" dirty="0">
                <a:latin typeface="Times New Roman" panose="02020603050405020304" pitchFamily="18" charset="0"/>
                <a:cs typeface="Times New Roman" panose="02020603050405020304" pitchFamily="18" charset="0"/>
              </a:rPr>
              <a:t> đ</a:t>
            </a:r>
            <a:r>
              <a:rPr lang="vi-VN" sz="2000" dirty="0">
                <a:latin typeface="Times New Roman" panose="02020603050405020304" pitchFamily="18" charset="0"/>
                <a:cs typeface="Times New Roman" panose="02020603050405020304" pitchFamily="18" charset="0"/>
              </a:rPr>
              <a:t>ỏ, màu nâu</a:t>
            </a:r>
            <a:r>
              <a:rPr lang="en-US" sz="2000" dirty="0">
                <a:latin typeface="Times New Roman" panose="02020603050405020304" pitchFamily="18" charset="0"/>
                <a:cs typeface="Times New Roman" panose="02020603050405020304" pitchFamily="18" charset="0"/>
              </a:rPr>
              <a:t>: S</a:t>
            </a:r>
            <a:r>
              <a:rPr lang="vi-VN" sz="2000" dirty="0">
                <a:latin typeface="Times New Roman" panose="02020603050405020304" pitchFamily="18" charset="0"/>
                <a:cs typeface="Times New Roman" panose="02020603050405020304" pitchFamily="18" charset="0"/>
              </a:rPr>
              <a:t>oco</a:t>
            </a:r>
            <a:r>
              <a:rPr lang="en-US" sz="2000" dirty="0">
                <a:latin typeface="Times New Roman" panose="02020603050405020304" pitchFamily="18" charset="0"/>
                <a:cs typeface="Times New Roman" panose="02020603050405020304" pitchFamily="18" charset="0"/>
              </a:rPr>
              <a:t>la, </a:t>
            </a:r>
            <a:r>
              <a:rPr lang="en-US" sz="2000" dirty="0" err="1">
                <a:latin typeface="Times New Roman" panose="02020603050405020304" pitchFamily="18" charset="0"/>
                <a:cs typeface="Times New Roman" panose="02020603050405020304" pitchFamily="18" charset="0"/>
              </a:rPr>
              <a:t>thanh</a:t>
            </a:r>
            <a:r>
              <a:rPr lang="en-US" sz="2000" dirty="0">
                <a:latin typeface="Times New Roman" panose="02020603050405020304" pitchFamily="18" charset="0"/>
                <a:cs typeface="Times New Roman" panose="02020603050405020304" pitchFamily="18" charset="0"/>
              </a:rPr>
              <a:t> long </a:t>
            </a:r>
            <a:r>
              <a:rPr lang="en-US" sz="2000" dirty="0" err="1">
                <a:latin typeface="Times New Roman" panose="02020603050405020304" pitchFamily="18" charset="0"/>
                <a:cs typeface="Times New Roman" panose="02020603050405020304" pitchFamily="18" charset="0"/>
              </a:rPr>
              <a:t>đỏ</a:t>
            </a:r>
            <a:endParaRPr lang="en-US" sz="2000" b="1" dirty="0">
              <a:latin typeface="Times New Roman" panose="02020603050405020304" pitchFamily="18" charset="0"/>
              <a:cs typeface="Times New Roman" panose="02020603050405020304" pitchFamily="18" charset="0"/>
            </a:endParaRPr>
          </a:p>
          <a:p>
            <a:pPr>
              <a:buNone/>
            </a:pPr>
            <a:r>
              <a:rPr lang="vi-VN" sz="2000" dirty="0">
                <a:latin typeface="Times New Roman" panose="02020603050405020304" pitchFamily="18" charset="0"/>
                <a:cs typeface="Times New Roman" panose="02020603050405020304" pitchFamily="18" charset="0"/>
              </a:rPr>
              <a:t>4.8</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Giáo</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dục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sức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khoẻ</a:t>
            </a:r>
            <a:r>
              <a:rPr lang="en-US" sz="2000" dirty="0">
                <a:latin typeface="Times New Roman" panose="02020603050405020304" pitchFamily="18" charset="0"/>
                <a:cs typeface="Times New Roman" panose="02020603050405020304" pitchFamily="18" charset="0"/>
              </a:rPr>
              <a:t>:	</a:t>
            </a:r>
            <a:endParaRPr lang="en-US" sz="2000" b="1" dirty="0">
              <a:latin typeface="Times New Roman" panose="02020603050405020304" pitchFamily="18" charset="0"/>
              <a:cs typeface="Times New Roman" panose="02020603050405020304" pitchFamily="18" charset="0"/>
            </a:endParaRPr>
          </a:p>
          <a:p>
            <a:pPr>
              <a:buNone/>
            </a:pP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Động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viên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tinh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thần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người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bệnh</a:t>
            </a:r>
            <a:endParaRPr lang="en-US" sz="2000" b="1" dirty="0">
              <a:latin typeface="Times New Roman" panose="02020603050405020304" pitchFamily="18" charset="0"/>
              <a:cs typeface="Times New Roman" panose="02020603050405020304" pitchFamily="18" charset="0"/>
            </a:endParaRPr>
          </a:p>
          <a:p>
            <a:pPr>
              <a:buNone/>
            </a:pP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Hướng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dẫn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nội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quy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khoa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phòng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cho</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bệnh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nhân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và</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gia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đình</a:t>
            </a:r>
            <a:endParaRPr lang="en-US" sz="2000" b="1" dirty="0">
              <a:latin typeface="Times New Roman" panose="02020603050405020304" pitchFamily="18" charset="0"/>
              <a:cs typeface="Times New Roman" panose="02020603050405020304" pitchFamily="18" charset="0"/>
            </a:endParaRPr>
          </a:p>
          <a:p>
            <a:pPr>
              <a:buNone/>
            </a:pPr>
            <a:r>
              <a:rPr lang="vi-VN" sz="20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Theo </a:t>
            </a:r>
            <a:r>
              <a:rPr lang="en-US" sz="2000" dirty="0" err="1">
                <a:latin typeface="Times New Roman" panose="02020603050405020304" pitchFamily="18" charset="0"/>
                <a:cs typeface="Times New Roman" panose="02020603050405020304" pitchFamily="18" charset="0"/>
              </a:rPr>
              <a:t>dõi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các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dấu</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hiêu</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nặng</a:t>
            </a:r>
            <a:endParaRPr lang="vi-VN" sz="2000" b="1" dirty="0">
              <a:latin typeface="Times New Roman" panose="02020603050405020304" pitchFamily="18" charset="0"/>
              <a:cs typeface="Times New Roman" panose="02020603050405020304" pitchFamily="18" charset="0"/>
            </a:endParaRPr>
          </a:p>
          <a:p>
            <a:pPr>
              <a:buNone/>
            </a:pPr>
            <a:r>
              <a:rPr lang="vi-VN" sz="2000" b="1"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Hướng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dẫn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bệnh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nhân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nằm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màn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tránh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muỗi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đốt</a:t>
            </a:r>
            <a:endParaRPr lang="vi-VN" sz="2000" dirty="0">
              <a:latin typeface="Times New Roman" panose="02020603050405020304" pitchFamily="18" charset="0"/>
              <a:cs typeface="Times New Roman" panose="02020603050405020304" pitchFamily="18" charset="0"/>
            </a:endParaRPr>
          </a:p>
          <a:p>
            <a:pPr>
              <a:buNone/>
            </a:pPr>
            <a:endParaRPr lang="en-US" sz="2000" b="1" dirty="0">
              <a:latin typeface="Times New Roman" panose="02020603050405020304" pitchFamily="18" charset="0"/>
              <a:cs typeface="Times New Roman" panose="02020603050405020304" pitchFamily="18" charset="0"/>
            </a:endParaRPr>
          </a:p>
          <a:p>
            <a:pPr>
              <a:buNone/>
            </a:pPr>
            <a:endParaRPr lang="en-US" sz="2200" dirty="0"/>
          </a:p>
        </p:txBody>
      </p:sp>
      <p:sp>
        <p:nvSpPr>
          <p:cNvPr id="4" name="Title 1"/>
          <p:cNvSpPr>
            <a:spLocks noGrp="1"/>
          </p:cNvSpPr>
          <p:nvPr>
            <p:ph type="title"/>
          </p:nvPr>
        </p:nvSpPr>
        <p:spPr>
          <a:xfrm>
            <a:off x="214282" y="214290"/>
            <a:ext cx="8929718" cy="428628"/>
          </a:xfrm>
        </p:spPr>
        <p:txBody>
          <a:bodyPr>
            <a:normAutofit/>
          </a:bodyPr>
          <a:lstStyle/>
          <a:p>
            <a:pPr algn="ctr"/>
            <a:r>
              <a:rPr lang="vi-VN" sz="2000" b="1" dirty="0">
                <a:latin typeface="+mn-lt"/>
              </a:rPr>
              <a:t>CHĂM SÓC VÀ THEO DÕI BỆNH NHÂN SỐT XUẤT HUYẾT DENGUE</a:t>
            </a:r>
            <a:endParaRPr lang="en-US" sz="2000" b="1" dirty="0">
              <a:latin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idx="1"/>
          </p:nvPr>
        </p:nvSpPr>
        <p:spPr>
          <a:xfrm>
            <a:off x="457200" y="785813"/>
            <a:ext cx="8229600" cy="5538787"/>
          </a:xfrm>
        </p:spPr>
        <p:txBody>
          <a:bodyPr/>
          <a:lstStyle/>
          <a:p>
            <a:pPr>
              <a:buNone/>
            </a:pPr>
            <a:r>
              <a:rPr lang="vi-VN" sz="2400" dirty="0"/>
              <a:t>5. Đánh giá người bệnh</a:t>
            </a:r>
          </a:p>
          <a:p>
            <a:pPr>
              <a:buNone/>
            </a:pPr>
            <a:r>
              <a:rPr lang="vi-VN" sz="2400" dirty="0"/>
              <a:t>Được đánh giá là chăm sóc tốt nếu:</a:t>
            </a:r>
          </a:p>
          <a:p>
            <a:pPr>
              <a:buNone/>
            </a:pPr>
            <a:r>
              <a:rPr lang="vi-VN" sz="2400" dirty="0"/>
              <a:t>- Triệu chứng cải thiện, người bệnh thấy dễ chịu</a:t>
            </a:r>
            <a:endParaRPr lang="en-US" sz="2400" b="1" dirty="0"/>
          </a:p>
          <a:p>
            <a:pPr>
              <a:buNone/>
            </a:pPr>
            <a:r>
              <a:rPr lang="vi-VN" sz="2400" dirty="0"/>
              <a:t>+ Nhiệt độ giảm</a:t>
            </a:r>
            <a:endParaRPr lang="en-US" sz="2400" b="1" dirty="0"/>
          </a:p>
          <a:p>
            <a:pPr>
              <a:buNone/>
            </a:pPr>
            <a:r>
              <a:rPr lang="vi-VN" sz="2400" dirty="0"/>
              <a:t>+ Bớt nhức đầu</a:t>
            </a:r>
            <a:endParaRPr lang="en-US" sz="2400" b="1" dirty="0"/>
          </a:p>
          <a:p>
            <a:pPr>
              <a:buNone/>
            </a:pPr>
            <a:r>
              <a:rPr lang="vi-VN" sz="2400" dirty="0"/>
              <a:t>+ Ăn uống được</a:t>
            </a:r>
            <a:endParaRPr lang="en-US" sz="2400" b="1" dirty="0"/>
          </a:p>
          <a:p>
            <a:pPr>
              <a:buNone/>
            </a:pPr>
            <a:r>
              <a:rPr lang="vi-VN" sz="2400" dirty="0"/>
              <a:t>+ Tiểu nhiều</a:t>
            </a:r>
            <a:endParaRPr lang="en-US" sz="2400" b="1" dirty="0"/>
          </a:p>
          <a:p>
            <a:pPr>
              <a:buNone/>
            </a:pPr>
            <a:r>
              <a:rPr lang="vi-VN" sz="2400" dirty="0"/>
              <a:t>- Không có các biến chứng nặng: Xuất huyết tiêu hoá, tràn dịch các màng, suy hô hấp…</a:t>
            </a:r>
            <a:endParaRPr lang="en-US" sz="2400" b="1" dirty="0"/>
          </a:p>
          <a:p>
            <a:pPr>
              <a:buNone/>
            </a:pPr>
            <a:r>
              <a:rPr lang="vi-VN" sz="2400" dirty="0"/>
              <a:t>- Phát hiện sớm tiền sốc, tránh bệnh nhân rơi vào sốc.</a:t>
            </a:r>
            <a:endParaRPr lang="en-US" sz="2400" b="1" dirty="0"/>
          </a:p>
          <a:p>
            <a:pPr>
              <a:buNone/>
            </a:pPr>
            <a:endParaRPr lang="en-US" dirty="0"/>
          </a:p>
        </p:txBody>
      </p:sp>
      <p:sp>
        <p:nvSpPr>
          <p:cNvPr id="3" name="Title 1"/>
          <p:cNvSpPr>
            <a:spLocks noGrp="1"/>
          </p:cNvSpPr>
          <p:nvPr>
            <p:ph type="title"/>
          </p:nvPr>
        </p:nvSpPr>
        <p:spPr>
          <a:xfrm>
            <a:off x="214282" y="214290"/>
            <a:ext cx="8929718" cy="428628"/>
          </a:xfrm>
        </p:spPr>
        <p:txBody>
          <a:bodyPr>
            <a:normAutofit/>
          </a:bodyPr>
          <a:lstStyle/>
          <a:p>
            <a:pPr algn="ctr"/>
            <a:r>
              <a:rPr lang="vi-VN" sz="2000" b="1" dirty="0">
                <a:latin typeface="+mn-lt"/>
              </a:rPr>
              <a:t>CHĂM SÓC VÀ THEO DÕI BỆNH NHÂN SỐT XUẤT HUYẾT DENGUE</a:t>
            </a:r>
            <a:endParaRPr lang="en-US" sz="2000" b="1" dirty="0">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1357322"/>
          </a:xfrm>
        </p:spPr>
        <p:txBody>
          <a:bodyPr>
            <a:normAutofit fontScale="90000"/>
          </a:bodyPr>
          <a:lstStyle/>
          <a:p>
            <a:pPr algn="ctr"/>
            <a:br>
              <a:rPr lang="vi-VN" sz="2700" b="1" dirty="0">
                <a:latin typeface="+mn-lt"/>
              </a:rPr>
            </a:br>
            <a:r>
              <a:rPr lang="vi-VN" sz="2700" b="1" dirty="0">
                <a:latin typeface="+mn-lt"/>
              </a:rPr>
              <a:t>TÀI LIỆU THAM KHẢO</a:t>
            </a:r>
            <a:br>
              <a:rPr lang="en-US" b="1" dirty="0"/>
            </a:br>
            <a:endParaRPr lang="en-US" dirty="0"/>
          </a:p>
        </p:txBody>
      </p:sp>
      <p:sp>
        <p:nvSpPr>
          <p:cNvPr id="3" name="Content Placeholder 2"/>
          <p:cNvSpPr>
            <a:spLocks noGrp="1"/>
          </p:cNvSpPr>
          <p:nvPr>
            <p:ph idx="1"/>
          </p:nvPr>
        </p:nvSpPr>
        <p:spPr>
          <a:xfrm>
            <a:off x="457200" y="1428736"/>
            <a:ext cx="8229600" cy="4895864"/>
          </a:xfrm>
        </p:spPr>
        <p:txBody>
          <a:bodyPr/>
          <a:lstStyle/>
          <a:p>
            <a:pPr>
              <a:buNone/>
            </a:pPr>
            <a:r>
              <a:rPr lang="vi-VN" sz="2400" dirty="0"/>
              <a:t>1. Quyết định số 2760/QĐ-BYT ngày 04 tháng 07 năm 2023 “ Về việc ban hành hướng dẫn chẩn đoán,điều trị sốt xuất huyết Dengue” của Bộ trưởng Bộ Y tế.</a:t>
            </a:r>
            <a:endParaRPr lang="en-US" sz="2400" b="1" dirty="0"/>
          </a:p>
          <a:p>
            <a:pPr>
              <a:buNone/>
            </a:pPr>
            <a:r>
              <a:rPr lang="vi-VN" sz="2400" dirty="0"/>
              <a:t>2. Giáo trình “ Điều dưỡng truyền nhiễm” Trường đại học điều dưỡng Nam Định năm 2014</a:t>
            </a:r>
            <a:endParaRPr lang="en-US" sz="2400" b="1" dirty="0"/>
          </a:p>
          <a:p>
            <a:pPr>
              <a:buNone/>
            </a:pPr>
            <a:r>
              <a:rPr lang="vi-VN" sz="2400" dirty="0"/>
              <a:t>3. Bài “Đánh giá kết quả theo dõi và chăm sóc bệnh nhân sốt xuất huyết Dengue điều trị tại bệnh viện quân Y 7A”- Nguyễn Thị Hồng Thi, Phạm Khôi Nguyên.</a:t>
            </a:r>
            <a:endParaRPr lang="en-US" sz="2400" b="1" dirty="0"/>
          </a:p>
          <a:p>
            <a:pPr>
              <a:buNone/>
            </a:pP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71480"/>
          </a:xfrm>
        </p:spPr>
        <p:txBody>
          <a:bodyPr>
            <a:normAutofit/>
          </a:bodyPr>
          <a:lstStyle/>
          <a:p>
            <a:pPr algn="ctr"/>
            <a:r>
              <a:rPr lang="vi-VN" sz="2400" b="1" dirty="0">
                <a:latin typeface="+mn-lt"/>
              </a:rPr>
              <a:t> CA LÂM SÀNG VỀ CHĂM SÓC BN SXH DENGUE</a:t>
            </a:r>
            <a:endParaRPr lang="en-US" sz="2400" b="1" dirty="0">
              <a:latin typeface="+mn-lt"/>
            </a:endParaRPr>
          </a:p>
        </p:txBody>
      </p:sp>
      <p:sp>
        <p:nvSpPr>
          <p:cNvPr id="3" name="Content Placeholder 2"/>
          <p:cNvSpPr>
            <a:spLocks noGrp="1"/>
          </p:cNvSpPr>
          <p:nvPr>
            <p:ph idx="1"/>
          </p:nvPr>
        </p:nvSpPr>
        <p:spPr>
          <a:xfrm>
            <a:off x="457200" y="714356"/>
            <a:ext cx="8229600" cy="5857916"/>
          </a:xfrm>
        </p:spPr>
        <p:txBody>
          <a:bodyPr>
            <a:normAutofit fontScale="70000" lnSpcReduction="20000"/>
          </a:bodyPr>
          <a:lstStyle/>
          <a:p>
            <a:pPr>
              <a:buNone/>
            </a:pPr>
            <a:r>
              <a:rPr lang="vi-VN" dirty="0"/>
              <a:t>1. Thông tin hành chính:</a:t>
            </a:r>
            <a:endParaRPr lang="en-US" b="1" dirty="0"/>
          </a:p>
          <a:p>
            <a:pPr>
              <a:buNone/>
            </a:pPr>
            <a:r>
              <a:rPr lang="vi-VN" dirty="0"/>
              <a:t>Bệnh nhân nữ: NGUYỄN THỊ VỤ 56 tuổi</a:t>
            </a:r>
            <a:endParaRPr lang="en-US" b="1" dirty="0"/>
          </a:p>
          <a:p>
            <a:pPr>
              <a:buNone/>
            </a:pPr>
            <a:r>
              <a:rPr lang="vi-VN" dirty="0"/>
              <a:t>Địa chỉ: Thôn 6, Minh Tân, Vĩnh Lộc</a:t>
            </a:r>
            <a:endParaRPr lang="en-US" b="1" dirty="0"/>
          </a:p>
          <a:p>
            <a:pPr>
              <a:buNone/>
            </a:pPr>
            <a:r>
              <a:rPr lang="vi-VN" dirty="0"/>
              <a:t>2. Lý do vào viện: sốt ngày thứ 2</a:t>
            </a:r>
            <a:endParaRPr lang="en-US" b="1" dirty="0"/>
          </a:p>
          <a:p>
            <a:pPr>
              <a:buNone/>
            </a:pPr>
            <a:r>
              <a:rPr lang="vi-VN" dirty="0"/>
              <a:t>3. Qua trình bệnh lý:</a:t>
            </a:r>
            <a:endParaRPr lang="en-US" b="1" dirty="0"/>
          </a:p>
          <a:p>
            <a:pPr>
              <a:buNone/>
            </a:pPr>
            <a:r>
              <a:rPr lang="vi-VN" dirty="0"/>
              <a:t>- Bệnh sử: Bệnh 2 ngày nay, ngày đầu bệnh nhân sốt cao đột ngột, khởi phát từ khoảng 16h ngày 15/9/2024, sốt liên tục, nhiệt độ dao động 38 – 39.8</a:t>
            </a:r>
            <a:r>
              <a:rPr lang="vi-VN" baseline="30000" dirty="0"/>
              <a:t>0C</a:t>
            </a:r>
            <a:r>
              <a:rPr lang="vi-VN" dirty="0"/>
              <a:t>, không rét run, trong quá trình sốt bệnh nhân tỉnh táo không lơ mơ kèm theo nhức đầu trong cơn sốt, hết sốt thì hết nhức đầu, nhức mỏi cơ và đau họng ít , không ho hay chảy nước mũi, có tự mua thuốc hạ sốt uống nhưng không đỡ =&gt; vào viện khám và điều trị tại khoa Nội tổng hợp lúc 16h05 ngày 16/09/2024</a:t>
            </a:r>
            <a:endParaRPr lang="en-US" b="1" dirty="0"/>
          </a:p>
          <a:p>
            <a:pPr fontAlgn="base">
              <a:buFontTx/>
              <a:buChar char="-"/>
            </a:pPr>
            <a:r>
              <a:rPr lang="vi-VN" dirty="0"/>
              <a:t>Khám tại thời điểm vào khoa: bệnh nhân tỉnh, sốt cao 39.4</a:t>
            </a:r>
            <a:r>
              <a:rPr lang="vi-VN" baseline="30000" dirty="0"/>
              <a:t>0C</a:t>
            </a:r>
            <a:r>
              <a:rPr lang="vi-VN" dirty="0"/>
              <a:t>, HA 100/60 mmHg, Mạch 95 lần/ phút. Bệnh nhân mệt mỏi, đau đầu nhiều, nhức mỏi toàn thân, đau nhức đỏ 2 hốc mắt, chán ăn, ăn uống kém, không có xuất huyết dưới da. BN không chảy máu răng, máu mũi, đi phân vàng thành khuôn, tiểu vàng trong không rắt buốt. Bệnh nhân và gia đình lo lắng về bệnh</a:t>
            </a:r>
          </a:p>
          <a:p>
            <a:pPr fontAlgn="base">
              <a:buNone/>
            </a:pPr>
            <a:r>
              <a:rPr lang="vi-VN" dirty="0"/>
              <a:t>4. Tiền sử:</a:t>
            </a:r>
            <a:endParaRPr lang="en-US" b="1" dirty="0"/>
          </a:p>
          <a:p>
            <a:pPr fontAlgn="base">
              <a:buNone/>
            </a:pPr>
            <a:r>
              <a:rPr lang="vi-VN" dirty="0"/>
              <a:t>– Bản thân: Chưa phát hiện bệnh lý, chưa ghi nhận từng mắc sốt xuất huyết</a:t>
            </a:r>
            <a:endParaRPr lang="en-US" b="1" dirty="0"/>
          </a:p>
          <a:p>
            <a:pPr fontAlgn="base">
              <a:buNone/>
            </a:pPr>
            <a:r>
              <a:rPr lang="vi-VN" dirty="0"/>
              <a:t>– Gia đình: Không tiền căn bệnh lý truyền nhiễm hay huyết học</a:t>
            </a:r>
            <a:endParaRPr lang="en-US" b="1" dirty="0"/>
          </a:p>
          <a:p>
            <a:pPr fontAlgn="base">
              <a:buNone/>
            </a:pPr>
            <a:r>
              <a:rPr lang="vi-VN" dirty="0"/>
              <a:t>5. Yếu tố dịch tể:</a:t>
            </a:r>
            <a:endParaRPr lang="en-US" b="1" dirty="0"/>
          </a:p>
          <a:p>
            <a:pPr fontAlgn="base">
              <a:buNone/>
            </a:pPr>
            <a:r>
              <a:rPr lang="vi-VN" dirty="0"/>
              <a:t>- Bệnh nhân sinh sống tại địa phương, 6 tháng gần đây không đi đâu xa</a:t>
            </a:r>
            <a:endParaRPr lang="en-US" b="1" dirty="0"/>
          </a:p>
          <a:p>
            <a:pPr fontAlgn="base">
              <a:buNone/>
            </a:pPr>
            <a:r>
              <a:rPr lang="vi-VN" dirty="0"/>
              <a:t>- Ngủ không màn, xung quanh nhà có nhiều bụi rậm</a:t>
            </a:r>
            <a:endParaRPr lang="en-US" b="1" dirty="0"/>
          </a:p>
          <a:p>
            <a:pPr fontAlgn="base">
              <a:buNone/>
            </a:pPr>
            <a:endParaRPr lang="en-US" b="1" dirty="0"/>
          </a:p>
          <a:p>
            <a:pPr>
              <a:buNone/>
            </a:pP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idx="1"/>
          </p:nvPr>
        </p:nvSpPr>
        <p:spPr>
          <a:xfrm>
            <a:off x="457200" y="642918"/>
            <a:ext cx="8229600" cy="6000791"/>
          </a:xfrm>
        </p:spPr>
        <p:txBody>
          <a:bodyPr>
            <a:normAutofit fontScale="62500" lnSpcReduction="20000"/>
          </a:bodyPr>
          <a:lstStyle/>
          <a:p>
            <a:pPr fontAlgn="base">
              <a:buNone/>
            </a:pPr>
            <a:r>
              <a:rPr lang="vi-VN" dirty="0"/>
              <a:t>6. Cận lâm sàng:</a:t>
            </a:r>
            <a:endParaRPr lang="en-US" b="1" dirty="0"/>
          </a:p>
          <a:p>
            <a:pPr fontAlgn="base">
              <a:buNone/>
            </a:pPr>
            <a:r>
              <a:rPr lang="vi-VN" dirty="0"/>
              <a:t>* Ngày 16/9: </a:t>
            </a:r>
            <a:endParaRPr lang="en-US" b="1" dirty="0"/>
          </a:p>
          <a:p>
            <a:pPr fontAlgn="base">
              <a:buNone/>
            </a:pPr>
            <a:r>
              <a:rPr lang="vi-VN" dirty="0"/>
              <a:t>- Số lượng Hồng cầu (RBC) : 5.15 T/L</a:t>
            </a:r>
            <a:endParaRPr lang="en-US" b="1" dirty="0"/>
          </a:p>
          <a:p>
            <a:pPr fontAlgn="base">
              <a:buNone/>
            </a:pPr>
            <a:r>
              <a:rPr lang="vi-VN" dirty="0"/>
              <a:t>- Số lượng Bạch cầu (WBC) : 4.24 G/L</a:t>
            </a:r>
            <a:endParaRPr lang="en-US" b="1" dirty="0"/>
          </a:p>
          <a:p>
            <a:pPr fontAlgn="base">
              <a:buNone/>
            </a:pPr>
            <a:r>
              <a:rPr lang="vi-VN" dirty="0"/>
              <a:t>- Số lượng Tiểu cầu ( PLT) : 146 G/L</a:t>
            </a:r>
            <a:endParaRPr lang="en-US" b="1" dirty="0"/>
          </a:p>
          <a:p>
            <a:pPr fontAlgn="base">
              <a:buNone/>
            </a:pPr>
            <a:r>
              <a:rPr lang="vi-VN" dirty="0"/>
              <a:t>- HCT: 0.412 l/l</a:t>
            </a:r>
            <a:endParaRPr lang="en-US" b="1" dirty="0"/>
          </a:p>
          <a:p>
            <a:pPr fontAlgn="base">
              <a:buNone/>
            </a:pPr>
            <a:r>
              <a:rPr lang="en-US" dirty="0"/>
              <a:t>- AST (GOT) [</a:t>
            </a:r>
            <a:r>
              <a:rPr lang="en-US" dirty="0" err="1"/>
              <a:t>Máu</a:t>
            </a:r>
            <a:r>
              <a:rPr lang="en-US" dirty="0"/>
              <a:t>] : 97.8 UI/L</a:t>
            </a:r>
            <a:endParaRPr lang="en-US" b="1" dirty="0"/>
          </a:p>
          <a:p>
            <a:pPr fontAlgn="base">
              <a:buNone/>
            </a:pPr>
            <a:r>
              <a:rPr lang="en-US" dirty="0"/>
              <a:t>- (GPT) [</a:t>
            </a:r>
            <a:r>
              <a:rPr lang="en-US" dirty="0" err="1"/>
              <a:t>Máu</a:t>
            </a:r>
            <a:r>
              <a:rPr lang="en-US" dirty="0"/>
              <a:t>] : 73.2 UI/L</a:t>
            </a:r>
            <a:endParaRPr lang="en-US" b="1" dirty="0"/>
          </a:p>
          <a:p>
            <a:pPr fontAlgn="base">
              <a:buNone/>
            </a:pPr>
            <a:r>
              <a:rPr lang="vi-VN" dirty="0"/>
              <a:t>- Test nhanh Dengue virus NS1Ag: Dương tính</a:t>
            </a:r>
            <a:endParaRPr lang="en-US" b="1" dirty="0"/>
          </a:p>
          <a:p>
            <a:pPr fontAlgn="base">
              <a:buNone/>
            </a:pPr>
            <a:r>
              <a:rPr lang="vi-VN" dirty="0"/>
              <a:t>- Chụp Xquang ngực thẳng : - Phổi hai bên: Hình ảnh phế quản hai bên đậm.</a:t>
            </a:r>
            <a:endParaRPr lang="en-US" b="1" dirty="0"/>
          </a:p>
          <a:p>
            <a:pPr fontAlgn="base">
              <a:buNone/>
            </a:pPr>
            <a:r>
              <a:rPr lang="vi-VN" dirty="0"/>
              <a:t>- Siêu âm ổ bụng (gan mật, tụy, lách, thận, bàng quang) : Kết luận : Hiện tại siêu âm ổ bụng tổng quát không thấy hình ảnh bất thường.</a:t>
            </a:r>
            <a:endParaRPr lang="en-US" b="1" dirty="0"/>
          </a:p>
          <a:p>
            <a:pPr fontAlgn="base">
              <a:buNone/>
            </a:pPr>
            <a:r>
              <a:rPr lang="vi-VN" dirty="0"/>
              <a:t>* Ngày 1</a:t>
            </a:r>
            <a:r>
              <a:rPr lang="en-US" dirty="0"/>
              <a:t>8</a:t>
            </a:r>
            <a:r>
              <a:rPr lang="vi-VN" dirty="0"/>
              <a:t>/9</a:t>
            </a:r>
            <a:endParaRPr lang="en-US" b="1" dirty="0"/>
          </a:p>
          <a:p>
            <a:pPr fontAlgn="base">
              <a:buNone/>
            </a:pPr>
            <a:r>
              <a:rPr lang="vi-VN" dirty="0"/>
              <a:t>- Số lượng Hồng cầu (RBC) : 4.67 T/L</a:t>
            </a:r>
            <a:endParaRPr lang="en-US" b="1" dirty="0"/>
          </a:p>
          <a:p>
            <a:pPr fontAlgn="base">
              <a:buNone/>
            </a:pPr>
            <a:r>
              <a:rPr lang="vi-VN" dirty="0"/>
              <a:t>- Số lượng Bạch cầu (WBC) : </a:t>
            </a:r>
            <a:r>
              <a:rPr lang="en-US" dirty="0"/>
              <a:t>1.93</a:t>
            </a:r>
            <a:r>
              <a:rPr lang="vi-VN" dirty="0"/>
              <a:t> G/L</a:t>
            </a:r>
            <a:endParaRPr lang="en-US" b="1" dirty="0"/>
          </a:p>
          <a:p>
            <a:pPr fontAlgn="base">
              <a:buNone/>
            </a:pPr>
            <a:r>
              <a:rPr lang="vi-VN" dirty="0"/>
              <a:t>- Số lượng Tiểu cầu ( PLT) : </a:t>
            </a:r>
            <a:r>
              <a:rPr lang="en-US" dirty="0"/>
              <a:t>32</a:t>
            </a:r>
            <a:r>
              <a:rPr lang="vi-VN" dirty="0"/>
              <a:t> G/L</a:t>
            </a:r>
            <a:endParaRPr lang="en-US" b="1" dirty="0"/>
          </a:p>
          <a:p>
            <a:pPr fontAlgn="base">
              <a:buNone/>
            </a:pPr>
            <a:r>
              <a:rPr lang="en-US" dirty="0"/>
              <a:t>- AST (GOT) [</a:t>
            </a:r>
            <a:r>
              <a:rPr lang="en-US" dirty="0" err="1"/>
              <a:t>Máu</a:t>
            </a:r>
            <a:r>
              <a:rPr lang="en-US" dirty="0"/>
              <a:t>] : 61.4 UI/L</a:t>
            </a:r>
            <a:endParaRPr lang="en-US" b="1" dirty="0"/>
          </a:p>
          <a:p>
            <a:pPr fontAlgn="base">
              <a:buNone/>
            </a:pPr>
            <a:r>
              <a:rPr lang="en-US" dirty="0"/>
              <a:t>- (GPT) [</a:t>
            </a:r>
            <a:r>
              <a:rPr lang="en-US" dirty="0" err="1"/>
              <a:t>Máu</a:t>
            </a:r>
            <a:r>
              <a:rPr lang="en-US" dirty="0"/>
              <a:t>] : 44.6 UI/L</a:t>
            </a:r>
            <a:endParaRPr lang="en-US" b="1" dirty="0"/>
          </a:p>
          <a:p>
            <a:pPr fontAlgn="base">
              <a:buNone/>
            </a:pPr>
            <a:r>
              <a:rPr lang="en-US" dirty="0"/>
              <a:t>- </a:t>
            </a:r>
            <a:r>
              <a:rPr lang="en-US" dirty="0" err="1"/>
              <a:t>Điện</a:t>
            </a:r>
            <a:r>
              <a:rPr lang="en-US" dirty="0"/>
              <a:t> </a:t>
            </a:r>
            <a:r>
              <a:rPr lang="en-US" dirty="0" err="1"/>
              <a:t>giải</a:t>
            </a:r>
            <a:r>
              <a:rPr lang="en-US" dirty="0"/>
              <a:t> </a:t>
            </a:r>
            <a:r>
              <a:rPr lang="en-US" dirty="0" err="1"/>
              <a:t>đồ</a:t>
            </a:r>
            <a:r>
              <a:rPr lang="en-US" dirty="0"/>
              <a:t> 4 </a:t>
            </a:r>
            <a:r>
              <a:rPr lang="en-US" dirty="0" err="1"/>
              <a:t>thông</a:t>
            </a:r>
            <a:r>
              <a:rPr lang="en-US" dirty="0"/>
              <a:t> </a:t>
            </a:r>
            <a:r>
              <a:rPr lang="en-US" dirty="0" err="1"/>
              <a:t>số</a:t>
            </a:r>
            <a:r>
              <a:rPr lang="en-US" dirty="0"/>
              <a:t> (Na, K, Ca, </a:t>
            </a:r>
            <a:r>
              <a:rPr lang="en-US" dirty="0" err="1"/>
              <a:t>Cl</a:t>
            </a:r>
            <a:r>
              <a:rPr lang="en-US" dirty="0"/>
              <a:t>)</a:t>
            </a:r>
            <a:endParaRPr lang="en-US" b="1" dirty="0"/>
          </a:p>
          <a:p>
            <a:pPr fontAlgn="base">
              <a:buNone/>
            </a:pPr>
            <a:r>
              <a:rPr lang="en-US" dirty="0"/>
              <a:t>- K+ : 2.84 </a:t>
            </a:r>
            <a:r>
              <a:rPr lang="en-US" dirty="0" err="1"/>
              <a:t>mmol</a:t>
            </a:r>
            <a:r>
              <a:rPr lang="en-US" dirty="0"/>
              <a:t>/L</a:t>
            </a:r>
            <a:endParaRPr lang="en-US" b="1" dirty="0"/>
          </a:p>
          <a:p>
            <a:pPr fontAlgn="base">
              <a:buNone/>
            </a:pPr>
            <a:r>
              <a:rPr lang="en-US" dirty="0"/>
              <a:t>- Na+ : 135.5 </a:t>
            </a:r>
            <a:r>
              <a:rPr lang="en-US" dirty="0" err="1"/>
              <a:t>mmol</a:t>
            </a:r>
            <a:r>
              <a:rPr lang="en-US" dirty="0"/>
              <a:t>/L</a:t>
            </a:r>
            <a:endParaRPr lang="en-US" b="1" dirty="0"/>
          </a:p>
          <a:p>
            <a:pPr fontAlgn="base">
              <a:buNone/>
            </a:pPr>
            <a:r>
              <a:rPr lang="en-US" dirty="0"/>
              <a:t>- </a:t>
            </a:r>
            <a:r>
              <a:rPr lang="en-US" dirty="0" err="1"/>
              <a:t>Cl</a:t>
            </a:r>
            <a:r>
              <a:rPr lang="en-US" dirty="0"/>
              <a:t>- : 113 </a:t>
            </a:r>
            <a:r>
              <a:rPr lang="en-US" dirty="0" err="1"/>
              <a:t>mmol</a:t>
            </a:r>
            <a:r>
              <a:rPr lang="en-US" dirty="0"/>
              <a:t>/L</a:t>
            </a:r>
            <a:endParaRPr lang="en-US" b="1" dirty="0"/>
          </a:p>
          <a:p>
            <a:pPr fontAlgn="base">
              <a:buNone/>
            </a:pPr>
            <a:r>
              <a:rPr lang="en-US" dirty="0"/>
              <a:t>- </a:t>
            </a:r>
            <a:r>
              <a:rPr lang="en-US" dirty="0" err="1"/>
              <a:t>iCa</a:t>
            </a:r>
            <a:r>
              <a:rPr lang="en-US" dirty="0"/>
              <a:t> : 1.09 </a:t>
            </a:r>
            <a:r>
              <a:rPr lang="en-US" dirty="0" err="1"/>
              <a:t>mmol</a:t>
            </a:r>
            <a:r>
              <a:rPr lang="en-US" dirty="0"/>
              <a:t>/L</a:t>
            </a:r>
            <a:endParaRPr lang="en-US" b="1" dirty="0"/>
          </a:p>
          <a:p>
            <a:pPr>
              <a:buNone/>
            </a:pPr>
            <a:endParaRPr lang="en-US" dirty="0"/>
          </a:p>
        </p:txBody>
      </p:sp>
      <p:sp>
        <p:nvSpPr>
          <p:cNvPr id="5" name="Title 1"/>
          <p:cNvSpPr>
            <a:spLocks noGrp="1"/>
          </p:cNvSpPr>
          <p:nvPr>
            <p:ph type="title"/>
          </p:nvPr>
        </p:nvSpPr>
        <p:spPr>
          <a:xfrm>
            <a:off x="457200" y="0"/>
            <a:ext cx="8229600" cy="571480"/>
          </a:xfrm>
        </p:spPr>
        <p:txBody>
          <a:bodyPr>
            <a:normAutofit/>
          </a:bodyPr>
          <a:lstStyle/>
          <a:p>
            <a:pPr algn="ctr"/>
            <a:r>
              <a:rPr lang="vi-VN" sz="2400" b="1" dirty="0">
                <a:latin typeface="+mn-lt"/>
              </a:rPr>
              <a:t> CA LÂM SÀNG VỀ CHĂM SÓC BN SXH DENGUE</a:t>
            </a:r>
            <a:endParaRPr lang="en-US" sz="2400" b="1" dirty="0">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753120"/>
          </a:xfrm>
        </p:spPr>
        <p:txBody>
          <a:bodyPr/>
          <a:lstStyle/>
          <a:p>
            <a:pPr>
              <a:buNone/>
            </a:pPr>
            <a:r>
              <a:rPr lang="vi-VN" sz="1800" dirty="0"/>
              <a:t>7. KẾ HOẠCH CHĂM SÓC:</a:t>
            </a:r>
            <a:endParaRPr lang="en-US" sz="1800" b="1" dirty="0"/>
          </a:p>
          <a:p>
            <a:pPr>
              <a:buNone/>
            </a:pPr>
            <a:endParaRPr lang="en-US" dirty="0"/>
          </a:p>
        </p:txBody>
      </p:sp>
      <p:graphicFrame>
        <p:nvGraphicFramePr>
          <p:cNvPr id="5" name="Table 4"/>
          <p:cNvGraphicFramePr>
            <a:graphicFrameLocks noGrp="1"/>
          </p:cNvGraphicFramePr>
          <p:nvPr/>
        </p:nvGraphicFramePr>
        <p:xfrm>
          <a:off x="214282" y="857232"/>
          <a:ext cx="8715440" cy="5786478"/>
        </p:xfrm>
        <a:graphic>
          <a:graphicData uri="http://schemas.openxmlformats.org/drawingml/2006/table">
            <a:tbl>
              <a:tblPr firstRow="1" bandRow="1">
                <a:tableStyleId>{5C22544A-7EE6-4342-B048-85BDC9FD1C3A}</a:tableStyleId>
              </a:tblPr>
              <a:tblGrid>
                <a:gridCol w="1500200">
                  <a:extLst>
                    <a:ext uri="{9D8B030D-6E8A-4147-A177-3AD203B41FA5}">
                      <a16:colId xmlns:a16="http://schemas.microsoft.com/office/drawing/2014/main" val="20000"/>
                    </a:ext>
                  </a:extLst>
                </a:gridCol>
                <a:gridCol w="1714512">
                  <a:extLst>
                    <a:ext uri="{9D8B030D-6E8A-4147-A177-3AD203B41FA5}">
                      <a16:colId xmlns:a16="http://schemas.microsoft.com/office/drawing/2014/main" val="20001"/>
                    </a:ext>
                  </a:extLst>
                </a:gridCol>
                <a:gridCol w="4000528">
                  <a:extLst>
                    <a:ext uri="{9D8B030D-6E8A-4147-A177-3AD203B41FA5}">
                      <a16:colId xmlns:a16="http://schemas.microsoft.com/office/drawing/2014/main" val="20002"/>
                    </a:ext>
                  </a:extLst>
                </a:gridCol>
                <a:gridCol w="1500200">
                  <a:extLst>
                    <a:ext uri="{9D8B030D-6E8A-4147-A177-3AD203B41FA5}">
                      <a16:colId xmlns:a16="http://schemas.microsoft.com/office/drawing/2014/main" val="20003"/>
                    </a:ext>
                  </a:extLst>
                </a:gridCol>
              </a:tblGrid>
              <a:tr h="500066">
                <a:tc>
                  <a:txBody>
                    <a:bodyPr/>
                    <a:lstStyle/>
                    <a:p>
                      <a:pPr algn="ctr"/>
                      <a:r>
                        <a:rPr kumimoji="0" lang="vi-VN" sz="1400" b="1" kern="1200" dirty="0">
                          <a:solidFill>
                            <a:schemeClr val="lt1"/>
                          </a:solidFill>
                          <a:latin typeface="+mn-lt"/>
                          <a:ea typeface="+mn-ea"/>
                          <a:cs typeface="+mn-cs"/>
                        </a:rPr>
                        <a:t>Chẩn đoán điều dưỡng</a:t>
                      </a:r>
                      <a:endParaRPr lang="en-US" sz="1400" dirty="0"/>
                    </a:p>
                  </a:txBody>
                  <a:tcPr/>
                </a:tc>
                <a:tc>
                  <a:txBody>
                    <a:bodyPr/>
                    <a:lstStyle/>
                    <a:p>
                      <a:pPr algn="ctr" fontAlgn="base">
                        <a:spcAft>
                          <a:spcPts val="0"/>
                        </a:spcAft>
                      </a:pPr>
                      <a:r>
                        <a:rPr kumimoji="0" lang="vi-VN" sz="1400" b="1" kern="1200" dirty="0">
                          <a:solidFill>
                            <a:schemeClr val="lt1"/>
                          </a:solidFill>
                          <a:latin typeface="+mn-lt"/>
                          <a:ea typeface="+mn-ea"/>
                          <a:cs typeface="+mn-cs"/>
                        </a:rPr>
                        <a:t>Lập kế hoạch chăm sóc</a:t>
                      </a:r>
                      <a:endParaRPr lang="en-US" sz="1400" b="1" spc="25" dirty="0">
                        <a:solidFill>
                          <a:srgbClr val="000000"/>
                        </a:solidFill>
                        <a:latin typeface="Times New Roman"/>
                        <a:ea typeface="SimSun"/>
                      </a:endParaRPr>
                    </a:p>
                  </a:txBody>
                  <a:tcPr marL="68580" marR="68580" marT="0" marB="0" anchor="ctr"/>
                </a:tc>
                <a:tc>
                  <a:txBody>
                    <a:bodyPr/>
                    <a:lstStyle/>
                    <a:p>
                      <a:pPr algn="ctr"/>
                      <a:r>
                        <a:rPr kumimoji="0" lang="vi-VN" sz="1400" b="1" kern="1200" dirty="0">
                          <a:solidFill>
                            <a:schemeClr val="lt1"/>
                          </a:solidFill>
                          <a:latin typeface="+mn-lt"/>
                          <a:ea typeface="+mn-ea"/>
                          <a:cs typeface="+mn-cs"/>
                        </a:rPr>
                        <a:t>Thực</a:t>
                      </a:r>
                      <a:r>
                        <a:rPr kumimoji="0" lang="vi-VN" sz="1400" b="1" kern="1200" baseline="0" dirty="0">
                          <a:solidFill>
                            <a:schemeClr val="lt1"/>
                          </a:solidFill>
                          <a:latin typeface="+mn-lt"/>
                          <a:ea typeface="+mn-ea"/>
                          <a:cs typeface="+mn-cs"/>
                        </a:rPr>
                        <a:t> hiện k</a:t>
                      </a:r>
                      <a:r>
                        <a:rPr kumimoji="0" lang="vi-VN" sz="1400" b="1" kern="1200" dirty="0">
                          <a:solidFill>
                            <a:schemeClr val="lt1"/>
                          </a:solidFill>
                          <a:latin typeface="+mn-lt"/>
                          <a:ea typeface="+mn-ea"/>
                          <a:cs typeface="+mn-cs"/>
                        </a:rPr>
                        <a:t>ế hoạch</a:t>
                      </a:r>
                      <a:endParaRPr lang="en-US" sz="1400" dirty="0"/>
                    </a:p>
                  </a:txBody>
                  <a:tcPr/>
                </a:tc>
                <a:tc>
                  <a:txBody>
                    <a:bodyPr/>
                    <a:lstStyle/>
                    <a:p>
                      <a:pPr algn="ctr"/>
                      <a:r>
                        <a:rPr kumimoji="0" lang="vi-VN" sz="1400" b="1" kern="1200" dirty="0">
                          <a:solidFill>
                            <a:schemeClr val="lt1"/>
                          </a:solidFill>
                          <a:latin typeface="+mn-lt"/>
                          <a:ea typeface="+mn-ea"/>
                          <a:cs typeface="+mn-cs"/>
                        </a:rPr>
                        <a:t>Đánh giá</a:t>
                      </a:r>
                      <a:endParaRPr lang="en-US" sz="1400" dirty="0"/>
                    </a:p>
                  </a:txBody>
                  <a:tcPr/>
                </a:tc>
                <a:extLst>
                  <a:ext uri="{0D108BD9-81ED-4DB2-BD59-A6C34878D82A}">
                    <a16:rowId xmlns:a16="http://schemas.microsoft.com/office/drawing/2014/main" val="10000"/>
                  </a:ext>
                </a:extLst>
              </a:tr>
              <a:tr h="2507313">
                <a:tc>
                  <a:txBody>
                    <a:bodyPr/>
                    <a:lstStyle/>
                    <a:p>
                      <a:r>
                        <a:rPr kumimoji="0" lang="vi-VN" sz="1400" b="0" kern="1200" dirty="0">
                          <a:solidFill>
                            <a:schemeClr val="dk1"/>
                          </a:solidFill>
                          <a:latin typeface="+mn-lt"/>
                          <a:ea typeface="+mn-ea"/>
                          <a:cs typeface="+mn-cs"/>
                        </a:rPr>
                        <a:t>1. Bệnh nhân sốt cao, đau đầu lên</a:t>
                      </a:r>
                      <a:r>
                        <a:rPr kumimoji="0" lang="vi-VN" sz="1400" b="0" kern="1200" baseline="0" dirty="0">
                          <a:solidFill>
                            <a:schemeClr val="dk1"/>
                          </a:solidFill>
                          <a:latin typeface="+mn-lt"/>
                          <a:ea typeface="+mn-ea"/>
                          <a:cs typeface="+mn-cs"/>
                        </a:rPr>
                        <a:t> quan đến </a:t>
                      </a:r>
                      <a:r>
                        <a:rPr kumimoji="0" lang="vi-VN" sz="1400" b="0" kern="1200" dirty="0">
                          <a:solidFill>
                            <a:schemeClr val="dk1"/>
                          </a:solidFill>
                          <a:latin typeface="+mn-lt"/>
                          <a:ea typeface="+mn-ea"/>
                          <a:cs typeface="+mn-cs"/>
                        </a:rPr>
                        <a:t>bệnh lý SXH</a:t>
                      </a:r>
                      <a:endParaRPr lang="en-US" sz="1400" dirty="0"/>
                    </a:p>
                  </a:txBody>
                  <a:tcPr/>
                </a:tc>
                <a:tc>
                  <a:txBody>
                    <a:bodyPr/>
                    <a:lstStyle/>
                    <a:p>
                      <a:r>
                        <a:rPr kumimoji="0" lang="vi-VN" sz="1400" b="0" kern="1200" dirty="0">
                          <a:solidFill>
                            <a:schemeClr val="dk1"/>
                          </a:solidFill>
                          <a:latin typeface="+mn-lt"/>
                          <a:ea typeface="+mn-ea"/>
                          <a:cs typeface="+mn-cs"/>
                        </a:rPr>
                        <a:t>Kiểm soát được thân nhiệt,bệnh nhân giảm sốt</a:t>
                      </a:r>
                      <a:endParaRPr lang="en-US" sz="1400" dirty="0"/>
                    </a:p>
                  </a:txBody>
                  <a:tcPr/>
                </a:tc>
                <a:tc>
                  <a:txBody>
                    <a:bodyPr/>
                    <a:lstStyle/>
                    <a:p>
                      <a:pPr fontAlgn="base"/>
                      <a:r>
                        <a:rPr kumimoji="0" lang="vi-VN" sz="1400" b="0" kern="1200" dirty="0">
                          <a:solidFill>
                            <a:schemeClr val="dk1"/>
                          </a:solidFill>
                          <a:latin typeface="+mn-lt"/>
                          <a:ea typeface="+mn-ea"/>
                          <a:cs typeface="+mn-cs"/>
                        </a:rPr>
                        <a:t>- Theo dõi dấu hiệu sinh tồn 4h/ lần</a:t>
                      </a:r>
                      <a:endParaRPr kumimoji="0" lang="en-US" sz="1400" b="1" kern="1200" dirty="0">
                        <a:solidFill>
                          <a:schemeClr val="dk1"/>
                        </a:solidFill>
                        <a:latin typeface="+mn-lt"/>
                        <a:ea typeface="+mn-ea"/>
                        <a:cs typeface="+mn-cs"/>
                      </a:endParaRPr>
                    </a:p>
                    <a:p>
                      <a:pPr fontAlgn="base"/>
                      <a:r>
                        <a:rPr kumimoji="0" lang="vi-VN" sz="1400" b="0" kern="1200" dirty="0">
                          <a:solidFill>
                            <a:schemeClr val="dk1"/>
                          </a:solidFill>
                          <a:latin typeface="+mn-lt"/>
                          <a:ea typeface="+mn-ea"/>
                          <a:cs typeface="+mn-cs"/>
                        </a:rPr>
                        <a:t>- Theo dõi tình trạng tri giác</a:t>
                      </a:r>
                      <a:endParaRPr kumimoji="0" lang="en-US" sz="1400" b="1" kern="1200" dirty="0">
                        <a:solidFill>
                          <a:schemeClr val="dk1"/>
                        </a:solidFill>
                        <a:latin typeface="+mn-lt"/>
                        <a:ea typeface="+mn-ea"/>
                        <a:cs typeface="+mn-cs"/>
                      </a:endParaRPr>
                    </a:p>
                    <a:p>
                      <a:pPr fontAlgn="base"/>
                      <a:r>
                        <a:rPr kumimoji="0" lang="vi-VN" sz="1400" b="0" kern="1200" dirty="0">
                          <a:solidFill>
                            <a:schemeClr val="dk1"/>
                          </a:solidFill>
                          <a:latin typeface="+mn-lt"/>
                          <a:ea typeface="+mn-ea"/>
                          <a:cs typeface="+mn-cs"/>
                        </a:rPr>
                        <a:t>- Cho bệnh nhân mặc đồ thoáng mát, mỏng, dễ thấm hút</a:t>
                      </a:r>
                      <a:endParaRPr kumimoji="0" lang="en-US" sz="1400" b="1" kern="1200" dirty="0">
                        <a:solidFill>
                          <a:schemeClr val="dk1"/>
                        </a:solidFill>
                        <a:latin typeface="+mn-lt"/>
                        <a:ea typeface="+mn-ea"/>
                        <a:cs typeface="+mn-cs"/>
                      </a:endParaRPr>
                    </a:p>
                    <a:p>
                      <a:pPr fontAlgn="base"/>
                      <a:r>
                        <a:rPr kumimoji="0" lang="vi-VN" sz="1400" b="0" kern="1200" dirty="0">
                          <a:solidFill>
                            <a:schemeClr val="dk1"/>
                          </a:solidFill>
                          <a:latin typeface="+mn-lt"/>
                          <a:ea typeface="+mn-ea"/>
                          <a:cs typeface="+mn-cs"/>
                        </a:rPr>
                        <a:t>- Lau mát cho người bệnh bằng nước ấm</a:t>
                      </a:r>
                      <a:endParaRPr kumimoji="0" lang="en-US" sz="1400" b="1" kern="1200" dirty="0">
                        <a:solidFill>
                          <a:schemeClr val="dk1"/>
                        </a:solidFill>
                        <a:latin typeface="+mn-lt"/>
                        <a:ea typeface="+mn-ea"/>
                        <a:cs typeface="+mn-cs"/>
                      </a:endParaRPr>
                    </a:p>
                    <a:p>
                      <a:pPr fontAlgn="base"/>
                      <a:r>
                        <a:rPr kumimoji="0" lang="vi-VN" sz="1400" b="0" kern="1200" dirty="0">
                          <a:solidFill>
                            <a:schemeClr val="dk1"/>
                          </a:solidFill>
                          <a:latin typeface="+mn-lt"/>
                          <a:ea typeface="+mn-ea"/>
                          <a:cs typeface="+mn-cs"/>
                        </a:rPr>
                        <a:t>- Bệnh nhân nằm phòng sạch sẽ, thoáng mát, ánh sáng dịu, phòng yên tỉnh, hạn chế người vào thăm.</a:t>
                      </a:r>
                      <a:endParaRPr kumimoji="0" lang="en-US" sz="1400" b="1" kern="1200" dirty="0">
                        <a:solidFill>
                          <a:schemeClr val="dk1"/>
                        </a:solidFill>
                        <a:latin typeface="+mn-lt"/>
                        <a:ea typeface="+mn-ea"/>
                        <a:cs typeface="+mn-cs"/>
                      </a:endParaRPr>
                    </a:p>
                    <a:p>
                      <a:pPr fontAlgn="base"/>
                      <a:r>
                        <a:rPr kumimoji="0" lang="vi-VN" sz="1400" b="0" kern="1200" dirty="0">
                          <a:solidFill>
                            <a:schemeClr val="dk1"/>
                          </a:solidFill>
                          <a:latin typeface="+mn-lt"/>
                          <a:ea typeface="+mn-ea"/>
                          <a:cs typeface="+mn-cs"/>
                        </a:rPr>
                        <a:t>- Khuyến khích, động viên người bệnh uống nhiều nước: nước sôi nguội, nước ép trái cây…</a:t>
                      </a:r>
                      <a:endParaRPr kumimoji="0" lang="en-US" sz="1400" b="1" kern="1200" dirty="0">
                        <a:solidFill>
                          <a:schemeClr val="dk1"/>
                        </a:solidFill>
                        <a:latin typeface="+mn-lt"/>
                        <a:ea typeface="+mn-ea"/>
                        <a:cs typeface="+mn-cs"/>
                      </a:endParaRPr>
                    </a:p>
                    <a:p>
                      <a:r>
                        <a:rPr kumimoji="0" lang="vi-VN" sz="1400" b="0" kern="1200" dirty="0">
                          <a:solidFill>
                            <a:schemeClr val="dk1"/>
                          </a:solidFill>
                          <a:latin typeface="+mn-lt"/>
                          <a:ea typeface="+mn-ea"/>
                          <a:cs typeface="+mn-cs"/>
                        </a:rPr>
                        <a:t>- Thực hiện y lệnh thuốc giảm đau, hạ sốt theo y lệnh</a:t>
                      </a:r>
                      <a:endParaRPr lang="en-US" sz="1400" dirty="0"/>
                    </a:p>
                  </a:txBody>
                  <a:tcPr/>
                </a:tc>
                <a:tc>
                  <a:txBody>
                    <a:bodyPr/>
                    <a:lstStyle/>
                    <a:p>
                      <a:r>
                        <a:rPr kumimoji="0" lang="vi-VN" sz="1400" b="0" kern="1200" dirty="0">
                          <a:solidFill>
                            <a:schemeClr val="dk1"/>
                          </a:solidFill>
                          <a:latin typeface="+mn-lt"/>
                          <a:ea typeface="+mn-ea"/>
                          <a:cs typeface="+mn-cs"/>
                        </a:rPr>
                        <a:t>Bệnh nhân giảm sốt sau 30 phút,  giảm đau đầu sau 3 ngày bệnh nhân cắt sốt</a:t>
                      </a:r>
                      <a:endParaRPr lang="en-US" sz="1400" dirty="0"/>
                    </a:p>
                  </a:txBody>
                  <a:tcPr/>
                </a:tc>
                <a:extLst>
                  <a:ext uri="{0D108BD9-81ED-4DB2-BD59-A6C34878D82A}">
                    <a16:rowId xmlns:a16="http://schemas.microsoft.com/office/drawing/2014/main" val="10001"/>
                  </a:ext>
                </a:extLst>
              </a:tr>
              <a:tr h="2761005">
                <a:tc>
                  <a:txBody>
                    <a:bodyPr/>
                    <a:lstStyle/>
                    <a:p>
                      <a:pPr algn="just" fontAlgn="base">
                        <a:spcAft>
                          <a:spcPts val="0"/>
                        </a:spcAft>
                      </a:pPr>
                      <a:r>
                        <a:rPr lang="vi-VN" sz="1400" b="0" spc="0" dirty="0">
                          <a:solidFill>
                            <a:srgbClr val="000000"/>
                          </a:solidFill>
                          <a:latin typeface="Times New Roman"/>
                          <a:ea typeface="Times New Roman"/>
                        </a:rPr>
                        <a:t>2. Rối loạn nước và điện giải liên</a:t>
                      </a:r>
                      <a:r>
                        <a:rPr lang="vi-VN" sz="1400" b="0" spc="0" baseline="0" dirty="0">
                          <a:solidFill>
                            <a:srgbClr val="000000"/>
                          </a:solidFill>
                          <a:latin typeface="Times New Roman"/>
                          <a:ea typeface="Times New Roman"/>
                        </a:rPr>
                        <a:t> quan đến tình trạng</a:t>
                      </a:r>
                      <a:r>
                        <a:rPr lang="vi-VN" sz="1400" b="0" spc="0" dirty="0">
                          <a:solidFill>
                            <a:srgbClr val="000000"/>
                          </a:solidFill>
                          <a:latin typeface="Times New Roman"/>
                          <a:ea typeface="Times New Roman"/>
                        </a:rPr>
                        <a:t> sốt  cao</a:t>
                      </a:r>
                      <a:endParaRPr lang="en-US" sz="1400" b="1" spc="25" dirty="0">
                        <a:solidFill>
                          <a:srgbClr val="000000"/>
                        </a:solidFill>
                        <a:latin typeface="Times New Roman"/>
                        <a:ea typeface="SimSun"/>
                      </a:endParaRPr>
                    </a:p>
                  </a:txBody>
                  <a:tcPr marL="68580" marR="68580" marT="0" marB="0"/>
                </a:tc>
                <a:tc>
                  <a:txBody>
                    <a:bodyPr/>
                    <a:lstStyle/>
                    <a:p>
                      <a:pPr algn="just" fontAlgn="base">
                        <a:spcAft>
                          <a:spcPts val="0"/>
                        </a:spcAft>
                      </a:pPr>
                      <a:r>
                        <a:rPr lang="vi-VN" sz="1400" b="0" spc="0" dirty="0">
                          <a:solidFill>
                            <a:srgbClr val="000000"/>
                          </a:solidFill>
                          <a:latin typeface="Times New Roman"/>
                          <a:ea typeface="Times New Roman"/>
                        </a:rPr>
                        <a:t>Điện giải đồ bình thường</a:t>
                      </a:r>
                      <a:endParaRPr lang="en-US" sz="1400" b="1" spc="25" dirty="0">
                        <a:solidFill>
                          <a:srgbClr val="000000"/>
                        </a:solidFill>
                        <a:latin typeface="Times New Roman"/>
                        <a:ea typeface="SimSun"/>
                      </a:endParaRPr>
                    </a:p>
                  </a:txBody>
                  <a:tcPr marL="68580" marR="68580" marT="0" marB="0"/>
                </a:tc>
                <a:tc>
                  <a:txBody>
                    <a:bodyPr/>
                    <a:lstStyle/>
                    <a:p>
                      <a:pPr fontAlgn="base"/>
                      <a:r>
                        <a:rPr kumimoji="0" lang="vi-VN" sz="1400" b="0" kern="1200" dirty="0">
                          <a:solidFill>
                            <a:schemeClr val="dk1"/>
                          </a:solidFill>
                          <a:latin typeface="+mn-lt"/>
                          <a:ea typeface="+mn-ea"/>
                          <a:cs typeface="+mn-cs"/>
                        </a:rPr>
                        <a:t>- Theo dõi dấu hiệu sinh tồn</a:t>
                      </a:r>
                      <a:endParaRPr kumimoji="0" lang="en-US" sz="1400" b="1" kern="1200" dirty="0">
                        <a:solidFill>
                          <a:schemeClr val="dk1"/>
                        </a:solidFill>
                        <a:latin typeface="+mn-lt"/>
                        <a:ea typeface="+mn-ea"/>
                        <a:cs typeface="+mn-cs"/>
                      </a:endParaRPr>
                    </a:p>
                    <a:p>
                      <a:pPr fontAlgn="base"/>
                      <a:r>
                        <a:rPr kumimoji="0" lang="vi-VN" sz="1400" b="0" kern="1200" dirty="0">
                          <a:solidFill>
                            <a:schemeClr val="dk1"/>
                          </a:solidFill>
                          <a:latin typeface="+mn-lt"/>
                          <a:ea typeface="+mn-ea"/>
                          <a:cs typeface="+mn-cs"/>
                        </a:rPr>
                        <a:t>- Theo dõi lượng dịch xuất nhập trong 24h, theo dõi dấu véo da</a:t>
                      </a:r>
                      <a:endParaRPr kumimoji="0" lang="en-US" sz="1400" b="1" kern="1200" dirty="0">
                        <a:solidFill>
                          <a:schemeClr val="dk1"/>
                        </a:solidFill>
                        <a:latin typeface="+mn-lt"/>
                        <a:ea typeface="+mn-ea"/>
                        <a:cs typeface="+mn-cs"/>
                      </a:endParaRPr>
                    </a:p>
                    <a:p>
                      <a:pPr fontAlgn="base"/>
                      <a:r>
                        <a:rPr kumimoji="0" lang="vi-VN" sz="1400" b="0" kern="1200" dirty="0">
                          <a:solidFill>
                            <a:schemeClr val="dk1"/>
                          </a:solidFill>
                          <a:latin typeface="+mn-lt"/>
                          <a:ea typeface="+mn-ea"/>
                          <a:cs typeface="+mn-cs"/>
                        </a:rPr>
                        <a:t>- Theo dõi dấu hiệu của rối loạn nước điện giải: rối loạn nhịp tim, yếu cơ ( giảm kali), ngắt, co cứng, có kiểu tetany.. (giảm canxi)</a:t>
                      </a:r>
                      <a:endParaRPr kumimoji="0" lang="en-US" sz="1400" b="1" kern="1200" dirty="0">
                        <a:solidFill>
                          <a:schemeClr val="dk1"/>
                        </a:solidFill>
                        <a:latin typeface="+mn-lt"/>
                        <a:ea typeface="+mn-ea"/>
                        <a:cs typeface="+mn-cs"/>
                      </a:endParaRPr>
                    </a:p>
                    <a:p>
                      <a:pPr fontAlgn="base"/>
                      <a:r>
                        <a:rPr kumimoji="0" lang="vi-VN" sz="1400" b="0" kern="1200" dirty="0">
                          <a:solidFill>
                            <a:schemeClr val="dk1"/>
                          </a:solidFill>
                          <a:latin typeface="+mn-lt"/>
                          <a:ea typeface="+mn-ea"/>
                          <a:cs typeface="+mn-cs"/>
                        </a:rPr>
                        <a:t>- Hướng dẫn bệnh nhân uống nhiều nước ấm, sữa, nước hoa quả, nước dừa, cam, chanh…, không nên uống các loại nước có màu nâu hoặc đen để tránh nhầm lẫn với dấu hiệu xuất huyết TH</a:t>
                      </a:r>
                      <a:endParaRPr kumimoji="0" lang="en-US" sz="1400" b="1" kern="1200" dirty="0">
                        <a:solidFill>
                          <a:schemeClr val="dk1"/>
                        </a:solidFill>
                        <a:latin typeface="+mn-lt"/>
                        <a:ea typeface="+mn-ea"/>
                        <a:cs typeface="+mn-cs"/>
                      </a:endParaRPr>
                    </a:p>
                    <a:p>
                      <a:r>
                        <a:rPr kumimoji="0" lang="vi-VN" sz="1400" b="0" kern="1200" dirty="0">
                          <a:solidFill>
                            <a:schemeClr val="dk1"/>
                          </a:solidFill>
                          <a:latin typeface="+mn-lt"/>
                          <a:ea typeface="+mn-ea"/>
                          <a:cs typeface="+mn-cs"/>
                        </a:rPr>
                        <a:t>- Thực hiện y lệnh truyền dịch</a:t>
                      </a:r>
                      <a:endParaRPr lang="en-US" sz="1400" dirty="0"/>
                    </a:p>
                  </a:txBody>
                  <a:tcPr/>
                </a:tc>
                <a:tc>
                  <a:txBody>
                    <a:bodyPr/>
                    <a:lstStyle/>
                    <a:p>
                      <a:r>
                        <a:rPr kumimoji="0" lang="vi-VN" sz="1400" b="0" kern="1200" dirty="0">
                          <a:solidFill>
                            <a:schemeClr val="dk1"/>
                          </a:solidFill>
                          <a:latin typeface="+mn-lt"/>
                          <a:ea typeface="+mn-ea"/>
                          <a:cs typeface="+mn-cs"/>
                        </a:rPr>
                        <a:t>Cân bằng nước và điện giải</a:t>
                      </a:r>
                      <a:endParaRPr lang="en-US" sz="1400" dirty="0"/>
                    </a:p>
                  </a:txBody>
                  <a:tcPr/>
                </a:tc>
                <a:extLst>
                  <a:ext uri="{0D108BD9-81ED-4DB2-BD59-A6C34878D82A}">
                    <a16:rowId xmlns:a16="http://schemas.microsoft.com/office/drawing/2014/main" val="10002"/>
                  </a:ext>
                </a:extLst>
              </a:tr>
            </a:tbl>
          </a:graphicData>
        </a:graphic>
      </p:graphicFrame>
      <p:sp>
        <p:nvSpPr>
          <p:cNvPr id="6" name="Title 1"/>
          <p:cNvSpPr>
            <a:spLocks noGrp="1"/>
          </p:cNvSpPr>
          <p:nvPr>
            <p:ph type="title"/>
          </p:nvPr>
        </p:nvSpPr>
        <p:spPr>
          <a:xfrm>
            <a:off x="571472" y="0"/>
            <a:ext cx="8229600" cy="571480"/>
          </a:xfrm>
        </p:spPr>
        <p:txBody>
          <a:bodyPr>
            <a:normAutofit/>
          </a:bodyPr>
          <a:lstStyle/>
          <a:p>
            <a:pPr algn="ctr"/>
            <a:r>
              <a:rPr lang="vi-VN" sz="2400" b="1" dirty="0">
                <a:latin typeface="+mn-lt"/>
              </a:rPr>
              <a:t> CA LÂM SÀNG VỀ CHĂM SÓC BN SXH DENGUE</a:t>
            </a:r>
            <a:endParaRPr lang="en-US" sz="2400" b="1" dirty="0">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642918"/>
          <a:ext cx="9144000" cy="6460360"/>
        </p:xfrm>
        <a:graphic>
          <a:graphicData uri="http://schemas.openxmlformats.org/drawingml/2006/table">
            <a:tbl>
              <a:tblPr firstRow="1" bandRow="1">
                <a:tableStyleId>{5C22544A-7EE6-4342-B048-85BDC9FD1C3A}</a:tableStyleId>
              </a:tblPr>
              <a:tblGrid>
                <a:gridCol w="1424065">
                  <a:extLst>
                    <a:ext uri="{9D8B030D-6E8A-4147-A177-3AD203B41FA5}">
                      <a16:colId xmlns:a16="http://schemas.microsoft.com/office/drawing/2014/main" val="20000"/>
                    </a:ext>
                  </a:extLst>
                </a:gridCol>
                <a:gridCol w="1499017">
                  <a:extLst>
                    <a:ext uri="{9D8B030D-6E8A-4147-A177-3AD203B41FA5}">
                      <a16:colId xmlns:a16="http://schemas.microsoft.com/office/drawing/2014/main" val="20001"/>
                    </a:ext>
                  </a:extLst>
                </a:gridCol>
                <a:gridCol w="4721901">
                  <a:extLst>
                    <a:ext uri="{9D8B030D-6E8A-4147-A177-3AD203B41FA5}">
                      <a16:colId xmlns:a16="http://schemas.microsoft.com/office/drawing/2014/main" val="20002"/>
                    </a:ext>
                  </a:extLst>
                </a:gridCol>
                <a:gridCol w="1499017">
                  <a:extLst>
                    <a:ext uri="{9D8B030D-6E8A-4147-A177-3AD203B41FA5}">
                      <a16:colId xmlns:a16="http://schemas.microsoft.com/office/drawing/2014/main" val="20003"/>
                    </a:ext>
                  </a:extLst>
                </a:gridCol>
              </a:tblGrid>
              <a:tr h="502218">
                <a:tc>
                  <a:txBody>
                    <a:bodyPr/>
                    <a:lstStyle/>
                    <a:p>
                      <a:pPr algn="ctr"/>
                      <a:r>
                        <a:rPr kumimoji="0" lang="vi-VN" sz="1400" b="1" kern="1200" dirty="0">
                          <a:solidFill>
                            <a:schemeClr val="lt1"/>
                          </a:solidFill>
                          <a:latin typeface="+mn-lt"/>
                          <a:ea typeface="+mn-ea"/>
                          <a:cs typeface="+mn-cs"/>
                        </a:rPr>
                        <a:t>Chẩn đoán điều dưỡng</a:t>
                      </a:r>
                      <a:endParaRPr lang="en-US" sz="1400" dirty="0"/>
                    </a:p>
                  </a:txBody>
                  <a:tcPr/>
                </a:tc>
                <a:tc>
                  <a:txBody>
                    <a:bodyPr/>
                    <a:lstStyle/>
                    <a:p>
                      <a:pPr algn="ctr" fontAlgn="base">
                        <a:spcAft>
                          <a:spcPts val="0"/>
                        </a:spcAft>
                      </a:pPr>
                      <a:r>
                        <a:rPr kumimoji="0" lang="vi-VN" sz="1400" b="1" kern="1200" dirty="0">
                          <a:solidFill>
                            <a:schemeClr val="lt1"/>
                          </a:solidFill>
                          <a:latin typeface="+mn-lt"/>
                          <a:ea typeface="+mn-ea"/>
                          <a:cs typeface="+mn-cs"/>
                        </a:rPr>
                        <a:t>Lập kế hoạch chăm sóc</a:t>
                      </a:r>
                      <a:endParaRPr lang="en-US" sz="1400" b="1" spc="25" dirty="0">
                        <a:solidFill>
                          <a:srgbClr val="000000"/>
                        </a:solidFill>
                        <a:latin typeface="Times New Roman"/>
                        <a:ea typeface="SimSun"/>
                      </a:endParaRPr>
                    </a:p>
                  </a:txBody>
                  <a:tcPr marL="68580" marR="68580" marT="0" marB="0" anchor="ctr"/>
                </a:tc>
                <a:tc>
                  <a:txBody>
                    <a:bodyPr/>
                    <a:lstStyle/>
                    <a:p>
                      <a:pPr algn="ctr"/>
                      <a:r>
                        <a:rPr kumimoji="0" lang="vi-VN" sz="1400" b="1" kern="1200" dirty="0">
                          <a:solidFill>
                            <a:schemeClr val="lt1"/>
                          </a:solidFill>
                          <a:latin typeface="+mn-lt"/>
                          <a:ea typeface="+mn-ea"/>
                          <a:cs typeface="+mn-cs"/>
                        </a:rPr>
                        <a:t>Thực</a:t>
                      </a:r>
                      <a:r>
                        <a:rPr kumimoji="0" lang="vi-VN" sz="1400" b="1" kern="1200" baseline="0" dirty="0">
                          <a:solidFill>
                            <a:schemeClr val="lt1"/>
                          </a:solidFill>
                          <a:latin typeface="+mn-lt"/>
                          <a:ea typeface="+mn-ea"/>
                          <a:cs typeface="+mn-cs"/>
                        </a:rPr>
                        <a:t> hiện k</a:t>
                      </a:r>
                      <a:r>
                        <a:rPr kumimoji="0" lang="vi-VN" sz="1400" b="1" kern="1200" dirty="0">
                          <a:solidFill>
                            <a:schemeClr val="lt1"/>
                          </a:solidFill>
                          <a:latin typeface="+mn-lt"/>
                          <a:ea typeface="+mn-ea"/>
                          <a:cs typeface="+mn-cs"/>
                        </a:rPr>
                        <a:t>ế hoạch</a:t>
                      </a:r>
                      <a:endParaRPr lang="en-US" sz="1400" dirty="0"/>
                    </a:p>
                  </a:txBody>
                  <a:tcPr/>
                </a:tc>
                <a:tc>
                  <a:txBody>
                    <a:bodyPr/>
                    <a:lstStyle/>
                    <a:p>
                      <a:pPr algn="ctr"/>
                      <a:r>
                        <a:rPr kumimoji="0" lang="vi-VN" sz="1400" b="1" kern="1200" dirty="0">
                          <a:solidFill>
                            <a:schemeClr val="lt1"/>
                          </a:solidFill>
                          <a:latin typeface="+mn-lt"/>
                          <a:ea typeface="+mn-ea"/>
                          <a:cs typeface="+mn-cs"/>
                        </a:rPr>
                        <a:t>Đánh giá</a:t>
                      </a:r>
                      <a:endParaRPr lang="en-US" sz="1400" dirty="0"/>
                    </a:p>
                  </a:txBody>
                  <a:tcPr/>
                </a:tc>
                <a:extLst>
                  <a:ext uri="{0D108BD9-81ED-4DB2-BD59-A6C34878D82A}">
                    <a16:rowId xmlns:a16="http://schemas.microsoft.com/office/drawing/2014/main" val="10000"/>
                  </a:ext>
                </a:extLst>
              </a:tr>
              <a:tr h="2924680">
                <a:tc>
                  <a:txBody>
                    <a:bodyPr/>
                    <a:lstStyle/>
                    <a:p>
                      <a:r>
                        <a:rPr kumimoji="0" lang="vi-VN" sz="1600" b="0" kern="1200" dirty="0">
                          <a:solidFill>
                            <a:schemeClr val="dk1"/>
                          </a:solidFill>
                          <a:latin typeface="+mn-lt"/>
                          <a:ea typeface="+mn-ea"/>
                          <a:cs typeface="+mn-cs"/>
                        </a:rPr>
                        <a:t>3. Nguy cơ xuất huyết da, niêm mạc liên</a:t>
                      </a:r>
                      <a:r>
                        <a:rPr kumimoji="0" lang="vi-VN" sz="1600" b="0" kern="1200" baseline="0" dirty="0">
                          <a:solidFill>
                            <a:schemeClr val="dk1"/>
                          </a:solidFill>
                          <a:latin typeface="+mn-lt"/>
                          <a:ea typeface="+mn-ea"/>
                          <a:cs typeface="+mn-cs"/>
                        </a:rPr>
                        <a:t> quan đến </a:t>
                      </a:r>
                      <a:r>
                        <a:rPr kumimoji="0" lang="vi-VN" sz="1600" b="0" kern="1200" dirty="0">
                          <a:solidFill>
                            <a:schemeClr val="dk1"/>
                          </a:solidFill>
                          <a:latin typeface="+mn-lt"/>
                          <a:ea typeface="+mn-ea"/>
                          <a:cs typeface="+mn-cs"/>
                        </a:rPr>
                        <a:t>rối loạn đông máu, giảm tiểu cầu</a:t>
                      </a:r>
                      <a:endParaRPr lang="en-US" sz="1600" dirty="0"/>
                    </a:p>
                  </a:txBody>
                  <a:tcPr/>
                </a:tc>
                <a:tc>
                  <a:txBody>
                    <a:bodyPr/>
                    <a:lstStyle/>
                    <a:p>
                      <a:r>
                        <a:rPr kumimoji="0" lang="vi-VN" sz="1600" b="0" kern="1200" dirty="0">
                          <a:solidFill>
                            <a:schemeClr val="dk1"/>
                          </a:solidFill>
                          <a:latin typeface="+mn-lt"/>
                          <a:ea typeface="+mn-ea"/>
                          <a:cs typeface="+mn-cs"/>
                        </a:rPr>
                        <a:t>Bệnh nhân không có dấu hiệu xuất huyết da,niêm mạc</a:t>
                      </a:r>
                      <a:endParaRPr lang="en-US" sz="1600" dirty="0"/>
                    </a:p>
                  </a:txBody>
                  <a:tcPr/>
                </a:tc>
                <a:tc>
                  <a:txBody>
                    <a:bodyPr/>
                    <a:lstStyle/>
                    <a:p>
                      <a:pPr fontAlgn="base"/>
                      <a:r>
                        <a:rPr kumimoji="0" lang="vi-VN" sz="1600" b="0" kern="1200" dirty="0">
                          <a:solidFill>
                            <a:schemeClr val="dk1"/>
                          </a:solidFill>
                          <a:latin typeface="+mn-lt"/>
                          <a:ea typeface="+mn-ea"/>
                          <a:cs typeface="+mn-cs"/>
                        </a:rPr>
                        <a:t>- Theo dõi dấu hiệu sinh tồn: mạch,nhiệt độ, huyết áp 4-6h/ lần.</a:t>
                      </a:r>
                      <a:endParaRPr kumimoji="0" lang="en-US" sz="1600" b="1" kern="1200" dirty="0">
                        <a:solidFill>
                          <a:schemeClr val="dk1"/>
                        </a:solidFill>
                        <a:latin typeface="+mn-lt"/>
                        <a:ea typeface="+mn-ea"/>
                        <a:cs typeface="+mn-cs"/>
                      </a:endParaRPr>
                    </a:p>
                    <a:p>
                      <a:pPr fontAlgn="base"/>
                      <a:r>
                        <a:rPr kumimoji="0" lang="vi-VN" sz="1600" b="0" kern="1200" dirty="0">
                          <a:solidFill>
                            <a:schemeClr val="dk1"/>
                          </a:solidFill>
                          <a:latin typeface="+mn-lt"/>
                          <a:ea typeface="+mn-ea"/>
                          <a:cs typeface="+mn-cs"/>
                        </a:rPr>
                        <a:t>- Theo dõi tri giác,màu sác da,niêm mạc</a:t>
                      </a:r>
                      <a:endParaRPr kumimoji="0" lang="en-US" sz="1600" b="1" kern="1200" dirty="0">
                        <a:solidFill>
                          <a:schemeClr val="dk1"/>
                        </a:solidFill>
                        <a:latin typeface="+mn-lt"/>
                        <a:ea typeface="+mn-ea"/>
                        <a:cs typeface="+mn-cs"/>
                      </a:endParaRPr>
                    </a:p>
                    <a:p>
                      <a:pPr fontAlgn="base"/>
                      <a:r>
                        <a:rPr kumimoji="0" lang="vi-VN" sz="1600" b="0" kern="1200" dirty="0">
                          <a:solidFill>
                            <a:schemeClr val="dk1"/>
                          </a:solidFill>
                          <a:latin typeface="+mn-lt"/>
                          <a:ea typeface="+mn-ea"/>
                          <a:cs typeface="+mn-cs"/>
                        </a:rPr>
                        <a:t>- Dặn bệnh nhân nghỉ ngơi tại giường, vận động nhẹ nhàng tránh cơ thể va chạm vào các vật dụng để giảm nguy cơ chảy máu.</a:t>
                      </a:r>
                      <a:endParaRPr kumimoji="0" lang="en-US" sz="1600" b="1" kern="1200" dirty="0">
                        <a:solidFill>
                          <a:schemeClr val="dk1"/>
                        </a:solidFill>
                        <a:latin typeface="+mn-lt"/>
                        <a:ea typeface="+mn-ea"/>
                        <a:cs typeface="+mn-cs"/>
                      </a:endParaRPr>
                    </a:p>
                    <a:p>
                      <a:pPr fontAlgn="base"/>
                      <a:r>
                        <a:rPr kumimoji="0" lang="vi-VN" sz="1600" b="0" kern="1200" dirty="0">
                          <a:solidFill>
                            <a:schemeClr val="dk1"/>
                          </a:solidFill>
                          <a:latin typeface="+mn-lt"/>
                          <a:ea typeface="+mn-ea"/>
                          <a:cs typeface="+mn-cs"/>
                        </a:rPr>
                        <a:t>- Lấy máu xét nghiệm công thức máu theo y lệnh, theo dõi kết quả máu hằng ngày, chú ý số lượng tiểu cầu</a:t>
                      </a:r>
                      <a:endParaRPr kumimoji="0" lang="en-US" sz="1600" b="1" kern="1200" dirty="0">
                        <a:solidFill>
                          <a:schemeClr val="dk1"/>
                        </a:solidFill>
                        <a:latin typeface="+mn-lt"/>
                        <a:ea typeface="+mn-ea"/>
                        <a:cs typeface="+mn-cs"/>
                      </a:endParaRPr>
                    </a:p>
                    <a:p>
                      <a:r>
                        <a:rPr kumimoji="0" lang="vi-VN" sz="1600" b="0" kern="1200" dirty="0">
                          <a:solidFill>
                            <a:schemeClr val="dk1"/>
                          </a:solidFill>
                          <a:latin typeface="+mn-lt"/>
                          <a:ea typeface="+mn-ea"/>
                          <a:cs typeface="+mn-cs"/>
                        </a:rPr>
                        <a:t>- Theo dõi dấu hiệu xuất huyết: chảy máu chân răng,máu mũi, theo dõi màu sắc phân...để báo ngay bác sĩ khi có các dấu hiệu đó.</a:t>
                      </a:r>
                      <a:endParaRPr lang="en-US" sz="1600" dirty="0"/>
                    </a:p>
                  </a:txBody>
                  <a:tcPr/>
                </a:tc>
                <a:tc>
                  <a:txBody>
                    <a:bodyPr/>
                    <a:lstStyle/>
                    <a:p>
                      <a:r>
                        <a:rPr kumimoji="0" lang="vi-VN" sz="1600" b="0" kern="1200" dirty="0">
                          <a:solidFill>
                            <a:schemeClr val="dk1"/>
                          </a:solidFill>
                          <a:latin typeface="+mn-lt"/>
                          <a:ea typeface="+mn-ea"/>
                          <a:cs typeface="+mn-cs"/>
                        </a:rPr>
                        <a:t>Người bệnh không bị xuất huyết da, niêm mạc</a:t>
                      </a:r>
                      <a:endParaRPr lang="en-US" sz="1600" dirty="0"/>
                    </a:p>
                  </a:txBody>
                  <a:tcPr/>
                </a:tc>
                <a:extLst>
                  <a:ext uri="{0D108BD9-81ED-4DB2-BD59-A6C34878D82A}">
                    <a16:rowId xmlns:a16="http://schemas.microsoft.com/office/drawing/2014/main" val="10001"/>
                  </a:ext>
                </a:extLst>
              </a:tr>
              <a:tr h="2924680">
                <a:tc>
                  <a:txBody>
                    <a:bodyPr/>
                    <a:lstStyle/>
                    <a:p>
                      <a:r>
                        <a:rPr kumimoji="0" lang="vi-VN" sz="1600" b="0" kern="1200" dirty="0">
                          <a:solidFill>
                            <a:schemeClr val="dk1"/>
                          </a:solidFill>
                          <a:latin typeface="+mn-lt"/>
                          <a:ea typeface="+mn-ea"/>
                          <a:cs typeface="+mn-cs"/>
                        </a:rPr>
                        <a:t>4. Dinh dưỡng kém do chán ăn, ăn không ngon miệng</a:t>
                      </a:r>
                      <a:endParaRPr lang="en-US" sz="1600" dirty="0"/>
                    </a:p>
                  </a:txBody>
                  <a:tcPr/>
                </a:tc>
                <a:tc>
                  <a:txBody>
                    <a:bodyPr/>
                    <a:lstStyle/>
                    <a:p>
                      <a:r>
                        <a:rPr kumimoji="0" lang="vi-VN" sz="1600" b="0" kern="1200" dirty="0">
                          <a:solidFill>
                            <a:schemeClr val="dk1"/>
                          </a:solidFill>
                          <a:latin typeface="+mn-lt"/>
                          <a:ea typeface="+mn-ea"/>
                          <a:cs typeface="+mn-cs"/>
                        </a:rPr>
                        <a:t>Giúp bệnh nhân ăn ngon hơn, cung cấp đủ chất dinh dưỡng</a:t>
                      </a:r>
                      <a:endParaRPr lang="en-US" sz="1600" dirty="0"/>
                    </a:p>
                  </a:txBody>
                  <a:tcPr/>
                </a:tc>
                <a:tc>
                  <a:txBody>
                    <a:bodyPr/>
                    <a:lstStyle/>
                    <a:p>
                      <a:pPr fontAlgn="base"/>
                      <a:r>
                        <a:rPr kumimoji="0" lang="vi-VN" sz="1600" b="0" kern="1200" dirty="0">
                          <a:solidFill>
                            <a:schemeClr val="dk1"/>
                          </a:solidFill>
                          <a:latin typeface="+mn-lt"/>
                          <a:ea typeface="+mn-ea"/>
                          <a:cs typeface="+mn-cs"/>
                        </a:rPr>
                        <a:t>- Hướng dẫn người nhà chế biến đồ ăn cho người bệnh hợp với khẩu vị ăn của người bệnh, chế biến đồ ăn dạng lỏng dễ tiêu: cháo, súp…chế biến thức ăn giảm bớt gia vị kích thích, không quá cay, không quá chua…, chia làm nhiều bữa nhỏ cho bệnh nhân ăn (5-6 bữa/ngày)</a:t>
                      </a:r>
                      <a:endParaRPr kumimoji="0" lang="en-US" sz="1600" b="1" kern="1200" dirty="0">
                        <a:solidFill>
                          <a:schemeClr val="dk1"/>
                        </a:solidFill>
                        <a:latin typeface="+mn-lt"/>
                        <a:ea typeface="+mn-ea"/>
                        <a:cs typeface="+mn-cs"/>
                      </a:endParaRPr>
                    </a:p>
                    <a:p>
                      <a:pPr fontAlgn="base"/>
                      <a:r>
                        <a:rPr kumimoji="0" lang="vi-VN" sz="1600" b="0" kern="1200" dirty="0">
                          <a:solidFill>
                            <a:schemeClr val="dk1"/>
                          </a:solidFill>
                          <a:latin typeface="+mn-lt"/>
                          <a:ea typeface="+mn-ea"/>
                          <a:cs typeface="+mn-cs"/>
                        </a:rPr>
                        <a:t>- Khuyến khích người bệnh ăn hết khẩu phần ăn hằng ngày</a:t>
                      </a:r>
                      <a:endParaRPr kumimoji="0" lang="en-US" sz="1600" b="1" kern="1200" dirty="0">
                        <a:solidFill>
                          <a:schemeClr val="dk1"/>
                        </a:solidFill>
                        <a:latin typeface="+mn-lt"/>
                        <a:ea typeface="+mn-ea"/>
                        <a:cs typeface="+mn-cs"/>
                      </a:endParaRPr>
                    </a:p>
                    <a:p>
                      <a:pPr fontAlgn="base"/>
                      <a:r>
                        <a:rPr kumimoji="0" lang="vi-VN" sz="1600" b="0" kern="1200" dirty="0">
                          <a:solidFill>
                            <a:schemeClr val="dk1"/>
                          </a:solidFill>
                          <a:latin typeface="+mn-lt"/>
                          <a:ea typeface="+mn-ea"/>
                          <a:cs typeface="+mn-cs"/>
                        </a:rPr>
                        <a:t>- Hướng dẫn bệnh nhân không nên ăn các đồ ăn có màu đỏ, đen như socola, thanh long…</a:t>
                      </a:r>
                      <a:endParaRPr kumimoji="0" lang="en-US" sz="1600" b="1" kern="1200" dirty="0">
                        <a:solidFill>
                          <a:schemeClr val="dk1"/>
                        </a:solidFill>
                        <a:latin typeface="+mn-lt"/>
                        <a:ea typeface="+mn-ea"/>
                        <a:cs typeface="+mn-cs"/>
                      </a:endParaRPr>
                    </a:p>
                    <a:p>
                      <a:r>
                        <a:rPr kumimoji="0" lang="vi-VN" sz="1600" b="0" kern="1200" dirty="0">
                          <a:solidFill>
                            <a:schemeClr val="dk1"/>
                          </a:solidFill>
                          <a:latin typeface="+mn-lt"/>
                          <a:ea typeface="+mn-ea"/>
                          <a:cs typeface="+mn-cs"/>
                        </a:rPr>
                        <a:t>- Hướng dẫn người bệnh vệ sinh răng miệng hằng ngày nhằm kích thích bệnh nhân ăn ngon hơn</a:t>
                      </a:r>
                      <a:endParaRPr lang="en-US" sz="1600" dirty="0"/>
                    </a:p>
                  </a:txBody>
                  <a:tcPr/>
                </a:tc>
                <a:tc>
                  <a:txBody>
                    <a:bodyPr/>
                    <a:lstStyle/>
                    <a:p>
                      <a:r>
                        <a:rPr kumimoji="0" lang="vi-VN" sz="1600" b="0" kern="1200" dirty="0">
                          <a:solidFill>
                            <a:schemeClr val="dk1"/>
                          </a:solidFill>
                          <a:latin typeface="+mn-lt"/>
                          <a:ea typeface="+mn-ea"/>
                          <a:cs typeface="+mn-cs"/>
                        </a:rPr>
                        <a:t>- Người bệnh ăn hết khẩu phần ăn hằng ngày, cảm giác ngon miệng hơn. </a:t>
                      </a:r>
                      <a:endParaRPr lang="en-US" sz="1600" dirty="0"/>
                    </a:p>
                  </a:txBody>
                  <a:tcPr/>
                </a:tc>
                <a:extLst>
                  <a:ext uri="{0D108BD9-81ED-4DB2-BD59-A6C34878D82A}">
                    <a16:rowId xmlns:a16="http://schemas.microsoft.com/office/drawing/2014/main" val="10002"/>
                  </a:ext>
                </a:extLst>
              </a:tr>
            </a:tbl>
          </a:graphicData>
        </a:graphic>
      </p:graphicFrame>
      <p:sp>
        <p:nvSpPr>
          <p:cNvPr id="5" name="Title 1"/>
          <p:cNvSpPr>
            <a:spLocks noGrp="1"/>
          </p:cNvSpPr>
          <p:nvPr>
            <p:ph type="title"/>
          </p:nvPr>
        </p:nvSpPr>
        <p:spPr>
          <a:xfrm>
            <a:off x="457200" y="0"/>
            <a:ext cx="8229600" cy="571480"/>
          </a:xfrm>
        </p:spPr>
        <p:txBody>
          <a:bodyPr>
            <a:normAutofit/>
          </a:bodyPr>
          <a:lstStyle/>
          <a:p>
            <a:pPr algn="ctr"/>
            <a:r>
              <a:rPr lang="vi-VN" sz="2400" b="1" dirty="0">
                <a:latin typeface="+mn-lt"/>
              </a:rPr>
              <a:t> CA LÂM SÀNG VỀ CHĂM SÓC BN SXH DENGUE</a:t>
            </a:r>
            <a:endParaRPr lang="en-US" sz="2400" b="1" dirty="0">
              <a:latin typeface="+mn-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214282" y="928670"/>
          <a:ext cx="8715436" cy="4286280"/>
        </p:xfrm>
        <a:graphic>
          <a:graphicData uri="http://schemas.openxmlformats.org/drawingml/2006/table">
            <a:tbl>
              <a:tblPr firstRow="1" bandRow="1">
                <a:tableStyleId>{5C22544A-7EE6-4342-B048-85BDC9FD1C3A}</a:tableStyleId>
              </a:tblPr>
              <a:tblGrid>
                <a:gridCol w="1500198">
                  <a:extLst>
                    <a:ext uri="{9D8B030D-6E8A-4147-A177-3AD203B41FA5}">
                      <a16:colId xmlns:a16="http://schemas.microsoft.com/office/drawing/2014/main" val="20000"/>
                    </a:ext>
                  </a:extLst>
                </a:gridCol>
                <a:gridCol w="1714512">
                  <a:extLst>
                    <a:ext uri="{9D8B030D-6E8A-4147-A177-3AD203B41FA5}">
                      <a16:colId xmlns:a16="http://schemas.microsoft.com/office/drawing/2014/main" val="20001"/>
                    </a:ext>
                  </a:extLst>
                </a:gridCol>
                <a:gridCol w="3857652">
                  <a:extLst>
                    <a:ext uri="{9D8B030D-6E8A-4147-A177-3AD203B41FA5}">
                      <a16:colId xmlns:a16="http://schemas.microsoft.com/office/drawing/2014/main" val="20002"/>
                    </a:ext>
                  </a:extLst>
                </a:gridCol>
                <a:gridCol w="1643074">
                  <a:extLst>
                    <a:ext uri="{9D8B030D-6E8A-4147-A177-3AD203B41FA5}">
                      <a16:colId xmlns:a16="http://schemas.microsoft.com/office/drawing/2014/main" val="20003"/>
                    </a:ext>
                  </a:extLst>
                </a:gridCol>
              </a:tblGrid>
              <a:tr h="673053">
                <a:tc>
                  <a:txBody>
                    <a:bodyPr/>
                    <a:lstStyle/>
                    <a:p>
                      <a:pPr algn="ctr"/>
                      <a:r>
                        <a:rPr kumimoji="0" lang="vi-VN" sz="1600" b="1" kern="1200" dirty="0">
                          <a:solidFill>
                            <a:schemeClr val="lt1"/>
                          </a:solidFill>
                          <a:latin typeface="+mn-lt"/>
                          <a:ea typeface="+mn-ea"/>
                          <a:cs typeface="+mn-cs"/>
                        </a:rPr>
                        <a:t>Chẩn đoán điều dưỡng</a:t>
                      </a:r>
                      <a:endParaRPr lang="en-US" sz="1600" dirty="0"/>
                    </a:p>
                  </a:txBody>
                  <a:tcPr/>
                </a:tc>
                <a:tc>
                  <a:txBody>
                    <a:bodyPr/>
                    <a:lstStyle/>
                    <a:p>
                      <a:pPr algn="ctr" fontAlgn="base">
                        <a:spcAft>
                          <a:spcPts val="0"/>
                        </a:spcAft>
                      </a:pPr>
                      <a:r>
                        <a:rPr kumimoji="0" lang="vi-VN" sz="1600" b="1" kern="1200" dirty="0">
                          <a:solidFill>
                            <a:schemeClr val="lt1"/>
                          </a:solidFill>
                          <a:latin typeface="+mn-lt"/>
                          <a:ea typeface="+mn-ea"/>
                          <a:cs typeface="+mn-cs"/>
                        </a:rPr>
                        <a:t>Lập kế hoạch chăm sóc</a:t>
                      </a:r>
                      <a:endParaRPr lang="en-US" sz="1600" b="1" spc="25" dirty="0">
                        <a:solidFill>
                          <a:srgbClr val="000000"/>
                        </a:solidFill>
                        <a:latin typeface="Times New Roman"/>
                        <a:ea typeface="SimSun"/>
                      </a:endParaRPr>
                    </a:p>
                  </a:txBody>
                  <a:tcPr marL="68580" marR="68580" marT="0" marB="0" anchor="ctr"/>
                </a:tc>
                <a:tc>
                  <a:txBody>
                    <a:bodyPr/>
                    <a:lstStyle/>
                    <a:p>
                      <a:pPr algn="ctr"/>
                      <a:r>
                        <a:rPr kumimoji="0" lang="vi-VN" sz="1600" b="1" kern="1200" dirty="0">
                          <a:solidFill>
                            <a:schemeClr val="lt1"/>
                          </a:solidFill>
                          <a:latin typeface="+mn-lt"/>
                          <a:ea typeface="+mn-ea"/>
                          <a:cs typeface="+mn-cs"/>
                        </a:rPr>
                        <a:t>Thực</a:t>
                      </a:r>
                      <a:r>
                        <a:rPr kumimoji="0" lang="vi-VN" sz="1600" b="1" kern="1200" baseline="0" dirty="0">
                          <a:solidFill>
                            <a:schemeClr val="lt1"/>
                          </a:solidFill>
                          <a:latin typeface="+mn-lt"/>
                          <a:ea typeface="+mn-ea"/>
                          <a:cs typeface="+mn-cs"/>
                        </a:rPr>
                        <a:t> hiện k</a:t>
                      </a:r>
                      <a:r>
                        <a:rPr kumimoji="0" lang="vi-VN" sz="1600" b="1" kern="1200" dirty="0">
                          <a:solidFill>
                            <a:schemeClr val="lt1"/>
                          </a:solidFill>
                          <a:latin typeface="+mn-lt"/>
                          <a:ea typeface="+mn-ea"/>
                          <a:cs typeface="+mn-cs"/>
                        </a:rPr>
                        <a:t>ế hoạch</a:t>
                      </a:r>
                      <a:endParaRPr lang="en-US" sz="1600" dirty="0"/>
                    </a:p>
                  </a:txBody>
                  <a:tcPr/>
                </a:tc>
                <a:tc>
                  <a:txBody>
                    <a:bodyPr/>
                    <a:lstStyle/>
                    <a:p>
                      <a:pPr algn="ctr"/>
                      <a:r>
                        <a:rPr kumimoji="0" lang="vi-VN" sz="1600" b="1" kern="1200" dirty="0">
                          <a:solidFill>
                            <a:schemeClr val="lt1"/>
                          </a:solidFill>
                          <a:latin typeface="+mn-lt"/>
                          <a:ea typeface="+mn-ea"/>
                          <a:cs typeface="+mn-cs"/>
                        </a:rPr>
                        <a:t>Đánh giá</a:t>
                      </a:r>
                      <a:endParaRPr lang="en-US" sz="1600" dirty="0"/>
                    </a:p>
                  </a:txBody>
                  <a:tcPr/>
                </a:tc>
                <a:extLst>
                  <a:ext uri="{0D108BD9-81ED-4DB2-BD59-A6C34878D82A}">
                    <a16:rowId xmlns:a16="http://schemas.microsoft.com/office/drawing/2014/main" val="10000"/>
                  </a:ext>
                </a:extLst>
              </a:tr>
              <a:tr h="3613227">
                <a:tc>
                  <a:txBody>
                    <a:bodyPr/>
                    <a:lstStyle/>
                    <a:p>
                      <a:r>
                        <a:rPr kumimoji="0" lang="vi-VN" sz="1800" b="0" kern="1200" dirty="0">
                          <a:solidFill>
                            <a:schemeClr val="dk1"/>
                          </a:solidFill>
                          <a:latin typeface="+mn-lt"/>
                          <a:ea typeface="+mn-ea"/>
                          <a:cs typeface="+mn-cs"/>
                        </a:rPr>
                        <a:t>5. Bệnh nhân và người nhà lo lắng do hạn chế kiến thức về bệnh</a:t>
                      </a:r>
                      <a:endParaRPr lang="en-US" sz="1800" dirty="0"/>
                    </a:p>
                  </a:txBody>
                  <a:tcPr/>
                </a:tc>
                <a:tc>
                  <a:txBody>
                    <a:bodyPr/>
                    <a:lstStyle/>
                    <a:p>
                      <a:r>
                        <a:rPr kumimoji="0" lang="vi-VN" sz="1800" b="0" kern="1200" dirty="0">
                          <a:solidFill>
                            <a:schemeClr val="dk1"/>
                          </a:solidFill>
                          <a:latin typeface="+mn-lt"/>
                          <a:ea typeface="+mn-ea"/>
                          <a:cs typeface="+mn-cs"/>
                        </a:rPr>
                        <a:t>Giúp bệnh nhân thoải mái, giảm lo lắng, bệnh nhân, người nhà hiểu về bệnh</a:t>
                      </a:r>
                      <a:endParaRPr lang="en-US" sz="1800" dirty="0"/>
                    </a:p>
                  </a:txBody>
                  <a:tcPr/>
                </a:tc>
                <a:tc>
                  <a:txBody>
                    <a:bodyPr/>
                    <a:lstStyle/>
                    <a:p>
                      <a:pPr algn="just" fontAlgn="base">
                        <a:spcAft>
                          <a:spcPts val="0"/>
                        </a:spcAft>
                      </a:pPr>
                      <a:r>
                        <a:rPr lang="vi-VN" sz="1800" b="0" spc="0" dirty="0">
                          <a:solidFill>
                            <a:srgbClr val="000000"/>
                          </a:solidFill>
                          <a:latin typeface="Times New Roman"/>
                          <a:ea typeface="Times New Roman"/>
                        </a:rPr>
                        <a:t>- Động viên, an ủi người bệnh, giúp người bệnh yên tâm, giảm tình trạng lo lắng và căng thẳng cho người bệnh.</a:t>
                      </a:r>
                      <a:endParaRPr lang="en-US" sz="1800" b="1" spc="25" dirty="0">
                        <a:solidFill>
                          <a:srgbClr val="000000"/>
                        </a:solidFill>
                        <a:latin typeface="Times New Roman"/>
                        <a:ea typeface="SimSun"/>
                      </a:endParaRPr>
                    </a:p>
                    <a:p>
                      <a:pPr algn="just" fontAlgn="base">
                        <a:spcAft>
                          <a:spcPts val="0"/>
                        </a:spcAft>
                      </a:pPr>
                      <a:r>
                        <a:rPr lang="vi-VN" sz="1800" b="0" spc="0" dirty="0">
                          <a:solidFill>
                            <a:srgbClr val="000000"/>
                          </a:solidFill>
                          <a:latin typeface="Times New Roman"/>
                          <a:ea typeface="Times New Roman"/>
                        </a:rPr>
                        <a:t>- Giải thích sự tiến triển của bệnh</a:t>
                      </a:r>
                      <a:endParaRPr lang="en-US" sz="1800" b="1" spc="25" dirty="0">
                        <a:solidFill>
                          <a:srgbClr val="000000"/>
                        </a:solidFill>
                        <a:latin typeface="Times New Roman"/>
                        <a:ea typeface="SimSun"/>
                      </a:endParaRPr>
                    </a:p>
                    <a:p>
                      <a:pPr algn="just" fontAlgn="base">
                        <a:spcAft>
                          <a:spcPts val="0"/>
                        </a:spcAft>
                      </a:pPr>
                      <a:r>
                        <a:rPr lang="vi-VN" sz="1800" b="0" spc="0" dirty="0">
                          <a:solidFill>
                            <a:srgbClr val="000000"/>
                          </a:solidFill>
                          <a:latin typeface="Times New Roman"/>
                          <a:ea typeface="Times New Roman"/>
                        </a:rPr>
                        <a:t>- Cung cấp đầy đủ kiến thức về bệnh, chế độ dinh dưỡng và chăm sóc cho người bệnh</a:t>
                      </a:r>
                      <a:endParaRPr lang="en-US" sz="1800" b="1" spc="25" dirty="0">
                        <a:solidFill>
                          <a:srgbClr val="000000"/>
                        </a:solidFill>
                        <a:latin typeface="Times New Roman"/>
                        <a:ea typeface="SimSun"/>
                      </a:endParaRPr>
                    </a:p>
                    <a:p>
                      <a:pPr algn="just" fontAlgn="base">
                        <a:spcAft>
                          <a:spcPts val="0"/>
                        </a:spcAft>
                      </a:pPr>
                      <a:r>
                        <a:rPr lang="vi-VN" sz="1800" b="0" spc="0" dirty="0">
                          <a:solidFill>
                            <a:srgbClr val="000000"/>
                          </a:solidFill>
                          <a:latin typeface="Times New Roman"/>
                          <a:ea typeface="Times New Roman"/>
                        </a:rPr>
                        <a:t>- Khuyên bệnh nhân tuân thủ chế độ điều trị</a:t>
                      </a:r>
                      <a:endParaRPr lang="en-US" sz="1800" b="1" spc="25" dirty="0">
                        <a:solidFill>
                          <a:srgbClr val="000000"/>
                        </a:solidFill>
                        <a:latin typeface="Times New Roman"/>
                        <a:ea typeface="SimSun"/>
                      </a:endParaRPr>
                    </a:p>
                    <a:p>
                      <a:pPr algn="just" fontAlgn="base">
                        <a:spcAft>
                          <a:spcPts val="0"/>
                        </a:spcAft>
                      </a:pPr>
                      <a:r>
                        <a:rPr lang="vi-VN" sz="1800" b="0" spc="0" dirty="0">
                          <a:solidFill>
                            <a:srgbClr val="000000"/>
                          </a:solidFill>
                          <a:latin typeface="Times New Roman"/>
                          <a:ea typeface="Times New Roman"/>
                        </a:rPr>
                        <a:t>- Hướng dẫn người bệnh, người nhà các biện pháp phòng ngừa và dấu hiệu xảy ra biến chứng của bệnh</a:t>
                      </a:r>
                      <a:endParaRPr lang="en-US" sz="1800" b="1" spc="25" dirty="0">
                        <a:solidFill>
                          <a:srgbClr val="000000"/>
                        </a:solidFill>
                        <a:latin typeface="Times New Roman"/>
                        <a:ea typeface="SimSun"/>
                      </a:endParaRPr>
                    </a:p>
                  </a:txBody>
                  <a:tcPr marL="68580" marR="68580" marT="0" marB="0"/>
                </a:tc>
                <a:tc>
                  <a:txBody>
                    <a:bodyPr/>
                    <a:lstStyle/>
                    <a:p>
                      <a:pPr fontAlgn="base"/>
                      <a:r>
                        <a:rPr kumimoji="0" lang="vi-VN" sz="1800" b="0" kern="1200" dirty="0">
                          <a:solidFill>
                            <a:schemeClr val="dk1"/>
                          </a:solidFill>
                          <a:latin typeface="+mn-lt"/>
                          <a:ea typeface="+mn-ea"/>
                          <a:cs typeface="+mn-cs"/>
                        </a:rPr>
                        <a:t>- Tâm lý bệnh nhân thoải mái hơn, yên tâm điểu trị</a:t>
                      </a:r>
                      <a:endParaRPr kumimoji="0" lang="en-US" sz="1800" b="1" kern="1200" dirty="0">
                        <a:solidFill>
                          <a:schemeClr val="dk1"/>
                        </a:solidFill>
                        <a:latin typeface="+mn-lt"/>
                        <a:ea typeface="+mn-ea"/>
                        <a:cs typeface="+mn-cs"/>
                      </a:endParaRPr>
                    </a:p>
                    <a:p>
                      <a:r>
                        <a:rPr kumimoji="0" lang="vi-VN" sz="1800" b="0" kern="1200" dirty="0">
                          <a:solidFill>
                            <a:schemeClr val="dk1"/>
                          </a:solidFill>
                          <a:latin typeface="+mn-lt"/>
                          <a:ea typeface="+mn-ea"/>
                          <a:cs typeface="+mn-cs"/>
                        </a:rPr>
                        <a:t>- Bệnh nhân, người nhà có thêm kiến thức về bệnh,phòng ngừa chế dộ dinh dưỡng và cách chăm sóc.</a:t>
                      </a:r>
                      <a:endParaRPr lang="en-US" sz="1800" dirty="0"/>
                    </a:p>
                  </a:txBody>
                  <a:tcPr/>
                </a:tc>
                <a:extLst>
                  <a:ext uri="{0D108BD9-81ED-4DB2-BD59-A6C34878D82A}">
                    <a16:rowId xmlns:a16="http://schemas.microsoft.com/office/drawing/2014/main" val="10001"/>
                  </a:ext>
                </a:extLst>
              </a:tr>
            </a:tbl>
          </a:graphicData>
        </a:graphic>
      </p:graphicFrame>
      <p:sp>
        <p:nvSpPr>
          <p:cNvPr id="5" name="Title 1"/>
          <p:cNvSpPr>
            <a:spLocks noGrp="1"/>
          </p:cNvSpPr>
          <p:nvPr>
            <p:ph type="title"/>
          </p:nvPr>
        </p:nvSpPr>
        <p:spPr>
          <a:xfrm>
            <a:off x="457200" y="0"/>
            <a:ext cx="8229600" cy="571480"/>
          </a:xfrm>
        </p:spPr>
        <p:txBody>
          <a:bodyPr>
            <a:normAutofit/>
          </a:bodyPr>
          <a:lstStyle/>
          <a:p>
            <a:pPr algn="ctr"/>
            <a:r>
              <a:rPr lang="vi-VN" sz="2400" b="1" dirty="0">
                <a:latin typeface="+mn-lt"/>
              </a:rPr>
              <a:t> CA LÂM SÀNG VỀ CHĂM SÓC BN SXH DENGUE</a:t>
            </a:r>
            <a:endParaRPr lang="en-US" sz="2400" b="1" dirty="0">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WordArt 3"/>
          <p:cNvSpPr>
            <a:spLocks noGrp="1" noChangeArrowheads="1" noChangeShapeType="1"/>
          </p:cNvSpPr>
          <p:nvPr>
            <p:ph idx="1"/>
          </p:nvPr>
        </p:nvSpPr>
        <p:spPr bwMode="auto">
          <a:xfrm rot="21480000">
            <a:off x="729131" y="1205837"/>
            <a:ext cx="7784491" cy="5076949"/>
          </a:xfrm>
          <a:prstGeom prst="rect">
            <a:avLst/>
          </a:prstGeom>
          <a:blipFill>
            <a:blip r:embed="rId3" cstate="print"/>
            <a:stretch>
              <a:fillRect/>
            </a:stretch>
          </a:blipFill>
        </p:spPr>
        <p:txBody>
          <a:bodyPr spcFirstLastPara="1" wrap="none" fromWordArt="1">
            <a:prstTxWarp prst="textArchUp">
              <a:avLst>
                <a:gd name="adj" fmla="val 11238748"/>
              </a:avLst>
            </a:prstTxWarp>
          </a:bodyPr>
          <a:lstStyle/>
          <a:p>
            <a:pPr algn="ctr"/>
            <a:endParaRPr lang="vi-VN" sz="3600" kern="10" dirty="0">
              <a:ln w="9525">
                <a:solidFill>
                  <a:srgbClr val="000000"/>
                </a:solidFill>
                <a:round/>
                <a:headEnd/>
                <a:tailEnd/>
              </a:ln>
              <a:solidFill>
                <a:srgbClr val="000000"/>
              </a:solidFill>
              <a:latin typeface="Times New Roman"/>
              <a:cs typeface="Times New Roman"/>
            </a:endParaRPr>
          </a:p>
          <a:p>
            <a:pPr algn="ctr"/>
            <a:r>
              <a:rPr lang="vi-VN" sz="3000" kern="10" dirty="0">
                <a:ln w="9525">
                  <a:solidFill>
                    <a:srgbClr val="000000"/>
                  </a:solidFill>
                  <a:round/>
                  <a:headEnd/>
                  <a:tailEnd/>
                </a:ln>
                <a:solidFill>
                  <a:srgbClr val="000000"/>
                </a:solidFill>
                <a:latin typeface="Times New Roman"/>
                <a:cs typeface="Times New Roman"/>
              </a:rPr>
              <a:t>CẢM ƠN QUÝ ĐỒNG NGHIỆP </a:t>
            </a:r>
          </a:p>
          <a:p>
            <a:pPr algn="ctr"/>
            <a:r>
              <a:rPr lang="vi-VN" sz="3000" kern="10" dirty="0">
                <a:ln w="9525">
                  <a:solidFill>
                    <a:srgbClr val="000000"/>
                  </a:solidFill>
                  <a:round/>
                  <a:headEnd/>
                  <a:tailEnd/>
                </a:ln>
                <a:solidFill>
                  <a:srgbClr val="000000"/>
                </a:solidFill>
                <a:latin typeface="Times New Roman"/>
                <a:cs typeface="Times New Roman"/>
              </a:rPr>
              <a:t>ĐÃ LẮNG NGHE</a:t>
            </a:r>
          </a:p>
          <a:p>
            <a:pPr algn="ctr"/>
            <a:endParaRPr lang="en-US" sz="3600" kern="10" dirty="0">
              <a:ln w="9525">
                <a:solidFill>
                  <a:srgbClr val="000000"/>
                </a:solidFill>
                <a:round/>
                <a:headEnd/>
                <a:tailEnd/>
              </a:ln>
              <a:solidFill>
                <a:srgbClr val="000000"/>
              </a:solidFill>
              <a:latin typeface="Times New Roman"/>
              <a:cs typeface="Times New Roman"/>
            </a:endParaRPr>
          </a:p>
        </p:txBody>
      </p:sp>
      <p:sp>
        <p:nvSpPr>
          <p:cNvPr id="8" name="Rectangle 7"/>
          <p:cNvSpPr/>
          <p:nvPr/>
        </p:nvSpPr>
        <p:spPr>
          <a:xfrm>
            <a:off x="2786050" y="4071942"/>
            <a:ext cx="3281668" cy="923330"/>
          </a:xfrm>
          <a:prstGeom prst="rect">
            <a:avLst/>
          </a:prstGeom>
          <a:noFill/>
        </p:spPr>
        <p:txBody>
          <a:bodyPr wrap="none" lIns="91440" tIns="45720" rIns="91440" bIns="45720">
            <a:spAutoFit/>
          </a:bodyPr>
          <a:lstStyle/>
          <a:p>
            <a:pPr algn="ctr"/>
            <a:r>
              <a:rPr lang="vi-VN" sz="5400" b="1" kern="10" cap="none" spc="0" dirty="0">
                <a:ln w="19050">
                  <a:solidFill>
                    <a:schemeClr val="tx2">
                      <a:tint val="1000"/>
                    </a:schemeClr>
                  </a:solidFill>
                  <a:prstDash val="solid"/>
                </a:ln>
                <a:solidFill>
                  <a:srgbClr val="FF0000"/>
                </a:solidFill>
                <a:effectLst>
                  <a:outerShdw blurRad="50000" dist="50800" dir="7500000" algn="tl">
                    <a:srgbClr val="000000">
                      <a:shade val="5000"/>
                      <a:alpha val="35000"/>
                    </a:srgbClr>
                  </a:outerShdw>
                </a:effectLst>
                <a:latin typeface="Times New Roman"/>
                <a:cs typeface="Times New Roman"/>
              </a:rPr>
              <a:t>THE END</a:t>
            </a:r>
            <a:endParaRPr lang="en-US" sz="5400" b="1" cap="none" spc="0" dirty="0">
              <a:ln w="19050">
                <a:solidFill>
                  <a:schemeClr val="tx2">
                    <a:tint val="1000"/>
                  </a:schemeClr>
                </a:solidFill>
                <a:prstDash val="solid"/>
              </a:ln>
              <a:solidFill>
                <a:srgbClr val="FF0000"/>
              </a:solidFill>
              <a:effectLst>
                <a:outerShdw blurRad="50000" dist="50800" dir="7500000" algn="tl">
                  <a:srgbClr val="000000">
                    <a:shade val="5000"/>
                    <a:alpha val="35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1796</TotalTime>
  <Words>4209</Words>
  <Application>Microsoft Office PowerPoint</Application>
  <PresentationFormat>On-screen Show (4:3)</PresentationFormat>
  <Paragraphs>308</Paragraphs>
  <Slides>24</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Constantia</vt:lpstr>
      <vt:lpstr>Times New Roman</vt:lpstr>
      <vt:lpstr>Wingdings 2</vt:lpstr>
      <vt:lpstr>Flow</vt:lpstr>
      <vt:lpstr>CHĂM SÓC BỆNH NHÂN SỐT XUẤT HUYẾT DENGUE</vt:lpstr>
      <vt:lpstr>ĐẶT VẤN ĐỀ</vt:lpstr>
      <vt:lpstr> ĐẠI CƯƠNG SỐT XUẤT HUYẾT DENGUE</vt:lpstr>
      <vt:lpstr>PowerPoint Presentation</vt:lpstr>
      <vt:lpstr> DIỄN BIẾN LÂM SÀNG CỦA BỆNH SỐT XUẤT HUYẾT DENGUE</vt:lpstr>
      <vt:lpstr> PHÂN ĐỘ SỐT XUẤT HUYẾT DENGUE</vt:lpstr>
      <vt:lpstr>PowerPoint Presentation</vt:lpstr>
      <vt:lpstr>PowerPoint Presentation</vt:lpstr>
      <vt:lpstr>PowerPoint Presentation</vt:lpstr>
      <vt:lpstr>CHĂM SÓC VÀ THEO DÕI BỆNH NHÂN SỐT XUẤT HUYẾT DENGUE</vt:lpstr>
      <vt:lpstr>CHĂM SÓC VÀ THEO DÕI BỆNH NHÂN SỐT XUẤT HUYẾT DENGUE</vt:lpstr>
      <vt:lpstr>CHĂM SÓC VÀ THEO DÕI BỆNH NHÂN SỐT XUẤT HUYẾT DENGUE</vt:lpstr>
      <vt:lpstr>CHĂM SÓC VÀ THEO DÕI BỆNH NHÂN SỐT XUẤT HUYẾT DENGUE</vt:lpstr>
      <vt:lpstr>CHĂM SÓC VÀ THEO DÕI BỆNH NHÂN SỐT XUẤT HUYẾT DENGUE</vt:lpstr>
      <vt:lpstr>CHĂM SÓC VÀ THEO DÕI BỆNH NHÂN SỐT XUẤT HUYẾT DENGUE</vt:lpstr>
      <vt:lpstr>CHĂM SÓC VÀ THEO DÕI BỆNH NHÂN SỐT XUẤT HUYẾT DENGUE</vt:lpstr>
      <vt:lpstr>CHĂM SÓC VÀ THEO DÕI BỆNH NHÂN SỐT XUẤT HUYẾT DENGUE</vt:lpstr>
      <vt:lpstr> TÀI LIỆU THAM KHẢO </vt:lpstr>
      <vt:lpstr> CA LÂM SÀNG VỀ CHĂM SÓC BN SXH DENGUE</vt:lpstr>
      <vt:lpstr> CA LÂM SÀNG VỀ CHĂM SÓC BN SXH DENGUE</vt:lpstr>
      <vt:lpstr> CA LÂM SÀNG VỀ CHĂM SÓC BN SXH DENGUE</vt:lpstr>
      <vt:lpstr> CA LÂM SÀNG VỀ CHĂM SÓC BN SXH DENGUE</vt:lpstr>
      <vt:lpstr> CA LÂM SÀNG VỀ CHĂM SÓC BN SXH DENGUE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CHĂM SÓC BỆNH NHÂN SỐT XuẤT HUYẾT DENGUE</dc:title>
  <dc:creator>Doc1</dc:creator>
  <cp:lastModifiedBy>Administrator</cp:lastModifiedBy>
  <cp:revision>105</cp:revision>
  <dcterms:created xsi:type="dcterms:W3CDTF">2024-09-19T22:34:34Z</dcterms:created>
  <dcterms:modified xsi:type="dcterms:W3CDTF">2024-09-25T03:33:02Z</dcterms:modified>
</cp:coreProperties>
</file>