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77" r:id="rId4"/>
    <p:sldId id="266" r:id="rId5"/>
    <p:sldId id="278" r:id="rId6"/>
    <p:sldId id="263" r:id="rId7"/>
    <p:sldId id="267" r:id="rId8"/>
    <p:sldId id="268" r:id="rId9"/>
    <p:sldId id="269" r:id="rId10"/>
    <p:sldId id="270" r:id="rId11"/>
    <p:sldId id="261" r:id="rId12"/>
    <p:sldId id="27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9AFF-9824-4D4D-8B06-BAAF2AE9C545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CDE6E-1445-442E-9CB7-39841975E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97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28E4A-4AA2-4F34-8FF8-24F1CA9CDA35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94160-0E1D-462D-B520-364EC0051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0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88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6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06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98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65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69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1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56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39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14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94160-0E1D-462D-B520-364EC00517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6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0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6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3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4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6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8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2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9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6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3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EDE2-4EA8-47D5-B58E-5FD9FBEB1A9F}" type="datetimeFigureOut">
              <a:rPr lang="en-US" smtClean="0"/>
              <a:t>23/9/2024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5C63-76BE-4CE0-B847-FC17F7AF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0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.slidesharecdn.com/h-240604063046-b038e742/85/H-pylori-infection-H-pylori-infection-7-320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repmed.com/GeraldM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716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CÁC PHƯƠNG PHÁP CHẨN ĐOÁN Helicobacter Pylori DẠ DÀY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5615941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Khoa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nội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tổng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hợp</a:t>
            </a:r>
            <a:endParaRPr lang="en-US" sz="2000" b="1" dirty="0" smtClean="0"/>
          </a:p>
          <a:p>
            <a:r>
              <a:rPr lang="en-US" sz="2000" b="1" dirty="0" err="1" smtClean="0"/>
              <a:t>Báo</a:t>
            </a:r>
            <a:r>
              <a:rPr lang="en-US" sz="2000" b="1" dirty="0"/>
              <a:t> </a:t>
            </a:r>
            <a:r>
              <a:rPr lang="en-US" sz="2000" b="1" dirty="0" err="1" smtClean="0"/>
              <a:t>cáo</a:t>
            </a:r>
            <a:r>
              <a:rPr lang="en-US" sz="2000" b="1" dirty="0"/>
              <a:t> </a:t>
            </a:r>
            <a:r>
              <a:rPr lang="en-US" sz="2000" b="1" dirty="0" err="1" smtClean="0"/>
              <a:t>viên</a:t>
            </a:r>
            <a:r>
              <a:rPr lang="en-US" sz="2000" b="1" dirty="0" smtClean="0"/>
              <a:t>: </a:t>
            </a:r>
            <a:r>
              <a:rPr lang="en-US" sz="2000" b="1" dirty="0" err="1" smtClean="0"/>
              <a:t>Bs</a:t>
            </a:r>
            <a:r>
              <a:rPr lang="en-US" sz="2000" b="1" dirty="0" smtClean="0"/>
              <a:t>. D</a:t>
            </a:r>
            <a:r>
              <a:rPr lang="vi-VN" sz="2000" b="1" dirty="0" smtClean="0"/>
              <a:t>ươ</a:t>
            </a:r>
            <a:r>
              <a:rPr lang="en-US" sz="2000" b="1" dirty="0" err="1" smtClean="0"/>
              <a:t>ng</a:t>
            </a:r>
            <a:r>
              <a:rPr lang="en-US" sz="2000" b="1" dirty="0" smtClean="0"/>
              <a:t> V</a:t>
            </a:r>
            <a:r>
              <a:rPr lang="vi-VN" sz="2000" b="1" dirty="0" smtClean="0"/>
              <a:t>ă</a:t>
            </a:r>
            <a:r>
              <a:rPr lang="en-US" sz="2000" b="1" dirty="0"/>
              <a:t>n </a:t>
            </a:r>
            <a:r>
              <a:rPr lang="en-US" sz="2000" b="1" dirty="0" err="1" smtClean="0"/>
              <a:t>Quyến</a:t>
            </a:r>
            <a:endParaRPr lang="en-US" sz="2000" b="1" dirty="0" smtClean="0"/>
          </a:p>
          <a:p>
            <a:r>
              <a:rPr lang="en-US" sz="2000" b="1" dirty="0" smtClean="0"/>
              <a:t>Ng</a:t>
            </a:r>
            <a:r>
              <a:rPr lang="vi-VN" sz="2000" b="1" dirty="0" smtClean="0"/>
              <a:t>ười</a:t>
            </a:r>
            <a:r>
              <a:rPr lang="en-US" sz="2000" b="1" dirty="0" smtClean="0"/>
              <a:t> h</a:t>
            </a:r>
            <a:r>
              <a:rPr lang="vi-VN" sz="2000" b="1" dirty="0" smtClean="0"/>
              <a:t>ướng</a:t>
            </a:r>
            <a:r>
              <a:rPr lang="en-US" sz="2000" b="1" dirty="0"/>
              <a:t> </a:t>
            </a:r>
            <a:r>
              <a:rPr lang="en-US" sz="2000" b="1" dirty="0" err="1" smtClean="0"/>
              <a:t>dẫn</a:t>
            </a:r>
            <a:r>
              <a:rPr lang="en-US" sz="2000" b="1" dirty="0" smtClean="0"/>
              <a:t>: BSCKII</a:t>
            </a:r>
            <a:r>
              <a:rPr lang="en-US" sz="2000" b="1" dirty="0"/>
              <a:t>. </a:t>
            </a:r>
            <a:r>
              <a:rPr lang="en-US" sz="2000" b="1" dirty="0" err="1" smtClean="0"/>
              <a:t>Lê</a:t>
            </a:r>
            <a:r>
              <a:rPr lang="en-US" sz="2000" b="1" dirty="0" smtClean="0"/>
              <a:t> </a:t>
            </a:r>
            <a:r>
              <a:rPr lang="en-US" sz="2000" b="1" dirty="0"/>
              <a:t>Minh </a:t>
            </a:r>
            <a:r>
              <a:rPr lang="en-US" sz="2000" b="1" dirty="0" err="1"/>
              <a:t>Quý</a:t>
            </a:r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16" y="2819400"/>
            <a:ext cx="4405700" cy="2495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13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287478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I.Đặc</a:t>
            </a:r>
            <a:r>
              <a:rPr lang="en-US" sz="3200" dirty="0" smtClean="0"/>
              <a:t> </a:t>
            </a:r>
            <a:r>
              <a:rPr lang="en-US" sz="3200" dirty="0" err="1" smtClean="0"/>
              <a:t>điểm</a:t>
            </a:r>
            <a:r>
              <a:rPr lang="en-US" sz="3200" dirty="0" smtClean="0"/>
              <a:t>  HP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04602" y="3505200"/>
            <a:ext cx="8386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 </a:t>
            </a:r>
            <a:r>
              <a:rPr lang="en-US" sz="2400" dirty="0" err="1" smtClean="0"/>
              <a:t>Là</a:t>
            </a:r>
            <a:r>
              <a:rPr lang="en-US" sz="2400" dirty="0" smtClean="0"/>
              <a:t> </a:t>
            </a:r>
            <a:r>
              <a:rPr lang="en-US" sz="2400" dirty="0" err="1" smtClean="0"/>
              <a:t>xoắn</a:t>
            </a:r>
            <a:r>
              <a:rPr lang="en-US" sz="2400" dirty="0" smtClean="0"/>
              <a:t> </a:t>
            </a:r>
            <a:r>
              <a:rPr lang="en-US" sz="2400" dirty="0" err="1" smtClean="0"/>
              <a:t>khuẩn</a:t>
            </a:r>
            <a:r>
              <a:rPr lang="en-US" sz="2400" dirty="0" smtClean="0"/>
              <a:t> gram </a:t>
            </a:r>
            <a:r>
              <a:rPr lang="en-US" sz="2400" dirty="0" err="1" smtClean="0"/>
              <a:t>âm</a:t>
            </a:r>
            <a:r>
              <a:rPr lang="en-US" sz="2400" dirty="0" smtClean="0"/>
              <a:t>, di </a:t>
            </a:r>
            <a:r>
              <a:rPr lang="en-US" sz="2400" dirty="0" err="1" smtClean="0"/>
              <a:t>chuyển</a:t>
            </a:r>
            <a:r>
              <a:rPr lang="en-US" sz="2400" dirty="0" smtClean="0"/>
              <a:t> </a:t>
            </a:r>
            <a:r>
              <a:rPr lang="en-US" sz="2400" dirty="0" err="1" smtClean="0"/>
              <a:t>dễ</a:t>
            </a:r>
            <a:r>
              <a:rPr lang="en-US" sz="2400" dirty="0" smtClean="0"/>
              <a:t> </a:t>
            </a:r>
            <a:r>
              <a:rPr lang="en-US" sz="2400" dirty="0" err="1" smtClean="0"/>
              <a:t>dàng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lớp</a:t>
            </a:r>
            <a:r>
              <a:rPr lang="en-US" sz="2400" dirty="0" smtClean="0"/>
              <a:t> </a:t>
            </a:r>
            <a:r>
              <a:rPr lang="en-US" sz="2400" dirty="0" err="1" smtClean="0"/>
              <a:t>chất</a:t>
            </a:r>
            <a:r>
              <a:rPr lang="en-US" sz="2400" dirty="0" smtClean="0"/>
              <a:t> </a:t>
            </a:r>
            <a:r>
              <a:rPr lang="en-US" sz="2400" dirty="0" err="1" smtClean="0"/>
              <a:t>nhầy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Tiết</a:t>
            </a:r>
            <a:r>
              <a:rPr lang="en-US" sz="2400" dirty="0" smtClean="0"/>
              <a:t> </a:t>
            </a:r>
            <a:r>
              <a:rPr lang="en-US" sz="2400" dirty="0" err="1" smtClean="0"/>
              <a:t>ra</a:t>
            </a:r>
            <a:r>
              <a:rPr lang="en-US" sz="2400" dirty="0" smtClean="0"/>
              <a:t> </a:t>
            </a:r>
            <a:r>
              <a:rPr lang="en-US" sz="2400" dirty="0" err="1" smtClean="0"/>
              <a:t>Enzym</a:t>
            </a:r>
            <a:r>
              <a:rPr lang="en-US" sz="2400" dirty="0" smtClean="0"/>
              <a:t> Urease, carbonic anhydrase: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chỉnh</a:t>
            </a:r>
            <a:r>
              <a:rPr lang="en-US" sz="2400" dirty="0" smtClean="0"/>
              <a:t> PH </a:t>
            </a:r>
            <a:r>
              <a:rPr lang="en-US" sz="2400" dirty="0" err="1" smtClean="0"/>
              <a:t>môi</a:t>
            </a:r>
            <a:r>
              <a:rPr lang="en-US" sz="2400" dirty="0" smtClean="0"/>
              <a:t> </a:t>
            </a:r>
            <a:r>
              <a:rPr lang="en-US" sz="2400" dirty="0" err="1" smtClean="0"/>
              <a:t>trường</a:t>
            </a:r>
            <a:r>
              <a:rPr lang="en-US" sz="2400" dirty="0" smtClean="0"/>
              <a:t> =&gt; </a:t>
            </a:r>
            <a:r>
              <a:rPr lang="en-US" sz="2400" dirty="0" err="1" smtClean="0"/>
              <a:t>giúp</a:t>
            </a:r>
            <a:r>
              <a:rPr lang="en-US" sz="2400" dirty="0" smtClean="0"/>
              <a:t> VK </a:t>
            </a:r>
            <a:r>
              <a:rPr lang="en-US" sz="2400" dirty="0" err="1" smtClean="0"/>
              <a:t>tổn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dạ</a:t>
            </a:r>
            <a:r>
              <a:rPr lang="en-US" sz="2400" dirty="0" smtClean="0"/>
              <a:t> </a:t>
            </a:r>
            <a:r>
              <a:rPr lang="en-US" sz="2400" dirty="0" err="1" smtClean="0"/>
              <a:t>dày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cơ</a:t>
            </a:r>
            <a:r>
              <a:rPr lang="en-US" sz="2400" dirty="0" smtClean="0"/>
              <a:t> </a:t>
            </a:r>
            <a:r>
              <a:rPr lang="en-US" sz="2400" dirty="0" err="1" smtClean="0"/>
              <a:t>chế</a:t>
            </a:r>
            <a:r>
              <a:rPr lang="en-US" sz="2400" dirty="0" smtClean="0"/>
              <a:t> </a:t>
            </a:r>
            <a:r>
              <a:rPr lang="en-US" sz="2400" dirty="0" err="1" smtClean="0"/>
              <a:t>gây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: </a:t>
            </a:r>
            <a:r>
              <a:rPr lang="en-US" sz="2400" dirty="0" err="1" smtClean="0"/>
              <a:t>quá</a:t>
            </a:r>
            <a:r>
              <a:rPr lang="en-US" sz="2400" dirty="0" smtClean="0"/>
              <a:t> </a:t>
            </a:r>
            <a:r>
              <a:rPr lang="en-US" sz="2400" dirty="0" err="1" smtClean="0"/>
              <a:t>trình</a:t>
            </a:r>
            <a:r>
              <a:rPr lang="en-US" sz="2400" dirty="0" smtClean="0"/>
              <a:t> </a:t>
            </a:r>
            <a:r>
              <a:rPr lang="en-US" sz="2400" dirty="0" err="1" smtClean="0"/>
              <a:t>sống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lớp</a:t>
            </a:r>
            <a:r>
              <a:rPr lang="en-US" sz="2400" dirty="0" smtClean="0"/>
              <a:t> </a:t>
            </a:r>
            <a:r>
              <a:rPr lang="en-US" sz="2400" dirty="0" err="1" smtClean="0"/>
              <a:t>nhầy</a:t>
            </a:r>
            <a:r>
              <a:rPr lang="en-US" sz="2400" dirty="0" smtClean="0"/>
              <a:t> </a:t>
            </a:r>
            <a:r>
              <a:rPr lang="en-US" sz="2400" dirty="0" err="1" smtClean="0"/>
              <a:t>vk</a:t>
            </a:r>
            <a:r>
              <a:rPr lang="en-US" sz="2400" dirty="0" smtClean="0"/>
              <a:t> </a:t>
            </a:r>
            <a:r>
              <a:rPr lang="en-US" sz="2400" dirty="0" err="1" smtClean="0"/>
              <a:t>tiết</a:t>
            </a:r>
            <a:r>
              <a:rPr lang="en-US" sz="2400" dirty="0" smtClean="0"/>
              <a:t> </a:t>
            </a:r>
            <a:r>
              <a:rPr lang="en-US" sz="2400" dirty="0" err="1" smtClean="0"/>
              <a:t>ra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men </a:t>
            </a:r>
            <a:r>
              <a:rPr lang="en-US" sz="2400" dirty="0" err="1" smtClean="0"/>
              <a:t>làm</a:t>
            </a:r>
            <a:r>
              <a:rPr lang="en-US" sz="2400" dirty="0" smtClean="0"/>
              <a:t> </a:t>
            </a:r>
            <a:r>
              <a:rPr lang="en-US" sz="2400" dirty="0" err="1" smtClean="0"/>
              <a:t>tổn</a:t>
            </a:r>
            <a:r>
              <a:rPr lang="en-US" sz="2400" dirty="0" smtClean="0"/>
              <a:t> </a:t>
            </a:r>
            <a:r>
              <a:rPr lang="en-US" sz="2400" dirty="0" err="1" smtClean="0"/>
              <a:t>thương</a:t>
            </a:r>
            <a:r>
              <a:rPr lang="en-US" sz="2400" dirty="0" smtClean="0"/>
              <a:t>, </a:t>
            </a:r>
            <a:r>
              <a:rPr lang="en-US" sz="2400" dirty="0" err="1" smtClean="0"/>
              <a:t>phá</a:t>
            </a:r>
            <a:r>
              <a:rPr lang="en-US" sz="2400" dirty="0" smtClean="0"/>
              <a:t> </a:t>
            </a:r>
            <a:r>
              <a:rPr lang="en-US" sz="2400" dirty="0" err="1" smtClean="0"/>
              <a:t>vỡ</a:t>
            </a:r>
            <a:r>
              <a:rPr lang="en-US" sz="2400" dirty="0" smtClean="0"/>
              <a:t> </a:t>
            </a:r>
            <a:r>
              <a:rPr lang="en-US" sz="2400" dirty="0" err="1" smtClean="0"/>
              <a:t>lớp</a:t>
            </a:r>
            <a:r>
              <a:rPr lang="en-US" sz="2400" dirty="0" smtClean="0"/>
              <a:t> </a:t>
            </a:r>
            <a:r>
              <a:rPr lang="en-US" sz="2400" dirty="0" err="1" smtClean="0"/>
              <a:t>chất</a:t>
            </a:r>
            <a:r>
              <a:rPr lang="en-US" sz="2400" dirty="0" smtClean="0"/>
              <a:t> </a:t>
            </a:r>
            <a:r>
              <a:rPr lang="en-US" sz="2400" dirty="0" err="1" smtClean="0"/>
              <a:t>nhầy</a:t>
            </a:r>
            <a:r>
              <a:rPr lang="en-US" sz="2400" dirty="0" smtClean="0"/>
              <a:t> =&gt; acid </a:t>
            </a:r>
            <a:r>
              <a:rPr lang="en-US" sz="2400" dirty="0" err="1" smtClean="0"/>
              <a:t>tấn</a:t>
            </a:r>
            <a:r>
              <a:rPr lang="en-US" sz="2400" dirty="0" smtClean="0"/>
              <a:t> </a:t>
            </a:r>
            <a:r>
              <a:rPr lang="en-US" sz="2400" dirty="0" err="1" smtClean="0"/>
              <a:t>công</a:t>
            </a:r>
            <a:r>
              <a:rPr lang="en-US" sz="2400" dirty="0" smtClean="0"/>
              <a:t> </a:t>
            </a:r>
            <a:r>
              <a:rPr lang="en-US" sz="2400" dirty="0" err="1" smtClean="0"/>
              <a:t>vào</a:t>
            </a:r>
            <a:r>
              <a:rPr lang="en-US" sz="2400" dirty="0" smtClean="0"/>
              <a:t> </a:t>
            </a:r>
            <a:r>
              <a:rPr lang="en-US" sz="2400" dirty="0" err="1" smtClean="0"/>
              <a:t>niêm</a:t>
            </a:r>
            <a:r>
              <a:rPr lang="en-US" sz="2400" dirty="0" smtClean="0"/>
              <a:t> </a:t>
            </a:r>
            <a:r>
              <a:rPr lang="en-US" sz="2400" dirty="0" err="1" smtClean="0"/>
              <a:t>mạc</a:t>
            </a:r>
            <a:r>
              <a:rPr lang="en-US" sz="2400" dirty="0" smtClean="0"/>
              <a:t> </a:t>
            </a:r>
            <a:r>
              <a:rPr lang="en-US" sz="2400" dirty="0" err="1" smtClean="0"/>
              <a:t>dạ</a:t>
            </a:r>
            <a:r>
              <a:rPr lang="en-US" sz="2400" dirty="0" smtClean="0"/>
              <a:t> </a:t>
            </a:r>
            <a:r>
              <a:rPr lang="en-US" sz="2400" dirty="0" err="1" smtClean="0"/>
              <a:t>dày</a:t>
            </a:r>
            <a:endParaRPr lang="en-US" sz="2400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23" y="533400"/>
            <a:ext cx="283657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79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II. </a:t>
            </a:r>
            <a:r>
              <a:rPr lang="en-US" sz="3200" dirty="0" err="1" smtClean="0"/>
              <a:t>Biến</a:t>
            </a:r>
            <a:r>
              <a:rPr lang="en-US" sz="3200" dirty="0" smtClean="0"/>
              <a:t> </a:t>
            </a:r>
            <a:r>
              <a:rPr lang="en-US" sz="3200" dirty="0" err="1" smtClean="0"/>
              <a:t>chứng</a:t>
            </a:r>
            <a:r>
              <a:rPr lang="en-US" sz="3200" dirty="0" smtClean="0"/>
              <a:t> </a:t>
            </a:r>
            <a:r>
              <a:rPr lang="en-US" sz="3200" dirty="0" err="1" smtClean="0"/>
              <a:t>nhiễm</a:t>
            </a:r>
            <a:r>
              <a:rPr lang="en-US" sz="3200" dirty="0" smtClean="0"/>
              <a:t> HP</a:t>
            </a:r>
            <a:endParaRPr lang="en-US" sz="3200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540702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84884" y="2087940"/>
            <a:ext cx="335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-Test Urease</a:t>
            </a:r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Nuôi</a:t>
            </a:r>
            <a:r>
              <a:rPr lang="en-US" sz="2400" dirty="0" smtClean="0"/>
              <a:t> </a:t>
            </a:r>
            <a:r>
              <a:rPr lang="en-US" sz="2400" dirty="0" err="1" smtClean="0"/>
              <a:t>cấy</a:t>
            </a:r>
            <a:r>
              <a:rPr lang="en-US" sz="2400" dirty="0" smtClean="0"/>
              <a:t> HP</a:t>
            </a:r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Mô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học</a:t>
            </a:r>
            <a:endParaRPr lang="en-US" sz="2400" dirty="0"/>
          </a:p>
          <a:p>
            <a:r>
              <a:rPr lang="en-US" sz="2400" dirty="0" smtClean="0"/>
              <a:t>-  PCR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84884" y="4724400"/>
            <a:ext cx="4778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- Test </a:t>
            </a:r>
            <a:r>
              <a:rPr lang="en-US" sz="2400" b="1" dirty="0" err="1" smtClean="0"/>
              <a:t>Thở</a:t>
            </a:r>
            <a:endParaRPr lang="en-US" sz="2400" b="1" dirty="0" smtClean="0"/>
          </a:p>
          <a:p>
            <a:r>
              <a:rPr lang="en-US" sz="2400" b="1" dirty="0" smtClean="0"/>
              <a:t>- </a:t>
            </a:r>
            <a:r>
              <a:rPr lang="en-US" sz="2400" b="1" dirty="0" err="1" smtClean="0"/>
              <a:t>Chẩn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đoán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huyết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thanh</a:t>
            </a:r>
            <a:endParaRPr lang="en-US" sz="2400" b="1" dirty="0" smtClean="0"/>
          </a:p>
          <a:p>
            <a:r>
              <a:rPr lang="en-US" sz="2400" b="1" dirty="0" smtClean="0"/>
              <a:t>- </a:t>
            </a:r>
            <a:r>
              <a:rPr lang="en-US" sz="2400" b="1" dirty="0" err="1" smtClean="0"/>
              <a:t>Tìm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kháng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nguyên</a:t>
            </a:r>
            <a:r>
              <a:rPr lang="en-US" sz="2400" b="1" dirty="0" smtClean="0"/>
              <a:t> HP </a:t>
            </a:r>
            <a:r>
              <a:rPr lang="en-US" sz="2400" b="1" dirty="0" err="1" smtClean="0"/>
              <a:t>trong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phân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688068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</a:t>
            </a:r>
            <a:r>
              <a:rPr lang="en-US" sz="2400" dirty="0" err="1" smtClean="0"/>
              <a:t>Phương</a:t>
            </a:r>
            <a:r>
              <a:rPr lang="en-US" sz="2400" dirty="0" smtClean="0"/>
              <a:t> pháp </a:t>
            </a:r>
            <a:r>
              <a:rPr lang="en-US" sz="2400" dirty="0" err="1" smtClean="0"/>
              <a:t>xâm</a:t>
            </a:r>
            <a:r>
              <a:rPr lang="en-US" sz="2400" dirty="0" smtClean="0"/>
              <a:t> </a:t>
            </a:r>
            <a:r>
              <a:rPr lang="en-US" sz="2400" dirty="0" err="1" smtClean="0"/>
              <a:t>nhập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3888432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. </a:t>
            </a:r>
            <a:r>
              <a:rPr lang="vi-VN" sz="2400" dirty="0" smtClean="0"/>
              <a:t>Phương</a:t>
            </a:r>
            <a:r>
              <a:rPr lang="en-US" sz="2400" dirty="0" smtClean="0"/>
              <a:t> pháp </a:t>
            </a:r>
            <a:r>
              <a:rPr lang="en-US" sz="2400" dirty="0" err="1" smtClean="0"/>
              <a:t>không</a:t>
            </a:r>
            <a:r>
              <a:rPr lang="en-US" sz="2400" dirty="0" smtClean="0"/>
              <a:t> </a:t>
            </a:r>
            <a:r>
              <a:rPr lang="en-US" sz="2400" dirty="0" err="1" smtClean="0"/>
              <a:t>xâm</a:t>
            </a:r>
            <a:r>
              <a:rPr lang="en-US" sz="2400" dirty="0" smtClean="0"/>
              <a:t> </a:t>
            </a:r>
            <a:r>
              <a:rPr lang="en-US" sz="2400" dirty="0" err="1" smtClean="0"/>
              <a:t>nhập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457200"/>
            <a:ext cx="5902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III. </a:t>
            </a:r>
            <a:r>
              <a:rPr lang="vi-VN" sz="3200" dirty="0" smtClean="0"/>
              <a:t>Phương</a:t>
            </a:r>
            <a:r>
              <a:rPr lang="en-US" sz="3200" dirty="0" smtClean="0"/>
              <a:t> pháp </a:t>
            </a:r>
            <a:r>
              <a:rPr lang="en-US" sz="3200" dirty="0" err="1" smtClean="0"/>
              <a:t>chẩn</a:t>
            </a:r>
            <a:r>
              <a:rPr lang="en-US" sz="3200" dirty="0" smtClean="0"/>
              <a:t> </a:t>
            </a:r>
            <a:r>
              <a:rPr lang="en-US" sz="3200" dirty="0" err="1" smtClean="0"/>
              <a:t>đoán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9725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994348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IV.Điều</a:t>
            </a:r>
            <a:r>
              <a:rPr lang="en-US" sz="3200" dirty="0" smtClean="0"/>
              <a:t> </a:t>
            </a:r>
            <a:r>
              <a:rPr lang="en-US" sz="3200" dirty="0" err="1" smtClean="0"/>
              <a:t>kiện</a:t>
            </a:r>
            <a:r>
              <a:rPr lang="en-US" sz="3200" dirty="0" smtClean="0"/>
              <a:t> </a:t>
            </a:r>
            <a:r>
              <a:rPr lang="en-US" sz="3200" dirty="0" err="1" smtClean="0"/>
              <a:t>cần</a:t>
            </a:r>
            <a:r>
              <a:rPr lang="en-US" sz="3200" dirty="0" smtClean="0"/>
              <a:t> </a:t>
            </a:r>
            <a:r>
              <a:rPr lang="en-US" sz="3200" dirty="0" err="1" smtClean="0"/>
              <a:t>trước</a:t>
            </a:r>
            <a:r>
              <a:rPr lang="en-US" sz="3200" dirty="0" smtClean="0"/>
              <a:t> </a:t>
            </a:r>
            <a:r>
              <a:rPr lang="en-US" sz="3200" dirty="0" err="1" smtClean="0"/>
              <a:t>xét</a:t>
            </a:r>
            <a:r>
              <a:rPr lang="en-US" sz="3200" dirty="0" smtClean="0"/>
              <a:t> </a:t>
            </a:r>
            <a:r>
              <a:rPr lang="en-US" sz="3200" dirty="0" err="1" smtClean="0"/>
              <a:t>nghiệm</a:t>
            </a:r>
            <a:endParaRPr lang="en-US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43000" y="1981200"/>
            <a:ext cx="670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Dừng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, Bismuth &gt;= 4 </a:t>
            </a:r>
            <a:r>
              <a:rPr lang="en-US" sz="2400" dirty="0" err="1" smtClean="0"/>
              <a:t>tuần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Dừng</a:t>
            </a:r>
            <a:r>
              <a:rPr lang="en-US" sz="2400" dirty="0" smtClean="0"/>
              <a:t> PPI &gt;= 2 </a:t>
            </a:r>
            <a:r>
              <a:rPr lang="en-US" sz="2400" dirty="0" err="1" smtClean="0"/>
              <a:t>tuần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Dừng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H2 &gt;= 7 </a:t>
            </a:r>
            <a:r>
              <a:rPr lang="en-US" sz="2400" dirty="0" err="1" smtClean="0"/>
              <a:t>ngày</a:t>
            </a:r>
            <a:endParaRPr lang="en-US" sz="2400" dirty="0" smtClean="0"/>
          </a:p>
          <a:p>
            <a:r>
              <a:rPr lang="en-US" sz="2400" dirty="0" smtClean="0"/>
              <a:t>- Antacid: </a:t>
            </a:r>
            <a:r>
              <a:rPr lang="en-US" sz="2400" dirty="0" err="1" smtClean="0"/>
              <a:t>Không</a:t>
            </a:r>
            <a:r>
              <a:rPr lang="en-US" sz="2400" dirty="0" smtClean="0"/>
              <a:t> </a:t>
            </a:r>
            <a:r>
              <a:rPr lang="en-US" sz="2400" dirty="0" err="1" smtClean="0"/>
              <a:t>ảnh</a:t>
            </a:r>
            <a:r>
              <a:rPr lang="en-US" sz="2400" dirty="0" smtClean="0"/>
              <a:t> </a:t>
            </a:r>
            <a:r>
              <a:rPr lang="en-US" sz="2400" dirty="0" err="1" smtClean="0"/>
              <a:t>hưởng</a:t>
            </a:r>
            <a:r>
              <a:rPr lang="en-US" sz="2400" dirty="0" smtClean="0"/>
              <a:t> </a:t>
            </a:r>
            <a:r>
              <a:rPr lang="en-US" sz="2400" dirty="0" err="1" smtClean="0"/>
              <a:t>đến</a:t>
            </a:r>
            <a:r>
              <a:rPr lang="en-US" sz="2400" dirty="0" smtClean="0"/>
              <a:t> </a:t>
            </a:r>
            <a:r>
              <a:rPr lang="en-US" sz="2400" dirty="0" err="1" smtClean="0"/>
              <a:t>kết</a:t>
            </a:r>
            <a:r>
              <a:rPr lang="en-US" sz="2400" dirty="0" smtClean="0"/>
              <a:t> </a:t>
            </a:r>
            <a:r>
              <a:rPr lang="en-US" sz="2400" dirty="0" err="1" smtClean="0"/>
              <a:t>quả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108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elicobacter Pylori Testing  Methods - Sensitivity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52" y="1053841"/>
            <a:ext cx="6477001" cy="52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data:image/jpeg;base64,/9j/2wCEAAgGBgcGBQgHBwcJCQgKDBQNDAsLDBkSEw8UHRofHh0aHBwgJC4nICIsIxwcKDcpLDAxNDQ0Hyc5PTgyPC4zNDIBCQkJDAsMGA0NGDIhHCEyMjIyMjIyMjIyMjIyMjIyMjIyMjIyMjIyMjIyMjIyMjIyMjIyMjIyMjIyMjIyMjIyMv/AABEIAMgAyAMBIgACEQEDEQH/xAGiAAABBQEBAQEBAQAAAAAAAAAAAQIDBAUGBwgJCgsQAAIBAwMCBAMFBQQEAAABfQECAwAEEQUSITFBBhNRYQcicRQygZGhCCNCscEVUtHwJDNicoIJChYXGBkaJSYnKCkqNDU2Nzg5OkNERUZHSElKU1RVVldYWVpjZGVmZ2hpanN0dXZ3eHl6g4SFhoeIiYqSk5SVlpeYmZqio6Slpqeoqaqys7S1tre4ubrCw8TFxsfIycrS09TV1tfY2drh4uPk5ebn6Onq8fLz9PX29/j5+gEAAwEBAQEBAQEBAQAAAAAAAAECAwQFBgcICQoLEQACAQIEBAMEBwUEBAABAncAAQIDEQQFITEGEkFRB2FxEyIygQgUQpGhscEJIzNS8BVictEKFiQ04SXxFxgZGiYnKCkqNTY3ODk6Q0RFRkdISUpTVFVWV1hZWmNkZWZnaGlqc3R1dnd4eXqCg4SFhoeIiYqSk5SVlpeYmZqio6Slpqeoqaqys7S1tre4ubrCw8TFxsfIycrS09TV1tfY2dri4+Tl5ufo6ery8/T19vf4+fr/2gAMAwEAAhEDEQA/AO7kHWqr9aty96qvXpHIRGmHrTzUZoKGmmNTjTDQAhNJmg0hoAKQmq17f22n27XF1KscagkljXA6t49uLwvBpUJSIr/rm5Pbkenes5zjDcqMHJ2R2WreIdO0eNjdTgOBkRryx/CuPv8A4gXExZbCDC44bGT/AJ/xrlTHPI7T3Bd5Dzlue1PCyNjETLxg8cVxVMW3pE7IYVWvIuzeIdauXDNcsqgHAz9eaZDrmuWx/wCPqQ47E9aiSNgMMAuO5JFOK4z8vI6Vz/WJ33Nvq8LbG/p/ju7hIF7EWTPXH4V2Gl+I7DVEzFJsf+4/BryqSNjySdo9+nvTFV1bfGGjf2OMVvTxcl8RjUwqfwnuKnNOJrzjRPGkll5dvqQd4sYEuMkV3tnewX9qlxbSrJE4yGU13wnGavE4pwcHZlrNKKYKeKsgcKeoplOBoESClApBThQA5RTsU0GloEWpe9VZOtWJDVZzTKIjTDTiajJ5oKGtTCaexqM0gENZ2satbaNp8l5cthFHAHVj2Aq+7BFLMQABkk9q8i8SapL4k1oJGSbGI7IwDw3q1ZVaihG5dODm7Ihvb6/8T3pnuM+QGPkxfwgepq1Hpu3aqqFHH3eM1pWlqI4lRVwOmK0EtQvbPpXhVcRKTuz3aOHjGNjLj08ZyRx61cTT1bGRlR3IrTiti2MDNW1t8L0Nc7qM6VTRitp4PQfpUMmlBuQBkcZxXSrbcZOfypWtB6HrU+0ZXs4s5hdNULgpkiq82mKFwqcAcV1v2X+9xVeW0BXO001UZLpxOJmsSAQEyD2xS6fqt/4dnDW7M9oDl4WzjsPeujubMZ54NZ09kCW+XOevvXTSxEoO6OWthozVmegaVqdtq1kl1aSB42H4g+hFXxXleg37eHNZVDn7Fcttk54Ruxr1JGDAEGvdo1VUjzI8KrTdOXKySlFJSitTIkWnCmgU6mA4U6mrTqBMmkNVXNTSN1quxoKIyaYTTiaaaBjCaaTSmmseKQHJ+OtVaz0j7JCcTXZ2dei9zXFaREpmUbR8vp2Fafi28N74heJRlYVESnjr1P8AMVDpUQ3jjgHHr/8Ar715eLndtdj0cLC1mdFaQFmBI+la0doOMgVDZhSePzrZiTp2/GvHbPZWwyO1UDpUq2+cYABq3GgCds+tWFjXsKhlJmd9lIPIzTxbZGB+daIjDYyKd5QAHapsO5lNbZzxntUElqQPu8Gtwqozx19qieJQvTimFzmp7QHtnHXNZk9oEBORXVSQhnDLlcc/Ss29t/kyBxj04q0yWcLrFis1vIHHbNdZ4J1ZtQ0VYZiftFqfKkyeTjofxFZeqxqls5Ixxj61m+Eb4WevJBkqtwDEwPQsOVx6dxXq4CrZ2fU8nH076np46U8VGlPr2TyCQU4UxaeKAHr0paappc0EsRzmoGPNPdqhY0GghNMNBNJmkAlRSsFUnsBmnMaoatK0Wl3TjqI25/CkCPN5ZvtWoXE4UnfKWGTzz09+lWrNWSVAQOKoxsFiyB82c8Vp6TbmW4yQxA714lWV7tnsUo7JHV2IDRqc5/GthABt9QKybcbGVeOK24drEKrDPQ157uz01oiQNgAHP5Vaic4wMZxSxwfKCKmEYAOcVDTC6FVgeSaeMHryKasYwcHHtRjmkMa7cHH4VA7le/ftU5X0pHgB+vemk2GhnvIN2RVO5IZeO9X5rZhkis6YEBgeKLCOa15/Ktm6bum2uas5xBf208n/ACynj+b23Y6/Q/pXR+IFP2NnAzgiuU8xo4Ywo+dH3KScA8//AFv/AK9d+G0s/M4MVrdeR7GvSpBUMR+ReCOO9SivoTwR4pwpmacKAJBTs0wU7NAmiuxqImnMajJ5oLEJpM0E0wmkAE1jeI5NuiXPGcrj9a2CawPFWRoNw2AcYPP1qZ/Cyo7o8+VzjZn5mOOea7bTbYW1uigHcRk59a5DR4xPqyL12/NXdIhJCivArPoe5h1pzFa4vfJ+VSRnIJHX8Kii1KVU3RGRnPULkge9aDaXFJJmVQ2P7xzmpv7Q07TwUcKGUcgAfKPcngfjUKUVojWUW3dszl1nXyoEMT44G5kx/wDWrTsfEd7EqpfQ4J75/nVRvF2mrK0SS2pxkDdPgfyxVyOez1FSrBQTypBBB+hqZSfWIRS6SN2y1SK6Tcrduhq553r+YrAs7YRyjBOK2mXEPTjFYytfQ3V+pDLqUMZO5ulZF34pSCQCOHfwep5/L8aiubAXExJbHNQC2sIXKu5kYctgFvzxnFaR5UZy5n1JF8Xo/wB+NlDccgmqx1sSttKYU9c4yOtTjT9HuuBsUk9cFSSfr1qheaCSGWO5JAJI3AHHIP1/WtE6bMrVESTol1auuchhwRXCXAMUzQ4G5WxjAz/niu8trSa3hCyPux0PtiuR1yERa5ENuRLzj36VdD4+UzxOsOY9UtyTChPUgZqcVWgOYU+gqcGvojwB4p4NRinCgESilzTRS0AUic00mkLU0tSGKTTM0ZpM0DAniufmsjqNjdiZSkw3BXU9fY1vk0+1KBpS6gpjByK83MW1GMl3PSy/lblFroeU+F4pF1q4UkkREpz7dK9Dtox8p6iuO0ZFGvas8Zyn2hlX3wSP6V29iodAeprzK8rs9ChG0SrqLzIp8pdxx+tc9Z6OZ9R828USgZxFJnZ9fc/XNdq0eSMLSfYEYhuhrKFTlNpQUlZnAQeErq2vUlXUFkRI/KVWhOVTOcf/AF625Yh/aCzWaRW8YCh4EBIb3z2b3H410Mmn7iAGP4U6PS0iBOOe5xWsq7asyIUIRd4obbNsZME9O9a8ru1txgYFZjRiHDdT71fZ2ayY46LXIzexgahLKtpIYMGU5AycDPua5XVLG6bTYpLTzprvLeZG5xEQehADDn/e9a7UW4lBB6MM1F/ZzRvwOK3pVOQyqU+fRnC6NpOqR6dNJcS3No6x4QFzIszZ7qeMfl1rY0LU53zDdrtdTjbnhfYHuP5fTp0wsy6bSgIpsWlxI+TGufpV1KqluiIUuTZizoptlcfXiuE1xS/iTTY1QtuJ+Ud8dq9AuYykRA6VzFnbpdeN7cOQNltIwOOeo6UqM3F8y6E1oKS5X1N+yuZopore6aPzXXOxAfl/GtUVVjhVZ/Mxzt4qyDXu4OU5Uuabvc8bGxhCrywVrEgp4qMGnqa6zkJAaXNNFLxQIziabRSE0iwpM0ZppNAATUd1I0dliMfPIx5/Kn5o3B4nhZCwOWUjqprix8XKjp0O3ATUa2vU4Xw8u1J3PV7h8k9+a7nTgNg6Y71yVnaiznnSMkoJ3Kj1BNdNp8hVgPWvFq6s9eltY3ljQDpn8KXZ6A46GpbcqyAmrOFAzxzWNjZMrLGFAyP0qC4cKnXA+tLe3nkodvJrGgZr5yWY8NjBNCRRI8jTPgDjtWkQ32EqvpUEFukUgUsBWr5SFCoYfnRYGzCt2JkCkgEdK1cAjDCs2a1EkjGM8A9Qaisr6S3vPs853RH7rH+VJx7AaYjCtjHX0qT7MGAbqR6VZ8pHG4d/Skddo9CPeixLZl364Qj0rkbBvL8bRDPDW7rwf9pf8/hXU6lN8pBIz/Oua0qENr896VJEUQjT0LEn/AVtTi3dIxm0rNnTJ95gT0O0fhTwaiU8U8GvpaUOSCj2Pnas+ebl3JAaeDUQNOBrQyZMDS5qMGl3UCKJNNzSk000jQCaaTQTSUAFIck/LnPtQaQMUOVPNZVoylBqO5rRlGM05bGAY2iuplc8iVh+ta1uCMMO3as28Bjv23NkSfNz6/5FaFs+5APbNeBWg4uzPcozUldG9Zz4GDkj61akmAHWseFtpznj0pLm+8s7c4OM+uOcVzWbdkdDdtS48YmbLEY9KoXUDQo8ls+xgOcLkH8KzH1OaWdohgjkAgfX3/zmrwhuZkBaTBUk521qoW3J9pfYzoxqdu4Z7pZQem/vV9tRvhGwMW0DjJarEFoqysXxjPG4j/PrUv2NssFAVD2zVPlJ94w4TqhuBML0CFsgoEyP8a2Ps4kg3I4Zuu71qvLYShmKsw91bOP1qvNdy2bqrkuOpGevPtQ4p7AptbnR6beEoFYjI4q3cXACE965u1uszK6kfMcHHrWnM52jnrWDunY0TT1MvUJSSeeKqaOxMcw5wZSQfXgCl1GTYpNS6YpTToFYc4LH/gRz/WvQwMG6iaWxw46cVBps0gacGqENT91e6eEShqeDUANPDUwJgaXNR7qM0xWKuabmkNFSWBNJmkJppNADjTSaM0hpAZurR/u0n5/dnnHof8ipLWTKBiTn0HH+f/r1c8hrk+Sq7mfgAVjxF4JpIHbDK2OPY9K8vHU/e5l1PSwdTSxuQsFbbk7u9VtVtJJpEeDHzYU+3uaSOQsMqRgZ4A61YEhO0gAkDn2FeXs7np7qxzs1hq9kPOtpI3APzowOcexrR0e0l1aWCGS4naV8NMI/+WK88nPXJGBj/wCvWzMgmiBPQjkVXtkaB9ySGOTGNy9x6GtYTvugdN2tF2Nu08EwyQyO2o3AO8qnKjgAdePXNM/4QzUDZyu+qKSqsQgi6kdO9RW+q39rEY0WIr5e1dp2YPZiOefyp0uvajcQyQbQivH5Zy+Tnuc4z/8AqrS8Oxl7PELZmXqmiyWEjeXqYBWAyYI5wPvHgjgcVyttrV9dKY5bOaSLOBMV/l3rqrq3GoXUdxfbJpIl2oMYVc9f5CnW1qjqQUGzPpUSlFdDRU5WtJmfp7qzwjPzSEcen58/5/LYvJ/Lwo4qpGkdpdSOR8v8Jx0/zzVG5u2fdITxnv6Vi1zMPhRDcE3lwsH8JPzY9O/+fetdOABWfYx/J5zYLP0Pt2q6DXv4Sj7Onruzw8VV9pPyRLmnA1FmnA11HKSg04GoQaeDTAmBpc1GDS7jQBXLU0tTSaTNIoUmm5oozSAKKTPYcmtrRtJeWVZpV/3FP8zUykorUpRuRRWzWOlXF5INszr5cef4SeM/WuYurZtxx97qCfzr0LXbdY9GAbosi5/OuTvLfKNIxHmLglf7oJwB9ckVx14upTc1ujroSUJqL2ZkQXQ3hWyrfSrcUpMoG7AJFVbq1B/eKuPXAqg90YyC3ykHBwa8xxUldHo8zi7M7C3XeGXBqK5smIZomKtnp1FZ+m6kdqsTlSc9euTW/wCchUOpyMZIrFpxZ0RkpI5+WTUYGwIlZf8AZP8ASmwXl9KSFhGOgJ7e2Oua3mlRm27Bj3HehHgVhkIPTmqv5BZ9ylDZ3MhzNJgf3VFXSghTA4AFTmRBzwKxdT1GJFZmIxjgZ5J+n51nrJ2BtRVzO1G5c3BVX+XO1uegqKCH7S67h+6T/wAePas+1ke/mMin91u+ZgfvfSt6MBECgYA4Ar1MJhk3zS6Hl4rENLlj1JhwKWmBqcDXqnmDs0oam5opgSqacDUIOKeDQImDUuajBpc0wK2aTdTSamt7Oa6I2L8v949KhuxaIi1WrWwnuTnGxP7xrZstFjhKllMkp6Aj+ldBBpoVN8mOOcVnKp2NIw7mRpmhp98rx6nqTXR29qIVHHSpbeAKi4GBip3TjIrnbbNUrGVq1q1zplykYBkC7owR/EOR+orkjGHQqQdp698Z7+7HsO1d9jnmuQurbyL2aHGAjHaAMAA+nfuMnqegrai90RPucvcxiK6e3ZQON685yOn6EEfh71jXdrnqi45IGcV19/ZJdoFJ8uVCTGy/wnHp0xgfTA4OAWrDnhdWMU6mOVeuOhHqPb/J5rzsTRdGfMtmehQqqrHle6OYEk1k5Gd0AONxOdo/zirkGs7AAzFtxyMt0NWJ7cbiMY9az7iwQYKpjHAINZ3jLcq0obG6dVMkJUEbSOuc9v500arDEv72T5uep4z/AJ/lXNlHRNqsc9D/AJFQm1LnqTk8il7NdyvaSN+68RLgCI8kY+n/ANes4pLqrbZCyxA4I6E/X/Ciy05EwpQAg/U1pyPFZ27scKFG4n0FTdR2BJy+I09DsUu7iSyjUBxESvoDgkfnikwVJVgQRwQav+CFf/RbuZSss7mQA9QhBAFdLqekW95LIjjy5QfllUdPTPqK9Wh+7gkzzaz55to43NOBqze6Xd2DHzo8p2kXkGqea6U7nM1YlzRmo80uaYiTNOBqPNOBpgSA0ufao6XNAjZstB5DTDe3p2Fb9tYEYVFAI7+laC22yIOcZPSrSoCvAx9K5JSbOpJIqQWwUcD6t61a2EjHYVJGgAxinlflIFSMWJcxr9KftpYP9X9DUm0GpGU3UisrW7UNGl2q8rhXx6dv5n8+oGTW66ZBFQqiyI8LjKsMEU4y5XcTV0cYsKluCd3sO/8AnHb0/wBkCpdWsd5CVfIK8gjHHfP0/Tv05fRuLZre4eCTAZeMnoR/+o/qfUhwBSu0YHqc/Xrz9e/rzwxHY0pRs9mYpuLujhruBreYxyqA3UHBAYeoz/8ArHeqhC5xgZ7cV3l7p0F3atbzxgpjhuhXtnOOOn6dMAqvG6npF5phZmQzQKeJQMED/aHb+X5jPlV8K6bvHY9KjiVUVpbme6qThgPqBSCMYxgZJ6EUwS73H+NThlXLHtXLc6UiVNqgnpWXcRSazrNto9vyHPmTn0Qc4P1Iqpq2v+SwgtVMtzIQiIvJLHoBXa+FfDx0ix866Ilv7kB5nyD1wQByOBgYI9+lb4ag5zu9jHEVlCNludBYoqX1usYKorfKp/hHpXSXURNy7AcgA1g2CE3seACFPrnFdTKuLhSf4hj9K9KruedDYoMo2YZd0Z6g9q5/VPD0fMtt8mecDpXVmLKkAcioAvG3qtQm1sNpM84mhlt22yLj37GmZruL/S45UPyAg9RXL32jTWoMkQLx9x3FbRqJ7mMoNbFEGlBqMGlBrQglDUuRUYNLmmB6oykkDsKnRaZ/EalTpXEdQ9Vox1py9KT1pAOhGCw+hqQjFMi/1h+lSN0pMYYzzUDrscMKsDpUU3SkBi+IbUFI7xFyRhHI647H8Cf1PXoefw3UHoOD/wDqPt7dOox8nW6x/wAglv8AfT/0IVyaf8e//bH+j110XeJlPctxtvRQSchgCO47f/W/THVC8wh/lT5gAOM9f8gYz7A/wnEUf/HxL/13T/0oarNr99f91f5y1oQctqXhG1uXaS2YW8x5JVflPvt7Z+Xp/erhdb03WrKYWiwJJJJnZ5cq5fHHAOCfyr15/wDWn/rmP5xVxniD/kcdE/66P/6G1ctXDU5e9Y6qVea925T8F+BV01zqeqiOXUWGEjJysOccfU5UE/7XB4OexuCATypJw2H/AIge49/WpIP9c/8Avj/0KKqt7/rbf/rkP61tSilGyMarblqXdDXdfyJgYCA/mT/hXS3IwVb0I/wrnfD/APyE5v8Armn82rorv7n5fzrKr8Q4fCIoIb2qGeLa29eh6irA6iopvuGoKGbA6YqrJah1OAPpVyPpTV70Acbq+iHeZIRtY/ka590eJykilWHY132pfdH1ri9T/wCP5voK3pyb0MZxW5VzRmkorUzP/9k="/>
          <p:cNvSpPr>
            <a:spLocks noChangeAspect="1" noChangeArrowheads="1"/>
          </p:cNvSpPr>
          <p:nvPr/>
        </p:nvSpPr>
        <p:spPr bwMode="auto">
          <a:xfrm>
            <a:off x="198562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065" y="4803936"/>
            <a:ext cx="1557728" cy="155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20065" y="6393093"/>
            <a:ext cx="1557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Dr. Gerald Diaz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563" y="231364"/>
            <a:ext cx="8734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V. </a:t>
            </a:r>
            <a:r>
              <a:rPr lang="en-US" sz="2800" dirty="0" err="1" smtClean="0"/>
              <a:t>Độ</a:t>
            </a:r>
            <a:r>
              <a:rPr lang="en-US" sz="2800" dirty="0" smtClean="0"/>
              <a:t> </a:t>
            </a:r>
            <a:r>
              <a:rPr lang="en-US" sz="2800" dirty="0" err="1" smtClean="0"/>
              <a:t>nhạy</a:t>
            </a:r>
            <a:r>
              <a:rPr lang="en-US" sz="2800" dirty="0" smtClean="0"/>
              <a:t>, </a:t>
            </a:r>
            <a:r>
              <a:rPr lang="en-US" sz="2800" dirty="0" err="1" smtClean="0"/>
              <a:t>độ</a:t>
            </a:r>
            <a:r>
              <a:rPr lang="en-US" sz="2800" dirty="0" smtClean="0"/>
              <a:t> </a:t>
            </a:r>
            <a:r>
              <a:rPr lang="en-US" sz="2800" dirty="0" err="1" smtClean="0"/>
              <a:t>đặc</a:t>
            </a:r>
            <a:r>
              <a:rPr lang="en-US" sz="2800" dirty="0" smtClean="0"/>
              <a:t> </a:t>
            </a:r>
            <a:r>
              <a:rPr lang="en-US" sz="2800" dirty="0" err="1" smtClean="0"/>
              <a:t>hiệu</a:t>
            </a:r>
            <a:r>
              <a:rPr lang="en-US" sz="2800" dirty="0" smtClean="0"/>
              <a:t> 1 </a:t>
            </a:r>
            <a:r>
              <a:rPr lang="en-US" sz="2800" dirty="0" err="1" smtClean="0"/>
              <a:t>số</a:t>
            </a:r>
            <a:r>
              <a:rPr lang="en-US" sz="2800" dirty="0" smtClean="0"/>
              <a:t> </a:t>
            </a:r>
            <a:r>
              <a:rPr lang="en-US" sz="2800" dirty="0" err="1" smtClean="0"/>
              <a:t>phương</a:t>
            </a:r>
            <a:r>
              <a:rPr lang="en-US" sz="2800" dirty="0" smtClean="0"/>
              <a:t> pháp </a:t>
            </a:r>
            <a:r>
              <a:rPr lang="en-US" sz="2800" dirty="0" err="1" smtClean="0"/>
              <a:t>chẩn</a:t>
            </a:r>
            <a:r>
              <a:rPr lang="en-US" sz="2800" dirty="0" smtClean="0"/>
              <a:t> </a:t>
            </a:r>
            <a:r>
              <a:rPr lang="en-US" sz="2800" dirty="0" err="1" smtClean="0"/>
              <a:t>đoán</a:t>
            </a:r>
            <a:r>
              <a:rPr lang="en-US" sz="2800" dirty="0" smtClean="0"/>
              <a:t>  HP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538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872" y="49622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1.Test Urease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7336" y="3581400"/>
            <a:ext cx="88067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Nguyên</a:t>
            </a:r>
            <a:r>
              <a:rPr lang="en-US" sz="2400" dirty="0" smtClean="0"/>
              <a:t> </a:t>
            </a:r>
            <a:r>
              <a:rPr lang="en-US" sz="2400" dirty="0" err="1" smtClean="0"/>
              <a:t>tắc:Phát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r>
              <a:rPr lang="en-US" sz="2400" dirty="0" smtClean="0"/>
              <a:t> men Urease </a:t>
            </a:r>
            <a:r>
              <a:rPr lang="en-US" sz="2400" dirty="0" err="1" smtClean="0"/>
              <a:t>của</a:t>
            </a:r>
            <a:r>
              <a:rPr lang="en-US" sz="2400" dirty="0" smtClean="0"/>
              <a:t> HP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mẫu</a:t>
            </a:r>
            <a:r>
              <a:rPr lang="en-US" sz="2400" dirty="0" smtClean="0"/>
              <a:t> </a:t>
            </a:r>
            <a:r>
              <a:rPr lang="en-US" sz="2400" dirty="0" err="1" smtClean="0"/>
              <a:t>mô</a:t>
            </a:r>
            <a:r>
              <a:rPr lang="en-US" sz="2400" dirty="0" smtClean="0"/>
              <a:t> </a:t>
            </a:r>
            <a:r>
              <a:rPr lang="en-US" sz="2400" dirty="0" err="1" smtClean="0"/>
              <a:t>dạ</a:t>
            </a:r>
            <a:r>
              <a:rPr lang="en-US" sz="2400" dirty="0" smtClean="0"/>
              <a:t> </a:t>
            </a:r>
            <a:r>
              <a:rPr lang="en-US" sz="2400" dirty="0" err="1" smtClean="0"/>
              <a:t>dày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Ngưỡng</a:t>
            </a:r>
            <a:r>
              <a:rPr lang="en-US" sz="2400" dirty="0" smtClean="0"/>
              <a:t> </a:t>
            </a:r>
            <a:r>
              <a:rPr lang="en-US" sz="2400" dirty="0" err="1" smtClean="0"/>
              <a:t>phát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r>
              <a:rPr lang="en-US" sz="2400" dirty="0" smtClean="0"/>
              <a:t> 10^4-10^5 </a:t>
            </a:r>
            <a:r>
              <a:rPr lang="en-US" sz="2400" dirty="0" err="1" smtClean="0"/>
              <a:t>vk</a:t>
            </a:r>
            <a:r>
              <a:rPr lang="en-US" sz="2400" dirty="0" smtClean="0"/>
              <a:t>/ml</a:t>
            </a:r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Âm</a:t>
            </a:r>
            <a:r>
              <a:rPr lang="en-US" sz="2400" dirty="0" smtClean="0"/>
              <a:t> </a:t>
            </a:r>
            <a:r>
              <a:rPr lang="en-US" sz="2400" dirty="0" err="1" smtClean="0"/>
              <a:t>tính</a:t>
            </a:r>
            <a:r>
              <a:rPr lang="en-US" sz="2400" dirty="0" smtClean="0"/>
              <a:t> </a:t>
            </a:r>
            <a:r>
              <a:rPr lang="en-US" sz="2400" dirty="0" err="1" smtClean="0"/>
              <a:t>giả</a:t>
            </a:r>
            <a:r>
              <a:rPr lang="en-US" sz="2400" dirty="0" smtClean="0"/>
              <a:t>: </a:t>
            </a:r>
            <a:r>
              <a:rPr lang="en-US" sz="2400" dirty="0" err="1" smtClean="0"/>
              <a:t>mật</a:t>
            </a:r>
            <a:r>
              <a:rPr lang="en-US" sz="2400" dirty="0" smtClean="0"/>
              <a:t> </a:t>
            </a:r>
            <a:r>
              <a:rPr lang="en-US" sz="2400" dirty="0" err="1" smtClean="0"/>
              <a:t>độ</a:t>
            </a:r>
            <a:r>
              <a:rPr lang="en-US" sz="2400" dirty="0" smtClean="0"/>
              <a:t> VK </a:t>
            </a:r>
            <a:r>
              <a:rPr lang="en-US" sz="2400" dirty="0" err="1" smtClean="0"/>
              <a:t>thấp</a:t>
            </a:r>
            <a:r>
              <a:rPr lang="en-US" sz="2400" dirty="0" smtClean="0"/>
              <a:t>, </a:t>
            </a:r>
            <a:r>
              <a:rPr lang="en-US" sz="2400" dirty="0" err="1" smtClean="0"/>
              <a:t>đang</a:t>
            </a:r>
            <a:r>
              <a:rPr lang="en-US" sz="2400" dirty="0" smtClean="0"/>
              <a:t> XHTH, </a:t>
            </a:r>
            <a:r>
              <a:rPr lang="en-US" sz="2400" dirty="0" err="1" smtClean="0"/>
              <a:t>mới</a:t>
            </a:r>
            <a:r>
              <a:rPr lang="en-US" sz="2400" dirty="0" smtClean="0"/>
              <a:t> </a:t>
            </a:r>
            <a:r>
              <a:rPr lang="en-US" sz="2400" dirty="0" err="1" smtClean="0"/>
              <a:t>dùng</a:t>
            </a:r>
            <a:r>
              <a:rPr lang="en-US" sz="2400" dirty="0" smtClean="0"/>
              <a:t> PPI,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endParaRPr lang="en-US" sz="2400" dirty="0" smtClean="0"/>
          </a:p>
          <a:p>
            <a:r>
              <a:rPr lang="en-US" sz="2400" dirty="0" smtClean="0"/>
              <a:t>-</a:t>
            </a:r>
            <a:r>
              <a:rPr lang="en-US" sz="2400" dirty="0" err="1" smtClean="0"/>
              <a:t>Dương</a:t>
            </a:r>
            <a:r>
              <a:rPr lang="en-US" sz="2400" dirty="0" smtClean="0"/>
              <a:t> </a:t>
            </a:r>
            <a:r>
              <a:rPr lang="en-US" sz="2400" dirty="0" err="1" smtClean="0"/>
              <a:t>tính</a:t>
            </a:r>
            <a:r>
              <a:rPr lang="en-US" sz="2400" dirty="0" smtClean="0"/>
              <a:t> </a:t>
            </a:r>
            <a:r>
              <a:rPr lang="en-US" sz="2400" dirty="0" err="1" smtClean="0"/>
              <a:t>giả</a:t>
            </a:r>
            <a:r>
              <a:rPr lang="en-US" sz="2400" dirty="0" smtClean="0"/>
              <a:t>: </a:t>
            </a:r>
            <a:r>
              <a:rPr lang="en-US" sz="2400" dirty="0" err="1" smtClean="0"/>
              <a:t>ít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- </a:t>
            </a:r>
            <a:r>
              <a:rPr lang="vi-VN" sz="2400" dirty="0" smtClean="0"/>
              <a:t>Ư</a:t>
            </a:r>
            <a:r>
              <a:rPr lang="en-US" sz="2400" dirty="0" smtClean="0"/>
              <a:t>u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: Cho </a:t>
            </a:r>
            <a:r>
              <a:rPr lang="en-US" sz="2400" dirty="0" err="1" smtClean="0"/>
              <a:t>kết</a:t>
            </a:r>
            <a:r>
              <a:rPr lang="en-US" sz="2400" dirty="0" smtClean="0"/>
              <a:t> </a:t>
            </a:r>
            <a:r>
              <a:rPr lang="en-US" sz="2400" dirty="0" err="1" smtClean="0"/>
              <a:t>quả</a:t>
            </a:r>
            <a:r>
              <a:rPr lang="en-US" sz="2400" dirty="0" smtClean="0"/>
              <a:t> </a:t>
            </a:r>
            <a:r>
              <a:rPr lang="en-US" sz="2400" dirty="0" err="1" smtClean="0"/>
              <a:t>nhanh</a:t>
            </a:r>
            <a:r>
              <a:rPr lang="en-US" sz="2400" dirty="0" smtClean="0"/>
              <a:t>, </a:t>
            </a:r>
            <a:r>
              <a:rPr lang="en-US" sz="2400" dirty="0" err="1" smtClean="0"/>
              <a:t>rẻ</a:t>
            </a:r>
            <a:r>
              <a:rPr lang="en-US" sz="2400" dirty="0" smtClean="0"/>
              <a:t> </a:t>
            </a:r>
            <a:r>
              <a:rPr lang="en-US" sz="2400" dirty="0" err="1" smtClean="0"/>
              <a:t>tiền</a:t>
            </a:r>
            <a:r>
              <a:rPr lang="en-US" sz="2400" dirty="0" smtClean="0"/>
              <a:t> ,</a:t>
            </a:r>
            <a:r>
              <a:rPr lang="en-US" sz="2400" dirty="0" err="1" smtClean="0"/>
              <a:t>đơn</a:t>
            </a:r>
            <a:r>
              <a:rPr lang="en-US" sz="2400" dirty="0" smtClean="0"/>
              <a:t> </a:t>
            </a:r>
            <a:r>
              <a:rPr lang="en-US" sz="2400" dirty="0" err="1" smtClean="0"/>
              <a:t>giản</a:t>
            </a:r>
            <a:r>
              <a:rPr lang="en-US" sz="2400" dirty="0" smtClean="0"/>
              <a:t>, </a:t>
            </a:r>
            <a:r>
              <a:rPr lang="en-US" sz="2400" dirty="0" err="1" smtClean="0"/>
              <a:t>độ</a:t>
            </a:r>
            <a:r>
              <a:rPr lang="en-US" sz="2400" dirty="0" smtClean="0"/>
              <a:t> </a:t>
            </a:r>
            <a:r>
              <a:rPr lang="en-US" sz="2400" dirty="0" err="1" smtClean="0"/>
              <a:t>nhạy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độ</a:t>
            </a:r>
            <a:r>
              <a:rPr lang="en-US" sz="2400" dirty="0" smtClean="0"/>
              <a:t> </a:t>
            </a:r>
            <a:r>
              <a:rPr lang="en-US" sz="2400" dirty="0" err="1" smtClean="0"/>
              <a:t>đặc</a:t>
            </a:r>
            <a:r>
              <a:rPr lang="en-US" sz="2400" dirty="0" smtClean="0"/>
              <a:t> </a:t>
            </a:r>
            <a:r>
              <a:rPr lang="en-US" sz="2400" dirty="0" err="1" smtClean="0"/>
              <a:t>hiệu</a:t>
            </a:r>
            <a:r>
              <a:rPr lang="en-US" sz="2400" dirty="0" smtClean="0"/>
              <a:t> </a:t>
            </a:r>
            <a:r>
              <a:rPr lang="en-US" sz="2400" dirty="0" err="1" smtClean="0"/>
              <a:t>cao</a:t>
            </a:r>
            <a:r>
              <a:rPr lang="en-US" sz="2400" dirty="0" smtClean="0"/>
              <a:t> -&gt; </a:t>
            </a:r>
            <a:r>
              <a:rPr lang="en-US" sz="2400" dirty="0" err="1" smtClean="0"/>
              <a:t>phù</a:t>
            </a:r>
            <a:r>
              <a:rPr lang="en-US" sz="2400" dirty="0" smtClean="0"/>
              <a:t> </a:t>
            </a:r>
            <a:r>
              <a:rPr lang="en-US" sz="2400" dirty="0" err="1" smtClean="0"/>
              <a:t>hơph</a:t>
            </a:r>
            <a:r>
              <a:rPr lang="en-US" sz="2400" dirty="0" smtClean="0"/>
              <a:t> </a:t>
            </a:r>
            <a:r>
              <a:rPr lang="en-US" sz="2400" dirty="0" err="1" smtClean="0"/>
              <a:t>trước</a:t>
            </a:r>
            <a:r>
              <a:rPr lang="en-US" sz="2400" dirty="0" smtClean="0"/>
              <a:t> </a:t>
            </a:r>
            <a:r>
              <a:rPr lang="en-US" sz="2400" dirty="0" err="1" smtClean="0"/>
              <a:t>chẩn</a:t>
            </a:r>
            <a:r>
              <a:rPr lang="en-US" sz="2400" dirty="0" smtClean="0"/>
              <a:t> </a:t>
            </a:r>
            <a:r>
              <a:rPr lang="en-US" sz="2400" dirty="0" err="1" smtClean="0"/>
              <a:t>đoán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Nhược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: </a:t>
            </a:r>
            <a:r>
              <a:rPr lang="en-US" sz="2400" dirty="0" err="1" smtClean="0"/>
              <a:t>Khi</a:t>
            </a:r>
            <a:r>
              <a:rPr lang="en-US" sz="2400" dirty="0" smtClean="0"/>
              <a:t> </a:t>
            </a:r>
            <a:r>
              <a:rPr lang="en-US" sz="2400" dirty="0" err="1" smtClean="0"/>
              <a:t>mật</a:t>
            </a:r>
            <a:r>
              <a:rPr lang="en-US" sz="2400" dirty="0" smtClean="0"/>
              <a:t> </a:t>
            </a:r>
            <a:r>
              <a:rPr lang="en-US" sz="2400" dirty="0" err="1" smtClean="0"/>
              <a:t>độ</a:t>
            </a:r>
            <a:r>
              <a:rPr lang="en-US" sz="2400" dirty="0" smtClean="0"/>
              <a:t> VK </a:t>
            </a:r>
            <a:r>
              <a:rPr lang="en-US" sz="2400" dirty="0" err="1" smtClean="0"/>
              <a:t>thấp</a:t>
            </a:r>
            <a:r>
              <a:rPr lang="en-US" sz="2400" dirty="0" smtClean="0"/>
              <a:t> </a:t>
            </a:r>
            <a:r>
              <a:rPr lang="en-US" sz="2400" dirty="0" err="1" smtClean="0"/>
              <a:t>khó</a:t>
            </a:r>
            <a:r>
              <a:rPr lang="en-US" sz="2400" dirty="0"/>
              <a:t> </a:t>
            </a:r>
            <a:r>
              <a:rPr lang="en-US" sz="2400" dirty="0" err="1" smtClean="0"/>
              <a:t>phát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endParaRPr lang="en-US" sz="24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61" y="762000"/>
            <a:ext cx="27336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17" y="762000"/>
            <a:ext cx="4985109" cy="222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55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96334"/>
            <a:ext cx="274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2.Test </a:t>
            </a:r>
            <a:r>
              <a:rPr lang="en-US" sz="3200" dirty="0" err="1" smtClean="0"/>
              <a:t>Thở</a:t>
            </a:r>
            <a:r>
              <a:rPr lang="en-US" sz="3200" dirty="0" smtClean="0"/>
              <a:t> Urea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1086" y="4114800"/>
            <a:ext cx="8797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Nguyên</a:t>
            </a:r>
            <a:r>
              <a:rPr lang="en-US" sz="2400" dirty="0" smtClean="0"/>
              <a:t> </a:t>
            </a:r>
            <a:r>
              <a:rPr lang="en-US" sz="2400" dirty="0" err="1" smtClean="0"/>
              <a:t>tắc</a:t>
            </a:r>
            <a:r>
              <a:rPr lang="en-US" sz="2400" dirty="0" smtClean="0"/>
              <a:t> :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nhân</a:t>
            </a:r>
            <a:r>
              <a:rPr lang="en-US" sz="2400" dirty="0" smtClean="0"/>
              <a:t> </a:t>
            </a:r>
            <a:r>
              <a:rPr lang="en-US" sz="2400" dirty="0" err="1" smtClean="0"/>
              <a:t>cho</a:t>
            </a:r>
            <a:r>
              <a:rPr lang="en-US" sz="2400" dirty="0" smtClean="0"/>
              <a:t> </a:t>
            </a:r>
            <a:r>
              <a:rPr lang="en-US" sz="2400" dirty="0" err="1" smtClean="0"/>
              <a:t>uống</a:t>
            </a:r>
            <a:r>
              <a:rPr lang="en-US" sz="2400" dirty="0" smtClean="0"/>
              <a:t> 1 </a:t>
            </a:r>
            <a:r>
              <a:rPr lang="en-US" sz="2400" dirty="0" err="1" smtClean="0"/>
              <a:t>lượng</a:t>
            </a:r>
            <a:r>
              <a:rPr lang="en-US" sz="2400" dirty="0" smtClean="0"/>
              <a:t> </a:t>
            </a:r>
            <a:r>
              <a:rPr lang="en-US" sz="2400" dirty="0" err="1" smtClean="0"/>
              <a:t>ure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</a:t>
            </a:r>
            <a:r>
              <a:rPr lang="en-US" sz="2400" dirty="0" err="1" smtClean="0"/>
              <a:t>đánh</a:t>
            </a:r>
            <a:r>
              <a:rPr lang="en-US" sz="2400" dirty="0" smtClean="0"/>
              <a:t> </a:t>
            </a:r>
            <a:r>
              <a:rPr lang="en-US" sz="2400" dirty="0" err="1" smtClean="0"/>
              <a:t>dấu</a:t>
            </a:r>
            <a:r>
              <a:rPr lang="en-US" sz="2400" dirty="0" smtClean="0"/>
              <a:t> C13,C14</a:t>
            </a:r>
          </a:p>
          <a:p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khi</a:t>
            </a:r>
            <a:r>
              <a:rPr lang="en-US" sz="2400" dirty="0" smtClean="0"/>
              <a:t> </a:t>
            </a:r>
            <a:r>
              <a:rPr lang="en-US" sz="2400" dirty="0" err="1" smtClean="0"/>
              <a:t>uống</a:t>
            </a:r>
            <a:r>
              <a:rPr lang="en-US" sz="2400" dirty="0" smtClean="0"/>
              <a:t> </a:t>
            </a:r>
            <a:r>
              <a:rPr lang="en-US" sz="2400" dirty="0" err="1" smtClean="0"/>
              <a:t>enzym</a:t>
            </a:r>
            <a:r>
              <a:rPr lang="en-US" sz="2400" dirty="0" smtClean="0"/>
              <a:t> Urease </a:t>
            </a:r>
            <a:r>
              <a:rPr lang="en-US" sz="2400" dirty="0" err="1" smtClean="0"/>
              <a:t>từ</a:t>
            </a:r>
            <a:r>
              <a:rPr lang="en-US" sz="2400" dirty="0" smtClean="0"/>
              <a:t> vi </a:t>
            </a:r>
            <a:r>
              <a:rPr lang="en-US" sz="2400" dirty="0" err="1" smtClean="0"/>
              <a:t>khuẩn</a:t>
            </a:r>
            <a:r>
              <a:rPr lang="en-US" sz="2400" dirty="0" smtClean="0"/>
              <a:t> </a:t>
            </a:r>
            <a:r>
              <a:rPr lang="en-US" sz="2400" dirty="0" err="1" smtClean="0"/>
              <a:t>sẽ</a:t>
            </a:r>
            <a:r>
              <a:rPr lang="en-US" sz="2400" dirty="0" smtClean="0"/>
              <a:t> </a:t>
            </a:r>
            <a:r>
              <a:rPr lang="en-US" sz="2400" dirty="0" err="1" smtClean="0"/>
              <a:t>tác</a:t>
            </a:r>
            <a:r>
              <a:rPr lang="en-US" sz="2400" dirty="0" smtClean="0"/>
              <a:t> </a:t>
            </a:r>
            <a:r>
              <a:rPr lang="en-US" sz="2400" dirty="0" err="1" smtClean="0"/>
              <a:t>động</a:t>
            </a:r>
            <a:r>
              <a:rPr lang="en-US" sz="2400" dirty="0" smtClean="0"/>
              <a:t> </a:t>
            </a:r>
            <a:r>
              <a:rPr lang="en-US" sz="2400" dirty="0" err="1" smtClean="0"/>
              <a:t>lên</a:t>
            </a:r>
            <a:r>
              <a:rPr lang="en-US" sz="2400" dirty="0" smtClean="0"/>
              <a:t> urea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giải</a:t>
            </a:r>
            <a:r>
              <a:rPr lang="en-US" sz="2400" dirty="0" smtClean="0"/>
              <a:t> </a:t>
            </a:r>
            <a:r>
              <a:rPr lang="en-US" sz="2400" dirty="0" err="1" smtClean="0"/>
              <a:t>phóng</a:t>
            </a:r>
            <a:r>
              <a:rPr lang="en-US" sz="2400" dirty="0" smtClean="0"/>
              <a:t> CO2 </a:t>
            </a:r>
            <a:r>
              <a:rPr lang="en-US" sz="2400" dirty="0" err="1" smtClean="0"/>
              <a:t>có</a:t>
            </a:r>
            <a:r>
              <a:rPr lang="en-US" sz="2400" dirty="0" smtClean="0"/>
              <a:t> </a:t>
            </a:r>
            <a:r>
              <a:rPr lang="en-US" sz="2400" dirty="0" err="1" smtClean="0"/>
              <a:t>gắn</a:t>
            </a:r>
            <a:r>
              <a:rPr lang="en-US" sz="2400" dirty="0" smtClean="0"/>
              <a:t> </a:t>
            </a:r>
            <a:r>
              <a:rPr lang="en-US" sz="2400" dirty="0" err="1" smtClean="0"/>
              <a:t>cacbon</a:t>
            </a:r>
            <a:r>
              <a:rPr lang="en-US" sz="2400" dirty="0" smtClean="0"/>
              <a:t> </a:t>
            </a:r>
            <a:r>
              <a:rPr lang="en-US" sz="2400" dirty="0" err="1" smtClean="0"/>
              <a:t>đánh</a:t>
            </a:r>
            <a:r>
              <a:rPr lang="en-US" sz="2400" dirty="0" smtClean="0"/>
              <a:t> </a:t>
            </a:r>
            <a:r>
              <a:rPr lang="en-US" sz="2400" dirty="0" err="1" smtClean="0"/>
              <a:t>dấu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- </a:t>
            </a:r>
            <a:r>
              <a:rPr lang="vi-VN" sz="2400" dirty="0" smtClean="0"/>
              <a:t>Ư</a:t>
            </a:r>
            <a:r>
              <a:rPr lang="en-US" sz="2400" dirty="0"/>
              <a:t>u </a:t>
            </a:r>
            <a:r>
              <a:rPr lang="en-US" sz="2400" dirty="0" err="1"/>
              <a:t>điểm</a:t>
            </a:r>
            <a:r>
              <a:rPr lang="en-US" sz="2400" dirty="0"/>
              <a:t>: </a:t>
            </a:r>
            <a:r>
              <a:rPr lang="en-US" sz="2400" dirty="0" err="1"/>
              <a:t>độ</a:t>
            </a:r>
            <a:r>
              <a:rPr lang="en-US" sz="2400" dirty="0"/>
              <a:t> </a:t>
            </a:r>
            <a:r>
              <a:rPr lang="en-US" sz="2400" dirty="0" err="1"/>
              <a:t>nhạy</a:t>
            </a:r>
            <a:r>
              <a:rPr lang="en-US" sz="2400" dirty="0"/>
              <a:t> </a:t>
            </a:r>
            <a:r>
              <a:rPr lang="en-US" sz="2400" dirty="0" err="1"/>
              <a:t>độ</a:t>
            </a:r>
            <a:r>
              <a:rPr lang="en-US" sz="2400" dirty="0"/>
              <a:t> </a:t>
            </a:r>
            <a:r>
              <a:rPr lang="en-US" sz="2400" dirty="0" err="1"/>
              <a:t>đặc</a:t>
            </a:r>
            <a:r>
              <a:rPr lang="en-US" sz="2400" dirty="0"/>
              <a:t> </a:t>
            </a:r>
            <a:r>
              <a:rPr lang="en-US" sz="2400" dirty="0" err="1"/>
              <a:t>hiệu</a:t>
            </a:r>
            <a:r>
              <a:rPr lang="en-US" sz="2400" dirty="0"/>
              <a:t> </a:t>
            </a:r>
            <a:r>
              <a:rPr lang="en-US" sz="2400" dirty="0" err="1"/>
              <a:t>cao</a:t>
            </a:r>
            <a:r>
              <a:rPr lang="en-US" sz="2400" dirty="0"/>
              <a:t>, </a:t>
            </a:r>
            <a:r>
              <a:rPr lang="en-US" sz="2400" dirty="0" err="1"/>
              <a:t>thường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chẩn</a:t>
            </a:r>
            <a:r>
              <a:rPr lang="en-US" sz="2400" dirty="0"/>
              <a:t> </a:t>
            </a:r>
            <a:r>
              <a:rPr lang="en-US" sz="2400" dirty="0" err="1"/>
              <a:t>đoán</a:t>
            </a:r>
            <a:r>
              <a:rPr lang="en-US" sz="2400" dirty="0"/>
              <a:t> </a:t>
            </a:r>
            <a:r>
              <a:rPr lang="en-US" sz="2400" dirty="0" err="1"/>
              <a:t>trước</a:t>
            </a:r>
            <a:r>
              <a:rPr lang="en-US" sz="2400" dirty="0"/>
              <a:t>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trị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đánh</a:t>
            </a:r>
            <a:r>
              <a:rPr lang="en-US" sz="2400" dirty="0"/>
              <a:t> </a:t>
            </a:r>
            <a:r>
              <a:rPr lang="en-US" sz="2400" dirty="0" err="1"/>
              <a:t>giá</a:t>
            </a:r>
            <a:r>
              <a:rPr lang="en-US" sz="2400" dirty="0"/>
              <a:t> </a:t>
            </a:r>
            <a:r>
              <a:rPr lang="en-US" sz="2400" dirty="0" err="1"/>
              <a:t>kết</a:t>
            </a:r>
            <a:r>
              <a:rPr lang="en-US" sz="2400" dirty="0"/>
              <a:t> </a:t>
            </a:r>
            <a:r>
              <a:rPr lang="en-US" sz="2400" dirty="0" err="1"/>
              <a:t>quả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trị</a:t>
            </a:r>
            <a:endParaRPr lang="en-US" sz="2400" dirty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Nhược</a:t>
            </a:r>
            <a:r>
              <a:rPr lang="en-US" sz="2400" dirty="0" smtClean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: </a:t>
            </a:r>
            <a:r>
              <a:rPr lang="en-US" sz="2400" dirty="0" err="1"/>
              <a:t>Giá</a:t>
            </a:r>
            <a:r>
              <a:rPr lang="en-US" sz="2400" dirty="0"/>
              <a:t> </a:t>
            </a:r>
            <a:r>
              <a:rPr lang="en-US" sz="2400" dirty="0" err="1"/>
              <a:t>thành</a:t>
            </a:r>
            <a:r>
              <a:rPr lang="en-US" sz="2400" dirty="0"/>
              <a:t> </a:t>
            </a:r>
            <a:r>
              <a:rPr lang="en-US" sz="2400" dirty="0" err="1" smtClean="0"/>
              <a:t>cao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92926"/>
            <a:ext cx="5029200" cy="337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75" y="16764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699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599" y="609600"/>
            <a:ext cx="3978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3.Chẩn </a:t>
            </a:r>
            <a:r>
              <a:rPr lang="en-US" sz="2800" dirty="0" err="1" smtClean="0"/>
              <a:t>đoán</a:t>
            </a:r>
            <a:r>
              <a:rPr lang="en-US" sz="2800" dirty="0" smtClean="0"/>
              <a:t> </a:t>
            </a:r>
            <a:r>
              <a:rPr lang="en-US" sz="2800" dirty="0" err="1" smtClean="0"/>
              <a:t>huyết</a:t>
            </a:r>
            <a:r>
              <a:rPr lang="en-US" sz="2800" dirty="0" smtClean="0"/>
              <a:t> </a:t>
            </a:r>
            <a:r>
              <a:rPr lang="en-US" sz="2800" dirty="0" err="1" smtClean="0"/>
              <a:t>thanh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36576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Bằng</a:t>
            </a:r>
            <a:r>
              <a:rPr lang="en-US" sz="2400" dirty="0" smtClean="0"/>
              <a:t> </a:t>
            </a:r>
            <a:r>
              <a:rPr lang="en-US" sz="2400" dirty="0" err="1" smtClean="0"/>
              <a:t>phương</a:t>
            </a:r>
            <a:r>
              <a:rPr lang="en-US" sz="2400" dirty="0" smtClean="0"/>
              <a:t> pháp ELISSA </a:t>
            </a:r>
            <a:r>
              <a:rPr lang="en-US" sz="2400" dirty="0" err="1" smtClean="0"/>
              <a:t>để</a:t>
            </a:r>
            <a:r>
              <a:rPr lang="en-US" sz="2400" dirty="0" smtClean="0"/>
              <a:t> </a:t>
            </a:r>
            <a:r>
              <a:rPr lang="en-US" sz="2400" dirty="0" err="1" smtClean="0"/>
              <a:t>phát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</a:t>
            </a:r>
            <a:r>
              <a:rPr lang="en-US" sz="2400" dirty="0" err="1" smtClean="0"/>
              <a:t>thể</a:t>
            </a:r>
            <a:r>
              <a:rPr lang="en-US" sz="2400" dirty="0" smtClean="0"/>
              <a:t> </a:t>
            </a:r>
            <a:r>
              <a:rPr lang="en-US" sz="2400" dirty="0" err="1" smtClean="0"/>
              <a:t>IgG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HP</a:t>
            </a:r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Ít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</a:t>
            </a:r>
            <a:r>
              <a:rPr lang="en-US" sz="2400" dirty="0" err="1" smtClean="0"/>
              <a:t>giá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theo</a:t>
            </a:r>
            <a:r>
              <a:rPr lang="en-US" sz="2400" dirty="0" smtClean="0"/>
              <a:t> </a:t>
            </a:r>
            <a:r>
              <a:rPr lang="en-US" sz="2400" dirty="0" err="1" smtClean="0"/>
              <a:t>dõi</a:t>
            </a:r>
            <a:r>
              <a:rPr lang="en-US" sz="2400" dirty="0" smtClean="0"/>
              <a:t>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HP </a:t>
            </a:r>
            <a:r>
              <a:rPr lang="en-US" sz="2400" dirty="0" err="1" smtClean="0"/>
              <a:t>vì</a:t>
            </a:r>
            <a:r>
              <a:rPr lang="en-US" sz="2400" dirty="0" smtClean="0"/>
              <a:t> </a:t>
            </a:r>
            <a:r>
              <a:rPr lang="en-US" sz="2400" dirty="0" err="1" smtClean="0"/>
              <a:t>tiệt</a:t>
            </a:r>
            <a:r>
              <a:rPr lang="en-US" sz="2400" dirty="0" smtClean="0"/>
              <a:t> </a:t>
            </a:r>
            <a:r>
              <a:rPr lang="en-US" sz="2400" dirty="0" err="1" smtClean="0"/>
              <a:t>trù</a:t>
            </a:r>
            <a:r>
              <a:rPr lang="en-US" sz="2400" dirty="0" smtClean="0"/>
              <a:t> HP </a:t>
            </a:r>
            <a:r>
              <a:rPr lang="en-US" sz="2400" dirty="0" err="1" smtClean="0"/>
              <a:t>Thành</a:t>
            </a:r>
            <a:r>
              <a:rPr lang="en-US" sz="2400" dirty="0" smtClean="0"/>
              <a:t> </a:t>
            </a:r>
            <a:r>
              <a:rPr lang="en-US" sz="2400" dirty="0" err="1" smtClean="0"/>
              <a:t>công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</a:t>
            </a:r>
            <a:r>
              <a:rPr lang="en-US" sz="2400" dirty="0" err="1" smtClean="0"/>
              <a:t>thể</a:t>
            </a:r>
            <a:r>
              <a:rPr lang="en-US" sz="2400" dirty="0" smtClean="0"/>
              <a:t> </a:t>
            </a:r>
            <a:r>
              <a:rPr lang="en-US" sz="2400" dirty="0" err="1" smtClean="0"/>
              <a:t>còn</a:t>
            </a:r>
            <a:r>
              <a:rPr lang="en-US" sz="2400" dirty="0" smtClean="0"/>
              <a:t> </a:t>
            </a:r>
            <a:r>
              <a:rPr lang="en-US" sz="2400" dirty="0" err="1" smtClean="0"/>
              <a:t>tổn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xét</a:t>
            </a:r>
            <a:r>
              <a:rPr lang="en-US" sz="2400" dirty="0" smtClean="0"/>
              <a:t> </a:t>
            </a:r>
            <a:r>
              <a:rPr lang="en-US" sz="2400" dirty="0" err="1" smtClean="0"/>
              <a:t>nghiệm</a:t>
            </a:r>
            <a:r>
              <a:rPr lang="en-US" sz="2400" dirty="0" smtClean="0"/>
              <a:t> </a:t>
            </a:r>
            <a:r>
              <a:rPr lang="en-US" sz="2400" dirty="0" err="1" smtClean="0"/>
              <a:t>còn</a:t>
            </a:r>
            <a:r>
              <a:rPr lang="en-US" sz="2400" dirty="0" smtClean="0"/>
              <a:t> </a:t>
            </a:r>
            <a:r>
              <a:rPr lang="en-US" sz="2400" dirty="0" err="1" smtClean="0"/>
              <a:t>dương</a:t>
            </a:r>
            <a:r>
              <a:rPr lang="en-US" sz="2400" dirty="0" smtClean="0"/>
              <a:t> </a:t>
            </a:r>
            <a:r>
              <a:rPr lang="en-US" sz="2400" dirty="0" err="1" smtClean="0"/>
              <a:t>tính</a:t>
            </a:r>
            <a:r>
              <a:rPr lang="en-US" sz="2400" dirty="0" smtClean="0"/>
              <a:t> &gt;= 1 </a:t>
            </a:r>
            <a:r>
              <a:rPr lang="en-US" sz="2400" dirty="0" err="1" smtClean="0"/>
              <a:t>năm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vi-VN" sz="2400" dirty="0" smtClean="0"/>
              <a:t>Ư</a:t>
            </a:r>
            <a:r>
              <a:rPr lang="en-US" sz="2400" dirty="0" smtClean="0"/>
              <a:t>u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 : </a:t>
            </a:r>
            <a:r>
              <a:rPr lang="en-US" sz="2400" dirty="0" err="1" smtClean="0"/>
              <a:t>rẻ</a:t>
            </a:r>
            <a:r>
              <a:rPr lang="en-US" sz="2400" dirty="0" smtClean="0"/>
              <a:t> </a:t>
            </a:r>
            <a:r>
              <a:rPr lang="en-US" sz="2400" dirty="0" err="1" smtClean="0"/>
              <a:t>tiền</a:t>
            </a:r>
            <a:r>
              <a:rPr lang="en-US" sz="2400" dirty="0" smtClean="0"/>
              <a:t> </a:t>
            </a:r>
            <a:r>
              <a:rPr lang="en-US" sz="2400" dirty="0" err="1" smtClean="0"/>
              <a:t>đơn</a:t>
            </a:r>
            <a:r>
              <a:rPr lang="en-US" sz="2400" dirty="0" smtClean="0"/>
              <a:t> </a:t>
            </a:r>
            <a:r>
              <a:rPr lang="en-US" sz="2400" dirty="0" err="1" smtClean="0"/>
              <a:t>giản</a:t>
            </a:r>
            <a:r>
              <a:rPr lang="en-US" sz="2400" dirty="0" smtClean="0"/>
              <a:t> </a:t>
            </a:r>
            <a:r>
              <a:rPr lang="en-US" sz="2400" dirty="0" err="1" smtClean="0"/>
              <a:t>thích</a:t>
            </a:r>
            <a:r>
              <a:rPr lang="en-US" sz="2400" dirty="0" smtClean="0"/>
              <a:t> </a:t>
            </a:r>
            <a:r>
              <a:rPr lang="en-US" sz="2400" dirty="0" err="1" smtClean="0"/>
              <a:t>hợp</a:t>
            </a:r>
            <a:r>
              <a:rPr lang="en-US" sz="2400" dirty="0" smtClean="0"/>
              <a:t> </a:t>
            </a:r>
            <a:r>
              <a:rPr lang="en-US" sz="2400" dirty="0" err="1" smtClean="0"/>
              <a:t>cho</a:t>
            </a:r>
            <a:r>
              <a:rPr lang="en-US" sz="2400" dirty="0" smtClean="0"/>
              <a:t> </a:t>
            </a:r>
            <a:r>
              <a:rPr lang="en-US" sz="2400" dirty="0" err="1" smtClean="0"/>
              <a:t>việc</a:t>
            </a:r>
            <a:r>
              <a:rPr lang="en-US" sz="2400" dirty="0" smtClean="0"/>
              <a:t>  </a:t>
            </a:r>
            <a:r>
              <a:rPr lang="en-US" sz="2400" dirty="0" err="1" smtClean="0"/>
              <a:t>nghiên</a:t>
            </a:r>
            <a:r>
              <a:rPr lang="en-US" sz="2400" dirty="0" smtClean="0"/>
              <a:t> </a:t>
            </a:r>
            <a:r>
              <a:rPr lang="en-US" sz="2400" dirty="0" err="1" smtClean="0"/>
              <a:t>cứu</a:t>
            </a:r>
            <a:r>
              <a:rPr lang="en-US" sz="2400" dirty="0" smtClean="0"/>
              <a:t> </a:t>
            </a:r>
            <a:r>
              <a:rPr lang="en-US" sz="2400" dirty="0" err="1" smtClean="0"/>
              <a:t>dịch</a:t>
            </a:r>
            <a:r>
              <a:rPr lang="en-US" sz="2400" dirty="0" smtClean="0"/>
              <a:t> </a:t>
            </a:r>
            <a:r>
              <a:rPr lang="en-US" sz="2400" dirty="0" err="1" smtClean="0"/>
              <a:t>tể</a:t>
            </a:r>
            <a:r>
              <a:rPr lang="en-US" sz="2400" dirty="0" smtClean="0"/>
              <a:t> </a:t>
            </a:r>
            <a:r>
              <a:rPr lang="en-US" sz="2400" dirty="0" err="1" smtClean="0"/>
              <a:t>học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Nhược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:  </a:t>
            </a:r>
            <a:r>
              <a:rPr lang="en-US" sz="2400" dirty="0" err="1" smtClean="0"/>
              <a:t>ít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</a:t>
            </a:r>
            <a:r>
              <a:rPr lang="en-US" sz="2400" dirty="0" err="1" smtClean="0"/>
              <a:t>giá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theo</a:t>
            </a:r>
            <a:r>
              <a:rPr lang="en-US" sz="2400" dirty="0" smtClean="0"/>
              <a:t> </a:t>
            </a:r>
            <a:r>
              <a:rPr lang="en-US" sz="2400" dirty="0" err="1" smtClean="0"/>
              <a:t>dõi</a:t>
            </a:r>
            <a:r>
              <a:rPr lang="en-US" sz="2400" dirty="0" smtClean="0"/>
              <a:t>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điều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HP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"/>
            <a:ext cx="4129241" cy="309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129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575748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Kỹ</a:t>
            </a:r>
            <a:r>
              <a:rPr lang="en-US" sz="2400" dirty="0" smtClean="0"/>
              <a:t> </a:t>
            </a:r>
            <a:r>
              <a:rPr lang="en-US" sz="2400" dirty="0" err="1" smtClean="0"/>
              <a:t>thuật</a:t>
            </a:r>
            <a:r>
              <a:rPr lang="en-US" sz="2400" dirty="0" smtClean="0"/>
              <a:t> Elisa </a:t>
            </a:r>
            <a:r>
              <a:rPr lang="en-US" sz="2400" dirty="0" err="1" smtClean="0"/>
              <a:t>phát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r>
              <a:rPr lang="en-US" sz="2400" dirty="0" smtClean="0"/>
              <a:t> </a:t>
            </a:r>
            <a:r>
              <a:rPr lang="en-US" sz="2400" dirty="0" err="1" smtClean="0"/>
              <a:t>kháng</a:t>
            </a:r>
            <a:r>
              <a:rPr lang="en-US" sz="2400" dirty="0" smtClean="0"/>
              <a:t> </a:t>
            </a:r>
            <a:r>
              <a:rPr lang="en-US" sz="2400" dirty="0" err="1" smtClean="0"/>
              <a:t>nguên</a:t>
            </a:r>
            <a:r>
              <a:rPr lang="en-US" sz="2400" dirty="0" smtClean="0"/>
              <a:t> HP </a:t>
            </a:r>
            <a:r>
              <a:rPr lang="en-US" sz="2400" dirty="0" err="1" smtClean="0"/>
              <a:t>trong</a:t>
            </a:r>
            <a:r>
              <a:rPr lang="en-US" sz="2400" dirty="0" smtClean="0"/>
              <a:t> </a:t>
            </a:r>
            <a:r>
              <a:rPr lang="en-US" sz="2400" dirty="0" err="1" smtClean="0"/>
              <a:t>phân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Ưu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 : </a:t>
            </a:r>
            <a:r>
              <a:rPr lang="en-US" sz="2400" dirty="0" err="1" smtClean="0"/>
              <a:t>Thuận</a:t>
            </a:r>
            <a:r>
              <a:rPr lang="en-US" sz="2400" dirty="0" smtClean="0"/>
              <a:t> </a:t>
            </a:r>
            <a:r>
              <a:rPr lang="en-US" sz="2400" dirty="0" err="1" smtClean="0"/>
              <a:t>tiện</a:t>
            </a:r>
            <a:r>
              <a:rPr lang="en-US" sz="2400" dirty="0" smtClean="0"/>
              <a:t> </a:t>
            </a:r>
            <a:r>
              <a:rPr lang="en-US" sz="2400" dirty="0" err="1" smtClean="0"/>
              <a:t>nhất</a:t>
            </a:r>
            <a:r>
              <a:rPr lang="en-US" sz="2400" dirty="0" smtClean="0"/>
              <a:t> </a:t>
            </a:r>
            <a:r>
              <a:rPr lang="en-US" sz="2400" dirty="0" err="1" smtClean="0"/>
              <a:t>đối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trẻ</a:t>
            </a:r>
            <a:r>
              <a:rPr lang="en-US" sz="2400" dirty="0" smtClean="0"/>
              <a:t> </a:t>
            </a:r>
            <a:r>
              <a:rPr lang="en-US" sz="2400" dirty="0" err="1" smtClean="0"/>
              <a:t>nhỏ</a:t>
            </a:r>
            <a:r>
              <a:rPr lang="en-US" sz="2400" dirty="0" smtClean="0"/>
              <a:t>, </a:t>
            </a:r>
            <a:r>
              <a:rPr lang="en-US" sz="2400" dirty="0" err="1" smtClean="0"/>
              <a:t>người</a:t>
            </a:r>
            <a:r>
              <a:rPr lang="en-US" sz="2400" dirty="0" smtClean="0"/>
              <a:t> </a:t>
            </a:r>
            <a:r>
              <a:rPr lang="en-US" sz="2400" dirty="0" err="1" smtClean="0"/>
              <a:t>chống</a:t>
            </a:r>
            <a:r>
              <a:rPr lang="en-US" sz="2400" dirty="0" smtClean="0"/>
              <a:t> </a:t>
            </a:r>
            <a:r>
              <a:rPr lang="en-US" sz="2400" dirty="0" err="1" smtClean="0"/>
              <a:t>chỉ</a:t>
            </a:r>
            <a:r>
              <a:rPr lang="en-US" sz="2400" dirty="0" smtClean="0"/>
              <a:t> </a:t>
            </a:r>
            <a:r>
              <a:rPr lang="en-US" sz="2400" dirty="0" err="1" smtClean="0"/>
              <a:t>định</a:t>
            </a:r>
            <a:r>
              <a:rPr lang="en-US" sz="2400" dirty="0" smtClean="0"/>
              <a:t>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nội</a:t>
            </a:r>
            <a:r>
              <a:rPr lang="en-US" sz="2400" dirty="0" smtClean="0"/>
              <a:t> </a:t>
            </a:r>
            <a:r>
              <a:rPr lang="en-US" sz="2400" dirty="0" err="1" smtClean="0"/>
              <a:t>soi</a:t>
            </a:r>
            <a:r>
              <a:rPr lang="en-US" sz="2400" dirty="0" smtClean="0"/>
              <a:t>, </a:t>
            </a:r>
            <a:r>
              <a:rPr lang="en-US" sz="2400" dirty="0" err="1" smtClean="0"/>
              <a:t>Độ</a:t>
            </a:r>
            <a:r>
              <a:rPr lang="en-US" sz="2400" dirty="0" smtClean="0"/>
              <a:t> </a:t>
            </a:r>
            <a:r>
              <a:rPr lang="en-US" sz="2400" dirty="0" err="1" smtClean="0"/>
              <a:t>nhạy</a:t>
            </a:r>
            <a:r>
              <a:rPr lang="en-US" sz="2400" dirty="0" smtClean="0"/>
              <a:t> </a:t>
            </a:r>
            <a:r>
              <a:rPr lang="en-US" sz="2400" dirty="0" err="1" smtClean="0"/>
              <a:t>độ</a:t>
            </a:r>
            <a:r>
              <a:rPr lang="en-US" sz="2400" dirty="0" smtClean="0"/>
              <a:t> </a:t>
            </a:r>
            <a:r>
              <a:rPr lang="en-US" sz="2400" dirty="0" err="1" smtClean="0"/>
              <a:t>đặc</a:t>
            </a:r>
            <a:r>
              <a:rPr lang="en-US" sz="2400" dirty="0" smtClean="0"/>
              <a:t> </a:t>
            </a:r>
            <a:r>
              <a:rPr lang="en-US" sz="2400" dirty="0" err="1" smtClean="0"/>
              <a:t>hiệu</a:t>
            </a:r>
            <a:r>
              <a:rPr lang="en-US" sz="2400" dirty="0" smtClean="0"/>
              <a:t> </a:t>
            </a:r>
            <a:r>
              <a:rPr lang="en-US" sz="2400" dirty="0" err="1" smtClean="0"/>
              <a:t>cao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 err="1" smtClean="0"/>
              <a:t>Nhược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: </a:t>
            </a:r>
            <a:r>
              <a:rPr lang="en-US" sz="2400" dirty="0" err="1" smtClean="0"/>
              <a:t>Quá</a:t>
            </a:r>
            <a:r>
              <a:rPr lang="en-US" sz="2400" dirty="0" smtClean="0"/>
              <a:t> </a:t>
            </a:r>
            <a:r>
              <a:rPr lang="en-US" sz="2400" dirty="0" err="1" smtClean="0"/>
              <a:t>trình</a:t>
            </a:r>
            <a:r>
              <a:rPr lang="en-US" sz="2400" dirty="0" smtClean="0"/>
              <a:t> </a:t>
            </a:r>
            <a:r>
              <a:rPr lang="en-US" sz="2400" dirty="0" err="1" smtClean="0"/>
              <a:t>lấy</a:t>
            </a:r>
            <a:r>
              <a:rPr lang="en-US" sz="2400" dirty="0" smtClean="0"/>
              <a:t> </a:t>
            </a:r>
            <a:r>
              <a:rPr lang="en-US" sz="2400" dirty="0" err="1" smtClean="0"/>
              <a:t>mẫu</a:t>
            </a:r>
            <a:r>
              <a:rPr lang="en-US" sz="2400" dirty="0" smtClean="0"/>
              <a:t> </a:t>
            </a:r>
            <a:r>
              <a:rPr lang="en-US" sz="2400" dirty="0" err="1" smtClean="0"/>
              <a:t>bệnh</a:t>
            </a:r>
            <a:r>
              <a:rPr lang="en-US" sz="2400" dirty="0" smtClean="0"/>
              <a:t> </a:t>
            </a:r>
            <a:r>
              <a:rPr lang="en-US" sz="2400" dirty="0" err="1" smtClean="0"/>
              <a:t>phẩm</a:t>
            </a:r>
            <a:r>
              <a:rPr lang="en-US" sz="2400" dirty="0" smtClean="0"/>
              <a:t> </a:t>
            </a:r>
            <a:r>
              <a:rPr lang="en-US" sz="2400" dirty="0" err="1" smtClean="0"/>
              <a:t>bất</a:t>
            </a:r>
            <a:r>
              <a:rPr lang="en-US" sz="2400" dirty="0" smtClean="0"/>
              <a:t> </a:t>
            </a:r>
            <a:r>
              <a:rPr lang="en-US" sz="2400" dirty="0" err="1" smtClean="0"/>
              <a:t>tiện</a:t>
            </a:r>
            <a:r>
              <a:rPr lang="en-US" sz="2400" dirty="0" smtClean="0"/>
              <a:t> , </a:t>
            </a:r>
            <a:r>
              <a:rPr lang="en-US" sz="2400" dirty="0" err="1" smtClean="0"/>
              <a:t>chưa</a:t>
            </a:r>
            <a:r>
              <a:rPr lang="en-US" sz="2400" dirty="0" smtClean="0"/>
              <a:t> </a:t>
            </a:r>
            <a:r>
              <a:rPr lang="en-US" sz="2400" dirty="0" err="1" smtClean="0"/>
              <a:t>áp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rộng</a:t>
            </a:r>
            <a:r>
              <a:rPr lang="en-US" sz="2400" dirty="0" smtClean="0"/>
              <a:t> </a:t>
            </a:r>
            <a:r>
              <a:rPr lang="en-US" sz="2400" dirty="0" err="1" smtClean="0"/>
              <a:t>dãi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41761"/>
            <a:ext cx="4368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3048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4. </a:t>
            </a:r>
            <a:r>
              <a:rPr lang="en-US" sz="2800" dirty="0" err="1"/>
              <a:t>Phát</a:t>
            </a:r>
            <a:r>
              <a:rPr lang="en-US" sz="2800" dirty="0"/>
              <a:t> </a:t>
            </a:r>
            <a:r>
              <a:rPr lang="en-US" sz="2800" dirty="0" err="1"/>
              <a:t>hiện</a:t>
            </a:r>
            <a:r>
              <a:rPr lang="en-US" sz="2800" dirty="0"/>
              <a:t> </a:t>
            </a:r>
            <a:r>
              <a:rPr lang="en-US" sz="2800" dirty="0" err="1"/>
              <a:t>kháng</a:t>
            </a:r>
            <a:r>
              <a:rPr lang="en-US" sz="2800" dirty="0"/>
              <a:t> </a:t>
            </a:r>
            <a:r>
              <a:rPr lang="en-US" sz="2800" dirty="0" err="1"/>
              <a:t>nguyên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phân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1351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09800"/>
            <a:ext cx="7848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hlinkClick r:id="rId3"/>
              </a:rPr>
              <a:t>-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image.slidesharecdn.com/h-240604063046-b038e742/85/H-pylori-infection-H-pylori-infection-7-320.jpg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4"/>
              </a:rPr>
              <a:t>- 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www.grepmed.com/GeraldMD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VI.Tài</a:t>
            </a:r>
            <a:r>
              <a:rPr lang="en-US" sz="3200" dirty="0" smtClean="0"/>
              <a:t> </a:t>
            </a:r>
            <a:r>
              <a:rPr lang="en-US" sz="3200" dirty="0" err="1" smtClean="0"/>
              <a:t>liệu</a:t>
            </a:r>
            <a:r>
              <a:rPr lang="en-US" sz="3200" dirty="0" smtClean="0"/>
              <a:t> </a:t>
            </a:r>
            <a:r>
              <a:rPr lang="en-US" sz="3200" dirty="0" err="1" smtClean="0"/>
              <a:t>tham</a:t>
            </a:r>
            <a:r>
              <a:rPr lang="en-US" sz="3200" dirty="0" smtClean="0"/>
              <a:t> </a:t>
            </a:r>
            <a:r>
              <a:rPr lang="en-US" sz="3200" dirty="0" err="1" smtClean="0"/>
              <a:t>khảo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6357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hững hình nền Powerpoint Thank You, Cảm ơn dùng cho Slide kết thú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14269"/>
            <a:ext cx="8219396" cy="461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391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555</Words>
  <Application>Microsoft Office PowerPoint</Application>
  <PresentationFormat>On-screen Show (4:3)</PresentationFormat>
  <Paragraphs>64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88</cp:revision>
  <cp:lastPrinted>2024-09-23T01:28:46Z</cp:lastPrinted>
  <dcterms:created xsi:type="dcterms:W3CDTF">2024-09-17T01:44:45Z</dcterms:created>
  <dcterms:modified xsi:type="dcterms:W3CDTF">2024-09-23T01:30:12Z</dcterms:modified>
</cp:coreProperties>
</file>