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handoutMasterIdLst>
    <p:handoutMasterId r:id="rId49"/>
  </p:handoutMasterIdLst>
  <p:sldIdLst>
    <p:sldId id="256" r:id="rId2"/>
    <p:sldId id="257" r:id="rId3"/>
    <p:sldId id="258" r:id="rId4"/>
    <p:sldId id="259" r:id="rId5"/>
    <p:sldId id="260" r:id="rId6"/>
    <p:sldId id="261" r:id="rId7"/>
    <p:sldId id="262" r:id="rId8"/>
    <p:sldId id="263" r:id="rId9"/>
    <p:sldId id="300" r:id="rId10"/>
    <p:sldId id="265" r:id="rId11"/>
    <p:sldId id="266" r:id="rId12"/>
    <p:sldId id="267" r:id="rId13"/>
    <p:sldId id="268" r:id="rId14"/>
    <p:sldId id="269" r:id="rId15"/>
    <p:sldId id="271" r:id="rId16"/>
    <p:sldId id="272" r:id="rId17"/>
    <p:sldId id="273" r:id="rId18"/>
    <p:sldId id="274" r:id="rId19"/>
    <p:sldId id="285" r:id="rId20"/>
    <p:sldId id="275" r:id="rId21"/>
    <p:sldId id="276" r:id="rId22"/>
    <p:sldId id="277" r:id="rId23"/>
    <p:sldId id="282" r:id="rId24"/>
    <p:sldId id="278" r:id="rId25"/>
    <p:sldId id="302" r:id="rId26"/>
    <p:sldId id="279" r:id="rId27"/>
    <p:sldId id="281" r:id="rId28"/>
    <p:sldId id="283" r:id="rId29"/>
    <p:sldId id="301" r:id="rId30"/>
    <p:sldId id="284" r:id="rId31"/>
    <p:sldId id="286" r:id="rId32"/>
    <p:sldId id="287" r:id="rId33"/>
    <p:sldId id="288" r:id="rId34"/>
    <p:sldId id="289" r:id="rId35"/>
    <p:sldId id="303" r:id="rId36"/>
    <p:sldId id="305" r:id="rId37"/>
    <p:sldId id="290" r:id="rId38"/>
    <p:sldId id="291" r:id="rId39"/>
    <p:sldId id="292" r:id="rId40"/>
    <p:sldId id="295" r:id="rId41"/>
    <p:sldId id="297" r:id="rId42"/>
    <p:sldId id="298" r:id="rId43"/>
    <p:sldId id="299" r:id="rId44"/>
    <p:sldId id="304" r:id="rId45"/>
    <p:sldId id="293" r:id="rId46"/>
    <p:sldId id="294" r:id="rId47"/>
  </p:sldIdLst>
  <p:sldSz cx="9144000" cy="6858000" type="screen4x3"/>
  <p:notesSz cx="6735763" cy="9869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474"/>
          </a:xfrm>
          <a:prstGeom prst="rect">
            <a:avLst/>
          </a:prstGeom>
        </p:spPr>
        <p:txBody>
          <a:bodyPr vert="horz" lIns="91440" tIns="45720" rIns="91440" bIns="45720" rtlCol="0"/>
          <a:lstStyle>
            <a:lvl1pPr algn="r">
              <a:defRPr sz="1200"/>
            </a:lvl1pPr>
          </a:lstStyle>
          <a:p>
            <a:fld id="{8584F679-A05E-437F-8B9F-6D2FF229A97C}" type="datetimeFigureOut">
              <a:rPr lang="en-US" smtClean="0"/>
              <a:t>25/9/2024</a:t>
            </a:fld>
            <a:endParaRPr lang="en-US"/>
          </a:p>
        </p:txBody>
      </p:sp>
      <p:sp>
        <p:nvSpPr>
          <p:cNvPr id="4" name="Footer Placeholder 3"/>
          <p:cNvSpPr>
            <a:spLocks noGrp="1"/>
          </p:cNvSpPr>
          <p:nvPr>
            <p:ph type="ftr" sz="quarter" idx="2"/>
          </p:nvPr>
        </p:nvSpPr>
        <p:spPr>
          <a:xfrm>
            <a:off x="0" y="9374301"/>
            <a:ext cx="2918831" cy="49347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4301"/>
            <a:ext cx="2918831" cy="493474"/>
          </a:xfrm>
          <a:prstGeom prst="rect">
            <a:avLst/>
          </a:prstGeom>
        </p:spPr>
        <p:txBody>
          <a:bodyPr vert="horz" lIns="91440" tIns="45720" rIns="91440" bIns="45720" rtlCol="0" anchor="b"/>
          <a:lstStyle>
            <a:lvl1pPr algn="r">
              <a:defRPr sz="1200"/>
            </a:lvl1pPr>
          </a:lstStyle>
          <a:p>
            <a:fld id="{8BBFF8E2-D2DA-44AA-A5C8-F2FB4B54A889}" type="slidenum">
              <a:rPr lang="en-US" smtClean="0"/>
              <a:t>‹#›</a:t>
            </a:fld>
            <a:endParaRPr lang="en-US"/>
          </a:p>
        </p:txBody>
      </p:sp>
    </p:spTree>
    <p:extLst>
      <p:ext uri="{BB962C8B-B14F-4D97-AF65-F5344CB8AC3E}">
        <p14:creationId xmlns:p14="http://schemas.microsoft.com/office/powerpoint/2010/main" val="409865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28D5CF84-5C36-4037-A078-8C621AD77AC7}" type="datetimeFigureOut">
              <a:rPr lang="en-US" smtClean="0"/>
              <a:t>25/9/2024</a:t>
            </a:fld>
            <a:endParaRPr lang="en-US"/>
          </a:p>
        </p:txBody>
      </p:sp>
      <p:sp>
        <p:nvSpPr>
          <p:cNvPr id="4" name="Slide Image Placeholder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8007"/>
            <a:ext cx="5388610" cy="444127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560CE7C8-3F85-463C-9787-299D62C5C1EC}" type="slidenum">
              <a:rPr lang="en-US" smtClean="0"/>
              <a:t>‹#›</a:t>
            </a:fld>
            <a:endParaRPr lang="en-US"/>
          </a:p>
        </p:txBody>
      </p:sp>
    </p:spTree>
    <p:extLst>
      <p:ext uri="{BB962C8B-B14F-4D97-AF65-F5344CB8AC3E}">
        <p14:creationId xmlns:p14="http://schemas.microsoft.com/office/powerpoint/2010/main" val="3112718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0CE7C8-3F85-463C-9787-299D62C5C1EC}" type="slidenum">
              <a:rPr lang="en-US" smtClean="0"/>
              <a:t>5</a:t>
            </a:fld>
            <a:endParaRPr lang="en-US"/>
          </a:p>
        </p:txBody>
      </p:sp>
    </p:spTree>
    <p:extLst>
      <p:ext uri="{BB962C8B-B14F-4D97-AF65-F5344CB8AC3E}">
        <p14:creationId xmlns:p14="http://schemas.microsoft.com/office/powerpoint/2010/main" val="664248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25/9/2024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25/9/2024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D8BD707-D9CF-40AE-B4C6-C98DA3205C09}" type="datetimeFigureOut">
              <a:rPr lang="en-US" smtClean="0"/>
              <a:pPr/>
              <a:t>25/9/2024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D8BD707-D9CF-40AE-B4C6-C98DA3205C09}" type="datetimeFigureOut">
              <a:rPr lang="en-US" smtClean="0"/>
              <a:pPr/>
              <a:t>25/9/2024</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828799"/>
          </a:xfrm>
        </p:spPr>
        <p:txBody>
          <a:bodyPr/>
          <a:lstStyle/>
          <a:p>
            <a:r>
              <a:rPr lang="en-US" b="1" dirty="0" smtClean="0">
                <a:solidFill>
                  <a:schemeClr val="tx1"/>
                </a:solidFill>
                <a:latin typeface="Times New Roman" pitchFamily="18" charset="0"/>
                <a:cs typeface="Times New Roman" pitchFamily="18" charset="0"/>
              </a:rPr>
              <a:t>SỬ DỤNG THUỐC BHYT HỢP LÝ</a:t>
            </a:r>
            <a:endParaRPr lang="en-US" b="1" dirty="0">
              <a:solidFill>
                <a:schemeClr val="tx1"/>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3886200"/>
            <a:ext cx="7543800" cy="1752600"/>
          </a:xfrm>
        </p:spPr>
        <p:txBody>
          <a:bodyPr>
            <a:normAutofit fontScale="92500"/>
          </a:bodyPr>
          <a:lstStyle/>
          <a:p>
            <a:r>
              <a:rPr lang="en-US" sz="2800" b="1" dirty="0" smtClean="0">
                <a:solidFill>
                  <a:schemeClr val="tx1"/>
                </a:solidFill>
                <a:latin typeface="Times New Roman" pitchFamily="18" charset="0"/>
                <a:cs typeface="Times New Roman" pitchFamily="18" charset="0"/>
              </a:rPr>
              <a:t>Ds: </a:t>
            </a:r>
            <a:r>
              <a:rPr lang="en-US" sz="2800" b="1" dirty="0" err="1" smtClean="0">
                <a:solidFill>
                  <a:schemeClr val="tx1"/>
                </a:solidFill>
                <a:latin typeface="Times New Roman" pitchFamily="18" charset="0"/>
                <a:cs typeface="Times New Roman" pitchFamily="18" charset="0"/>
              </a:rPr>
              <a:t>Lê</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Thị</a:t>
            </a:r>
            <a:r>
              <a:rPr lang="en-US" sz="2800" b="1" dirty="0" smtClean="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H</a:t>
            </a:r>
            <a:r>
              <a:rPr lang="en-US" sz="2800" b="1" dirty="0" err="1" smtClean="0">
                <a:solidFill>
                  <a:schemeClr val="tx1"/>
                </a:solidFill>
                <a:latin typeface="Times New Roman" pitchFamily="18" charset="0"/>
                <a:cs typeface="Times New Roman" pitchFamily="18" charset="0"/>
              </a:rPr>
              <a:t>iệp</a:t>
            </a:r>
            <a:r>
              <a:rPr lang="en-US" sz="2800" b="1" dirty="0" smtClean="0">
                <a:solidFill>
                  <a:schemeClr val="tx1"/>
                </a:solidFill>
                <a:latin typeface="Times New Roman" pitchFamily="18" charset="0"/>
                <a:cs typeface="Times New Roman" pitchFamily="18" charset="0"/>
              </a:rPr>
              <a:t> – </a:t>
            </a:r>
            <a:r>
              <a:rPr lang="en-US" sz="2800" b="1" dirty="0" err="1" smtClean="0">
                <a:solidFill>
                  <a:schemeClr val="tx1"/>
                </a:solidFill>
                <a:latin typeface="Times New Roman" pitchFamily="18" charset="0"/>
                <a:cs typeface="Times New Roman" pitchFamily="18" charset="0"/>
              </a:rPr>
              <a:t>Khoa</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Dược</a:t>
            </a:r>
            <a:endParaRPr lang="en-US" sz="2800" b="1" dirty="0" smtClean="0">
              <a:solidFill>
                <a:schemeClr val="tx1"/>
              </a:solidFill>
              <a:latin typeface="Times New Roman" pitchFamily="18" charset="0"/>
              <a:cs typeface="Times New Roman" pitchFamily="18" charset="0"/>
            </a:endParaRPr>
          </a:p>
          <a:p>
            <a:pPr algn="l"/>
            <a:r>
              <a:rPr lang="en-US" sz="2800" b="1" dirty="0" smtClean="0">
                <a:solidFill>
                  <a:schemeClr val="tx1"/>
                </a:solidFill>
                <a:latin typeface="Times New Roman" pitchFamily="18" charset="0"/>
                <a:cs typeface="Times New Roman" pitchFamily="18" charset="0"/>
              </a:rPr>
              <a:t>                   </a:t>
            </a:r>
            <a:r>
              <a:rPr lang="vi-VN" sz="2800" b="1" dirty="0" smtClean="0">
                <a:solidFill>
                  <a:schemeClr val="tx1"/>
                </a:solidFill>
                <a:latin typeface="Times New Roman" pitchFamily="18" charset="0"/>
                <a:cs typeface="Times New Roman" pitchFamily="18" charset="0"/>
              </a:rPr>
              <a:t>Hướ</a:t>
            </a:r>
            <a:r>
              <a:rPr lang="en-US" sz="2800" b="1" dirty="0" err="1" smtClean="0">
                <a:solidFill>
                  <a:schemeClr val="tx1"/>
                </a:solidFill>
                <a:latin typeface="Times New Roman" pitchFamily="18" charset="0"/>
                <a:cs typeface="Times New Roman" pitchFamily="18" charset="0"/>
              </a:rPr>
              <a:t>ng</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dẫn</a:t>
            </a:r>
            <a:r>
              <a:rPr lang="en-US" sz="2800" b="1" dirty="0" smtClean="0">
                <a:solidFill>
                  <a:schemeClr val="tx1"/>
                </a:solidFill>
                <a:latin typeface="Times New Roman" pitchFamily="18" charset="0"/>
                <a:cs typeface="Times New Roman" pitchFamily="18" charset="0"/>
              </a:rPr>
              <a:t>: Ds </a:t>
            </a:r>
            <a:r>
              <a:rPr lang="en-US" sz="2800" b="1" dirty="0" err="1" smtClean="0">
                <a:solidFill>
                  <a:schemeClr val="tx1"/>
                </a:solidFill>
                <a:latin typeface="Times New Roman" pitchFamily="18" charset="0"/>
                <a:cs typeface="Times New Roman" pitchFamily="18" charset="0"/>
              </a:rPr>
              <a:t>Nguyễn</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Thị</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Hồng</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Hạnh</a:t>
            </a:r>
            <a:endParaRPr lang="en-US" sz="2800" b="1" dirty="0" smtClean="0">
              <a:solidFill>
                <a:schemeClr val="tx1"/>
              </a:solidFill>
              <a:latin typeface="Times New Roman" pitchFamily="18" charset="0"/>
              <a:cs typeface="Times New Roman" pitchFamily="18" charset="0"/>
            </a:endParaRPr>
          </a:p>
          <a:p>
            <a:pPr algn="l"/>
            <a:r>
              <a:rPr lang="en-US" sz="2800" b="1" dirty="0">
                <a:solidFill>
                  <a:schemeClr val="tx1"/>
                </a:solidFill>
                <a:latin typeface="Times New Roman" pitchFamily="18" charset="0"/>
                <a:cs typeface="Times New Roman" pitchFamily="18" charset="0"/>
              </a:rPr>
              <a:t> </a:t>
            </a:r>
            <a:r>
              <a:rPr lang="en-US" sz="2800" b="1" dirty="0" smtClean="0">
                <a:solidFill>
                  <a:schemeClr val="tx1"/>
                </a:solidFill>
                <a:latin typeface="Times New Roman" pitchFamily="18" charset="0"/>
                <a:cs typeface="Times New Roman" pitchFamily="18" charset="0"/>
              </a:rPr>
              <a:t>                                        </a:t>
            </a:r>
            <a:endParaRPr lang="en-US"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899966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 </a:t>
            </a:r>
            <a:r>
              <a:rPr lang="en-US" dirty="0" err="1" smtClean="0"/>
              <a:t>Ảnh</a:t>
            </a:r>
            <a:r>
              <a:rPr lang="en-US" dirty="0" smtClean="0"/>
              <a:t> </a:t>
            </a:r>
            <a:r>
              <a:rPr lang="en-US" dirty="0" err="1" smtClean="0"/>
              <a:t>hưởng</a:t>
            </a:r>
            <a:r>
              <a:rPr lang="en-US" dirty="0" smtClean="0"/>
              <a:t> </a:t>
            </a:r>
            <a:r>
              <a:rPr lang="en-US" dirty="0" err="1" smtClean="0"/>
              <a:t>chất</a:t>
            </a:r>
            <a:r>
              <a:rPr lang="en-US" dirty="0" smtClean="0"/>
              <a:t> </a:t>
            </a:r>
            <a:r>
              <a:rPr lang="en-US" dirty="0" err="1" smtClean="0"/>
              <a:t>lượng</a:t>
            </a:r>
            <a:r>
              <a:rPr lang="en-US" dirty="0" smtClean="0"/>
              <a:t> </a:t>
            </a:r>
            <a:r>
              <a:rPr lang="en-US" dirty="0" err="1" smtClean="0"/>
              <a:t>điều</a:t>
            </a:r>
            <a:r>
              <a:rPr lang="en-US" dirty="0" smtClean="0"/>
              <a:t> </a:t>
            </a:r>
            <a:r>
              <a:rPr lang="en-US" dirty="0" err="1" smtClean="0"/>
              <a:t>trị</a:t>
            </a:r>
            <a:endParaRPr lang="en-US" dirty="0" smtClean="0"/>
          </a:p>
          <a:p>
            <a:pPr marL="0" indent="0">
              <a:buNone/>
            </a:pPr>
            <a:r>
              <a:rPr lang="en-US" dirty="0" smtClean="0"/>
              <a:t>- </a:t>
            </a:r>
            <a:r>
              <a:rPr lang="en-US" dirty="0" err="1" smtClean="0"/>
              <a:t>Ảnh</a:t>
            </a:r>
            <a:r>
              <a:rPr lang="en-US" dirty="0" smtClean="0"/>
              <a:t> </a:t>
            </a:r>
            <a:r>
              <a:rPr lang="en-US" dirty="0" err="1" smtClean="0"/>
              <a:t>hưởng</a:t>
            </a:r>
            <a:r>
              <a:rPr lang="en-US" dirty="0" smtClean="0"/>
              <a:t> </a:t>
            </a:r>
            <a:r>
              <a:rPr lang="en-US" dirty="0" err="1" smtClean="0"/>
              <a:t>đến</a:t>
            </a:r>
            <a:r>
              <a:rPr lang="en-US" dirty="0" smtClean="0"/>
              <a:t> </a:t>
            </a:r>
            <a:r>
              <a:rPr lang="en-US" dirty="0" err="1" smtClean="0"/>
              <a:t>sự</a:t>
            </a:r>
            <a:r>
              <a:rPr lang="en-US" dirty="0" smtClean="0"/>
              <a:t> </a:t>
            </a:r>
            <a:r>
              <a:rPr lang="en-US" dirty="0" err="1" smtClean="0"/>
              <a:t>bền</a:t>
            </a:r>
            <a:r>
              <a:rPr lang="en-US" dirty="0" smtClean="0"/>
              <a:t> </a:t>
            </a:r>
            <a:r>
              <a:rPr lang="en-US" dirty="0" err="1" smtClean="0"/>
              <a:t>vững</a:t>
            </a:r>
            <a:r>
              <a:rPr lang="en-US" dirty="0" smtClean="0"/>
              <a:t> </a:t>
            </a:r>
            <a:r>
              <a:rPr lang="en-US" dirty="0" err="1" smtClean="0"/>
              <a:t>kinh</a:t>
            </a:r>
            <a:r>
              <a:rPr lang="en-US" dirty="0" smtClean="0"/>
              <a:t> </a:t>
            </a:r>
            <a:r>
              <a:rPr lang="en-US" dirty="0" err="1" smtClean="0"/>
              <a:t>tế</a:t>
            </a:r>
            <a:r>
              <a:rPr lang="en-US" dirty="0" smtClean="0"/>
              <a:t> </a:t>
            </a:r>
            <a:r>
              <a:rPr lang="en-US" dirty="0" err="1" smtClean="0"/>
              <a:t>của</a:t>
            </a:r>
            <a:r>
              <a:rPr lang="en-US" dirty="0" smtClean="0"/>
              <a:t> </a:t>
            </a:r>
            <a:r>
              <a:rPr lang="en-US" dirty="0" err="1" smtClean="0"/>
              <a:t>bệnh</a:t>
            </a:r>
            <a:r>
              <a:rPr lang="en-US" dirty="0" smtClean="0"/>
              <a:t> </a:t>
            </a:r>
            <a:r>
              <a:rPr lang="en-US" dirty="0" err="1" smtClean="0"/>
              <a:t>viện</a:t>
            </a:r>
            <a:endParaRPr lang="en-US" dirty="0" smtClean="0"/>
          </a:p>
          <a:p>
            <a:pPr marL="0" indent="0">
              <a:buNone/>
            </a:pPr>
            <a:r>
              <a:rPr lang="en-US" dirty="0" smtClean="0"/>
              <a:t>- </a:t>
            </a:r>
            <a:r>
              <a:rPr lang="en-US" dirty="0" err="1" smtClean="0"/>
              <a:t>Phản</a:t>
            </a:r>
            <a:r>
              <a:rPr lang="en-US" dirty="0" smtClean="0"/>
              <a:t> </a:t>
            </a:r>
            <a:r>
              <a:rPr lang="en-US" dirty="0" err="1" smtClean="0"/>
              <a:t>ánh</a:t>
            </a:r>
            <a:r>
              <a:rPr lang="en-US" dirty="0" smtClean="0"/>
              <a:t> </a:t>
            </a:r>
            <a:r>
              <a:rPr lang="en-US" dirty="0" err="1" smtClean="0"/>
              <a:t>công</a:t>
            </a:r>
            <a:r>
              <a:rPr lang="en-US" dirty="0" smtClean="0"/>
              <a:t> </a:t>
            </a:r>
            <a:r>
              <a:rPr lang="en-US" dirty="0" err="1" smtClean="0"/>
              <a:t>tác</a:t>
            </a:r>
            <a:r>
              <a:rPr lang="en-US" dirty="0" smtClean="0"/>
              <a:t> </a:t>
            </a:r>
            <a:r>
              <a:rPr lang="en-US" dirty="0" err="1" smtClean="0"/>
              <a:t>kê</a:t>
            </a:r>
            <a:r>
              <a:rPr lang="en-US" dirty="0" smtClean="0"/>
              <a:t> </a:t>
            </a:r>
            <a:r>
              <a:rPr lang="en-US" dirty="0" err="1" smtClean="0"/>
              <a:t>đơn</a:t>
            </a:r>
            <a:r>
              <a:rPr lang="en-US" dirty="0" smtClean="0"/>
              <a:t> </a:t>
            </a:r>
            <a:r>
              <a:rPr lang="en-US" dirty="0" err="1" smtClean="0"/>
              <a:t>và</a:t>
            </a:r>
            <a:r>
              <a:rPr lang="en-US" dirty="0" smtClean="0"/>
              <a:t> </a:t>
            </a:r>
            <a:r>
              <a:rPr lang="en-US" dirty="0" err="1" smtClean="0"/>
              <a:t>kiểm</a:t>
            </a:r>
            <a:r>
              <a:rPr lang="en-US" dirty="0" smtClean="0"/>
              <a:t> </a:t>
            </a:r>
            <a:r>
              <a:rPr lang="en-US" dirty="0" err="1" smtClean="0"/>
              <a:t>soát</a:t>
            </a:r>
            <a:r>
              <a:rPr lang="en-US" dirty="0" smtClean="0"/>
              <a:t> </a:t>
            </a:r>
            <a:r>
              <a:rPr lang="en-US" dirty="0" err="1" smtClean="0"/>
              <a:t>đơn</a:t>
            </a:r>
            <a:r>
              <a:rPr lang="en-US" dirty="0" smtClean="0"/>
              <a:t> </a:t>
            </a:r>
            <a:r>
              <a:rPr lang="en-US" dirty="0" err="1" smtClean="0"/>
              <a:t>chưa</a:t>
            </a:r>
            <a:r>
              <a:rPr lang="en-US" dirty="0" smtClean="0"/>
              <a:t> </a:t>
            </a:r>
            <a:r>
              <a:rPr lang="en-US" dirty="0" err="1" smtClean="0"/>
              <a:t>sát</a:t>
            </a:r>
            <a:r>
              <a:rPr lang="en-US" dirty="0" smtClean="0"/>
              <a:t>.</a:t>
            </a:r>
            <a:endParaRPr lang="en-US" dirty="0"/>
          </a:p>
        </p:txBody>
      </p:sp>
      <p:sp>
        <p:nvSpPr>
          <p:cNvPr id="2" name="Title 1"/>
          <p:cNvSpPr>
            <a:spLocks noGrp="1"/>
          </p:cNvSpPr>
          <p:nvPr>
            <p:ph type="title"/>
          </p:nvPr>
        </p:nvSpPr>
        <p:spPr/>
        <p:txBody>
          <a:bodyPr>
            <a:normAutofit fontScale="90000"/>
          </a:bodyPr>
          <a:lstStyle/>
          <a:p>
            <a:r>
              <a:rPr lang="en-US" dirty="0" err="1" smtClean="0"/>
              <a:t>Ảnh</a:t>
            </a:r>
            <a:r>
              <a:rPr lang="en-US" dirty="0" smtClean="0"/>
              <a:t> </a:t>
            </a:r>
            <a:r>
              <a:rPr lang="en-US" dirty="0" err="1" smtClean="0"/>
              <a:t>hưởng</a:t>
            </a:r>
            <a:r>
              <a:rPr lang="en-US" dirty="0" smtClean="0"/>
              <a:t> </a:t>
            </a:r>
            <a:r>
              <a:rPr lang="en-US" dirty="0" err="1" smtClean="0"/>
              <a:t>sử</a:t>
            </a:r>
            <a:r>
              <a:rPr lang="en-US" dirty="0" smtClean="0"/>
              <a:t> </a:t>
            </a:r>
            <a:r>
              <a:rPr lang="en-US" dirty="0" err="1" smtClean="0"/>
              <a:t>dụng</a:t>
            </a:r>
            <a:r>
              <a:rPr lang="en-US" dirty="0" smtClean="0"/>
              <a:t> </a:t>
            </a:r>
            <a:r>
              <a:rPr lang="en-US" dirty="0" err="1" smtClean="0"/>
              <a:t>thuốc</a:t>
            </a:r>
            <a:r>
              <a:rPr lang="en-US" dirty="0" smtClean="0"/>
              <a:t> BHYT </a:t>
            </a:r>
            <a:r>
              <a:rPr lang="en-US" dirty="0" err="1" smtClean="0"/>
              <a:t>chưa</a:t>
            </a:r>
            <a:r>
              <a:rPr lang="en-US" dirty="0" smtClean="0"/>
              <a:t> </a:t>
            </a:r>
            <a:r>
              <a:rPr lang="en-US" dirty="0" err="1" smtClean="0"/>
              <a:t>hợp</a:t>
            </a:r>
            <a:r>
              <a:rPr lang="en-US" dirty="0" smtClean="0"/>
              <a:t> </a:t>
            </a:r>
            <a:r>
              <a:rPr lang="en-US" dirty="0" err="1" smtClean="0"/>
              <a:t>lý</a:t>
            </a:r>
            <a:endParaRPr lang="en-US" dirty="0"/>
          </a:p>
        </p:txBody>
      </p:sp>
    </p:spTree>
    <p:extLst>
      <p:ext uri="{BB962C8B-B14F-4D97-AF65-F5344CB8AC3E}">
        <p14:creationId xmlns:p14="http://schemas.microsoft.com/office/powerpoint/2010/main" val="2418495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905000"/>
            <a:ext cx="7408333" cy="4221163"/>
          </a:xfrm>
        </p:spPr>
        <p:txBody>
          <a:bodyPr/>
          <a:lstStyle/>
          <a:p>
            <a:r>
              <a:rPr lang="en-US" dirty="0" err="1" smtClean="0"/>
              <a:t>Cơ</a:t>
            </a:r>
            <a:r>
              <a:rPr lang="en-US" dirty="0" smtClean="0"/>
              <a:t> </a:t>
            </a:r>
            <a:r>
              <a:rPr lang="en-US" dirty="0" err="1" smtClean="0"/>
              <a:t>sở</a:t>
            </a:r>
            <a:r>
              <a:rPr lang="en-US" dirty="0" smtClean="0"/>
              <a:t> </a:t>
            </a:r>
            <a:r>
              <a:rPr lang="en-US" dirty="0" err="1" smtClean="0"/>
              <a:t>pháp</a:t>
            </a:r>
            <a:r>
              <a:rPr lang="en-US" dirty="0" smtClean="0"/>
              <a:t> </a:t>
            </a:r>
            <a:r>
              <a:rPr lang="en-US" dirty="0" err="1"/>
              <a:t>lý</a:t>
            </a:r>
            <a:r>
              <a:rPr lang="en-US" dirty="0"/>
              <a:t> </a:t>
            </a:r>
            <a:r>
              <a:rPr lang="en-US" dirty="0" err="1"/>
              <a:t>khi</a:t>
            </a:r>
            <a:r>
              <a:rPr lang="en-US" dirty="0"/>
              <a:t> </a:t>
            </a:r>
            <a:r>
              <a:rPr lang="en-US" dirty="0" err="1"/>
              <a:t>sử</a:t>
            </a:r>
            <a:r>
              <a:rPr lang="en-US" dirty="0"/>
              <a:t> </a:t>
            </a:r>
            <a:r>
              <a:rPr lang="en-US" dirty="0" err="1"/>
              <a:t>dụng</a:t>
            </a:r>
            <a:r>
              <a:rPr lang="en-US" dirty="0"/>
              <a:t> </a:t>
            </a:r>
            <a:r>
              <a:rPr lang="en-US" dirty="0" err="1"/>
              <a:t>thuốc</a:t>
            </a:r>
            <a:r>
              <a:rPr lang="en-US" dirty="0"/>
              <a:t> </a:t>
            </a:r>
            <a:r>
              <a:rPr lang="en-US" dirty="0" err="1"/>
              <a:t>thuộc</a:t>
            </a:r>
            <a:r>
              <a:rPr lang="en-US" dirty="0"/>
              <a:t> </a:t>
            </a:r>
            <a:r>
              <a:rPr lang="en-US" dirty="0" err="1"/>
              <a:t>phạm</a:t>
            </a:r>
            <a:r>
              <a:rPr lang="en-US" dirty="0"/>
              <a:t> vi </a:t>
            </a:r>
            <a:r>
              <a:rPr lang="en-US" dirty="0" err="1"/>
              <a:t>thanh</a:t>
            </a:r>
            <a:r>
              <a:rPr lang="en-US" dirty="0"/>
              <a:t> </a:t>
            </a:r>
            <a:r>
              <a:rPr lang="en-US" dirty="0" err="1"/>
              <a:t>toán</a:t>
            </a:r>
            <a:r>
              <a:rPr lang="en-US" dirty="0"/>
              <a:t> </a:t>
            </a:r>
            <a:r>
              <a:rPr lang="en-US" dirty="0" err="1"/>
              <a:t>của</a:t>
            </a:r>
            <a:r>
              <a:rPr lang="en-US" dirty="0"/>
              <a:t> </a:t>
            </a:r>
            <a:r>
              <a:rPr lang="en-US" dirty="0" smtClean="0"/>
              <a:t>BHYT</a:t>
            </a:r>
          </a:p>
          <a:p>
            <a:r>
              <a:rPr lang="en-US" dirty="0" err="1" smtClean="0"/>
              <a:t>Một</a:t>
            </a:r>
            <a:r>
              <a:rPr lang="en-US" dirty="0" smtClean="0"/>
              <a:t> </a:t>
            </a:r>
            <a:r>
              <a:rPr lang="en-US" dirty="0" err="1"/>
              <a:t>số</a:t>
            </a:r>
            <a:r>
              <a:rPr lang="en-US" dirty="0"/>
              <a:t> </a:t>
            </a:r>
            <a:r>
              <a:rPr lang="en-US" dirty="0" err="1"/>
              <a:t>thuốc</a:t>
            </a:r>
            <a:r>
              <a:rPr lang="en-US" dirty="0"/>
              <a:t> </a:t>
            </a:r>
            <a:r>
              <a:rPr lang="en-US" dirty="0" err="1"/>
              <a:t>thanh</a:t>
            </a:r>
            <a:r>
              <a:rPr lang="en-US" dirty="0"/>
              <a:t> </a:t>
            </a:r>
            <a:r>
              <a:rPr lang="en-US" dirty="0" err="1"/>
              <a:t>toán</a:t>
            </a:r>
            <a:r>
              <a:rPr lang="en-US" dirty="0"/>
              <a:t> BHYT </a:t>
            </a:r>
            <a:r>
              <a:rPr lang="en-US" dirty="0" err="1"/>
              <a:t>thường</a:t>
            </a:r>
            <a:r>
              <a:rPr lang="en-US" dirty="0"/>
              <a:t> </a:t>
            </a:r>
            <a:r>
              <a:rPr lang="en-US" dirty="0" err="1"/>
              <a:t>bị</a:t>
            </a:r>
            <a:r>
              <a:rPr lang="en-US" dirty="0"/>
              <a:t> </a:t>
            </a:r>
            <a:r>
              <a:rPr lang="en-US" dirty="0" err="1"/>
              <a:t>xuất</a:t>
            </a:r>
            <a:r>
              <a:rPr lang="en-US" dirty="0"/>
              <a:t> </a:t>
            </a:r>
            <a:r>
              <a:rPr lang="en-US" dirty="0" err="1"/>
              <a:t>toán</a:t>
            </a:r>
            <a:r>
              <a:rPr lang="en-US" dirty="0"/>
              <a:t>, </a:t>
            </a:r>
            <a:r>
              <a:rPr lang="en-US" dirty="0" err="1"/>
              <a:t>nguyên</a:t>
            </a:r>
            <a:r>
              <a:rPr lang="en-US" dirty="0"/>
              <a:t> </a:t>
            </a:r>
            <a:r>
              <a:rPr lang="en-US" dirty="0" err="1"/>
              <a:t>nhân</a:t>
            </a:r>
            <a:r>
              <a:rPr lang="en-US" dirty="0"/>
              <a:t> </a:t>
            </a:r>
            <a:r>
              <a:rPr lang="en-US" dirty="0" err="1"/>
              <a:t>và</a:t>
            </a:r>
            <a:r>
              <a:rPr lang="en-US" dirty="0"/>
              <a:t> </a:t>
            </a:r>
            <a:r>
              <a:rPr lang="en-US" dirty="0" err="1"/>
              <a:t>hướng</a:t>
            </a:r>
            <a:r>
              <a:rPr lang="en-US" dirty="0"/>
              <a:t> </a:t>
            </a:r>
            <a:r>
              <a:rPr lang="en-US" dirty="0" err="1"/>
              <a:t>khắc</a:t>
            </a:r>
            <a:r>
              <a:rPr lang="en-US" dirty="0"/>
              <a:t> </a:t>
            </a:r>
            <a:r>
              <a:rPr lang="en-US" dirty="0" err="1" smtClean="0"/>
              <a:t>phục</a:t>
            </a:r>
            <a:endParaRPr lang="en-US" dirty="0" smtClean="0"/>
          </a:p>
          <a:p>
            <a:r>
              <a:rPr lang="en-US" dirty="0" err="1" smtClean="0"/>
              <a:t>Sử</a:t>
            </a:r>
            <a:r>
              <a:rPr lang="en-US" dirty="0" smtClean="0"/>
              <a:t> </a:t>
            </a:r>
            <a:r>
              <a:rPr lang="en-US" dirty="0" err="1"/>
              <a:t>dụng</a:t>
            </a:r>
            <a:r>
              <a:rPr lang="en-US" dirty="0"/>
              <a:t> </a:t>
            </a:r>
            <a:r>
              <a:rPr lang="en-US" dirty="0" err="1"/>
              <a:t>thuốc</a:t>
            </a:r>
            <a:r>
              <a:rPr lang="en-US" dirty="0"/>
              <a:t> BHYT </a:t>
            </a:r>
            <a:r>
              <a:rPr lang="en-US" dirty="0" err="1"/>
              <a:t>hợp</a:t>
            </a:r>
            <a:r>
              <a:rPr lang="en-US" dirty="0"/>
              <a:t> </a:t>
            </a:r>
            <a:r>
              <a:rPr lang="en-US" dirty="0" err="1"/>
              <a:t>lý</a:t>
            </a:r>
            <a:r>
              <a:rPr lang="en-US" dirty="0"/>
              <a:t>, </a:t>
            </a:r>
            <a:r>
              <a:rPr lang="en-US" dirty="0" err="1"/>
              <a:t>vai</a:t>
            </a:r>
            <a:r>
              <a:rPr lang="en-US" dirty="0"/>
              <a:t> </a:t>
            </a:r>
            <a:r>
              <a:rPr lang="en-US" dirty="0" err="1"/>
              <a:t>trò</a:t>
            </a:r>
            <a:r>
              <a:rPr lang="en-US" dirty="0"/>
              <a:t> </a:t>
            </a:r>
            <a:r>
              <a:rPr lang="en-US" dirty="0" err="1"/>
              <a:t>của</a:t>
            </a:r>
            <a:r>
              <a:rPr lang="en-US" dirty="0"/>
              <a:t> </a:t>
            </a:r>
            <a:r>
              <a:rPr lang="en-US" dirty="0" err="1"/>
              <a:t>Bác</a:t>
            </a:r>
            <a:r>
              <a:rPr lang="en-US" dirty="0"/>
              <a:t> </a:t>
            </a:r>
            <a:r>
              <a:rPr lang="en-US" dirty="0" err="1"/>
              <a:t>sĩ</a:t>
            </a:r>
            <a:r>
              <a:rPr lang="en-US" dirty="0"/>
              <a:t>, </a:t>
            </a:r>
            <a:r>
              <a:rPr lang="en-US" dirty="0" err="1"/>
              <a:t>Dược</a:t>
            </a:r>
            <a:r>
              <a:rPr lang="en-US" dirty="0"/>
              <a:t> </a:t>
            </a:r>
            <a:r>
              <a:rPr lang="en-US" dirty="0" err="1"/>
              <a:t>sĩ</a:t>
            </a:r>
            <a:r>
              <a:rPr lang="en-US" dirty="0"/>
              <a:t> </a:t>
            </a:r>
            <a:r>
              <a:rPr lang="en-US" dirty="0" err="1"/>
              <a:t>trong</a:t>
            </a:r>
            <a:r>
              <a:rPr lang="en-US" dirty="0"/>
              <a:t> </a:t>
            </a:r>
            <a:r>
              <a:rPr lang="en-US" dirty="0" err="1"/>
              <a:t>kiểm</a:t>
            </a:r>
            <a:r>
              <a:rPr lang="en-US" dirty="0"/>
              <a:t> </a:t>
            </a:r>
            <a:r>
              <a:rPr lang="en-US" dirty="0" err="1"/>
              <a:t>soát</a:t>
            </a:r>
            <a:r>
              <a:rPr lang="en-US" dirty="0"/>
              <a:t> </a:t>
            </a:r>
            <a:r>
              <a:rPr lang="en-US" dirty="0" err="1"/>
              <a:t>đơn</a:t>
            </a:r>
            <a:r>
              <a:rPr lang="en-US" dirty="0"/>
              <a:t> </a:t>
            </a:r>
            <a:r>
              <a:rPr lang="en-US" dirty="0" err="1"/>
              <a:t>thuốc</a:t>
            </a:r>
            <a:r>
              <a:rPr lang="en-US" dirty="0"/>
              <a:t>.</a:t>
            </a:r>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US" dirty="0" smtClean="0"/>
              <a:t>NỘI DUNG</a:t>
            </a:r>
            <a:br>
              <a:rPr lang="en-US" dirty="0" smtClean="0"/>
            </a:br>
            <a:endParaRPr lang="en-US" dirty="0"/>
          </a:p>
        </p:txBody>
      </p:sp>
    </p:spTree>
    <p:extLst>
      <p:ext uri="{BB962C8B-B14F-4D97-AF65-F5344CB8AC3E}">
        <p14:creationId xmlns:p14="http://schemas.microsoft.com/office/powerpoint/2010/main" val="1131187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02163"/>
          </a:xfrm>
        </p:spPr>
        <p:txBody>
          <a:bodyPr/>
          <a:lstStyle/>
          <a:p>
            <a:r>
              <a:rPr lang="en-US" dirty="0" err="1" smtClean="0"/>
              <a:t>Thông</a:t>
            </a:r>
            <a:r>
              <a:rPr lang="en-US" dirty="0" smtClean="0"/>
              <a:t> </a:t>
            </a:r>
            <a:r>
              <a:rPr lang="en-US" dirty="0" err="1" smtClean="0"/>
              <a:t>tư</a:t>
            </a:r>
            <a:r>
              <a:rPr lang="en-US" dirty="0" smtClean="0"/>
              <a:t> 20/2022/BYT</a:t>
            </a:r>
          </a:p>
          <a:p>
            <a:pPr marL="0" indent="0">
              <a:buNone/>
            </a:pPr>
            <a:endParaRPr lang="en-US" dirty="0"/>
          </a:p>
        </p:txBody>
      </p:sp>
      <p:sp>
        <p:nvSpPr>
          <p:cNvPr id="2" name="Title 1"/>
          <p:cNvSpPr>
            <a:spLocks noGrp="1"/>
          </p:cNvSpPr>
          <p:nvPr>
            <p:ph type="title"/>
          </p:nvPr>
        </p:nvSpPr>
        <p:spPr/>
        <p:txBody>
          <a:bodyPr>
            <a:normAutofit/>
          </a:bodyPr>
          <a:lstStyle/>
          <a:p>
            <a:r>
              <a:rPr lang="en-US" sz="3200" b="1" dirty="0" err="1">
                <a:latin typeface="Times New Roman" pitchFamily="18" charset="0"/>
                <a:cs typeface="Times New Roman" pitchFamily="18" charset="0"/>
              </a:rPr>
              <a:t>Cơ</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sở</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pháp</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lý</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khi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sử</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dụng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thuốc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thuộc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phạm</a:t>
            </a:r>
            <a:r>
              <a:rPr lang="en-US" sz="3200" b="1" dirty="0">
                <a:latin typeface="Times New Roman" pitchFamily="18" charset="0"/>
                <a:cs typeface="Times New Roman" pitchFamily="18" charset="0"/>
              </a:rPr>
              <a:t> vi </a:t>
            </a:r>
            <a:r>
              <a:rPr lang="en-US" sz="3200" b="1" dirty="0" err="1">
                <a:latin typeface="Times New Roman" pitchFamily="18" charset="0"/>
                <a:cs typeface="Times New Roman" pitchFamily="18" charset="0"/>
              </a:rPr>
              <a:t>thanh</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toán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của</a:t>
            </a:r>
            <a:r>
              <a:rPr lang="en-US" sz="3200" b="1" dirty="0">
                <a:latin typeface="Times New Roman" pitchFamily="18" charset="0"/>
                <a:cs typeface="Times New Roman" pitchFamily="18" charset="0"/>
              </a:rPr>
              <a:t> BHYT</a:t>
            </a:r>
          </a:p>
        </p:txBody>
      </p:sp>
      <p:pic>
        <p:nvPicPr>
          <p:cNvPr id="4" name="Picture 3">
            <a:extLst>
              <a:ext uri="{FF2B5EF4-FFF2-40B4-BE49-F238E27FC236}">
                <a16:creationId xmlns:a16="http://schemas.microsoft.com/office/drawing/2014/main" xmlns="" id="{3F66D75A-7887-FEA7-D8D1-27FB2E3F753C}"/>
              </a:ext>
            </a:extLst>
          </p:cNvPr>
          <p:cNvPicPr>
            <a:picLocks noChangeAspect="1"/>
          </p:cNvPicPr>
          <p:nvPr/>
        </p:nvPicPr>
        <p:blipFill>
          <a:blip r:embed="rId2"/>
          <a:stretch>
            <a:fillRect/>
          </a:stretch>
        </p:blipFill>
        <p:spPr>
          <a:xfrm>
            <a:off x="685800" y="2286000"/>
            <a:ext cx="6934200" cy="3581400"/>
          </a:xfrm>
          <a:prstGeom prst="rect">
            <a:avLst/>
          </a:prstGeom>
        </p:spPr>
      </p:pic>
    </p:spTree>
    <p:extLst>
      <p:ext uri="{BB962C8B-B14F-4D97-AF65-F5344CB8AC3E}">
        <p14:creationId xmlns:p14="http://schemas.microsoft.com/office/powerpoint/2010/main" val="3890927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3" cstate="print">
            <a:extLst>
              <a:ext uri="{28A0092B-C50C-407E-A947-70E740481C1C}">
                <a14:useLocalDpi xmlns:a14="http://schemas.microsoft.com/office/drawing/2010/main" val="0"/>
              </a:ext>
            </a:extLst>
          </a:blip>
          <a:srcRect l="3668" t="1587"/>
          <a:stretch/>
        </p:blipFill>
        <p:spPr bwMode="auto">
          <a:xfrm>
            <a:off x="2673926" y="1676400"/>
            <a:ext cx="4184073" cy="4724400"/>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normAutofit/>
          </a:bodyPr>
          <a:lstStyle/>
          <a:p>
            <a:r>
              <a:rPr lang="en-US" b="1" dirty="0" err="1" smtClean="0">
                <a:latin typeface="Times New Roman" pitchFamily="18" charset="0"/>
                <a:cs typeface="Times New Roman" pitchFamily="18" charset="0"/>
              </a:rPr>
              <a:t>Tờ</a:t>
            </a:r>
            <a:r>
              <a:rPr lang="en-US" b="1" dirty="0" smtClean="0">
                <a:latin typeface="Times New Roman" pitchFamily="18" charset="0"/>
                <a:cs typeface="Times New Roman" pitchFamily="18" charset="0"/>
              </a:rPr>
              <a:t> HDSD </a:t>
            </a:r>
            <a:r>
              <a:rPr lang="en-US" b="1" dirty="0" err="1" smtClean="0">
                <a:latin typeface="Times New Roman" pitchFamily="18" charset="0"/>
                <a:cs typeface="Times New Roman" pitchFamily="18" charset="0"/>
              </a:rPr>
              <a:t>Agilecox</a:t>
            </a:r>
            <a:r>
              <a:rPr lang="en-US" b="1" dirty="0" smtClean="0">
                <a:latin typeface="Times New Roman" pitchFamily="18" charset="0"/>
                <a:cs typeface="Times New Roman" pitchFamily="18" charset="0"/>
              </a:rPr>
              <a:t> 200</a:t>
            </a:r>
            <a:endParaRPr lang="en-US" b="1" dirty="0">
              <a:latin typeface="Times New Roman" pitchFamily="18" charset="0"/>
              <a:cs typeface="Times New Roman" pitchFamily="18" charset="0"/>
            </a:endParaRPr>
          </a:p>
        </p:txBody>
      </p:sp>
      <p:sp>
        <p:nvSpPr>
          <p:cNvPr id="7" name="Rectangle 6"/>
          <p:cNvSpPr/>
          <p:nvPr/>
        </p:nvSpPr>
        <p:spPr>
          <a:xfrm>
            <a:off x="2743200" y="2819400"/>
            <a:ext cx="4038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163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633941" y="1524000"/>
            <a:ext cx="5884055" cy="4602163"/>
          </a:xfrm>
          <a:prstGeom prst="rect">
            <a:avLst/>
          </a:prstGeom>
        </p:spPr>
      </p:pic>
      <p:sp>
        <p:nvSpPr>
          <p:cNvPr id="2" name="Title 1"/>
          <p:cNvSpPr>
            <a:spLocks noGrp="1"/>
          </p:cNvSpPr>
          <p:nvPr>
            <p:ph type="title"/>
          </p:nvPr>
        </p:nvSpPr>
        <p:spPr/>
        <p:txBody>
          <a:bodyPr>
            <a:normAutofit fontScale="90000"/>
          </a:bodyPr>
          <a:lstStyle/>
          <a:p>
            <a:r>
              <a:rPr lang="en-US" dirty="0"/>
              <a:t>HDSD </a:t>
            </a:r>
            <a:r>
              <a:rPr lang="en-US" dirty="0" err="1"/>
              <a:t>Biệt</a:t>
            </a:r>
            <a:r>
              <a:rPr lang="en-US" dirty="0"/>
              <a:t> </a:t>
            </a:r>
            <a:r>
              <a:rPr lang="en-US" dirty="0" err="1"/>
              <a:t>dược</a:t>
            </a:r>
            <a:r>
              <a:rPr lang="en-US" dirty="0"/>
              <a:t> </a:t>
            </a:r>
            <a:r>
              <a:rPr lang="en-US" dirty="0" err="1"/>
              <a:t>gốc</a:t>
            </a:r>
            <a:r>
              <a:rPr lang="en-US" dirty="0"/>
              <a:t> Celebrex</a:t>
            </a:r>
            <a:br>
              <a:rPr lang="en-US" dirty="0"/>
            </a:br>
            <a:endParaRPr lang="en-US" dirty="0"/>
          </a:p>
        </p:txBody>
      </p:sp>
      <p:sp>
        <p:nvSpPr>
          <p:cNvPr id="3" name="Rectangle 2"/>
          <p:cNvSpPr/>
          <p:nvPr/>
        </p:nvSpPr>
        <p:spPr>
          <a:xfrm>
            <a:off x="1828800" y="4191000"/>
            <a:ext cx="5334000" cy="2057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3505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l="-1" t="38695" r="-2960"/>
          <a:stretch/>
        </p:blipFill>
        <p:spPr>
          <a:xfrm>
            <a:off x="2514600" y="533400"/>
            <a:ext cx="3657600" cy="2286000"/>
          </a:xfrm>
          <a:prstGeom prst="rect">
            <a:avLst/>
          </a:prstGeom>
        </p:spPr>
      </p:pic>
      <p:sp>
        <p:nvSpPr>
          <p:cNvPr id="2" name="Title 1"/>
          <p:cNvSpPr>
            <a:spLocks noGrp="1"/>
          </p:cNvSpPr>
          <p:nvPr>
            <p:ph type="title"/>
          </p:nvPr>
        </p:nvSpPr>
        <p:spPr/>
        <p:txBody>
          <a:bodyPr/>
          <a:lstStyle/>
          <a:p>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1981200" y="3352800"/>
            <a:ext cx="5257800" cy="2971800"/>
          </a:xfrm>
          <a:prstGeom prst="rect">
            <a:avLst/>
          </a:prstGeom>
        </p:spPr>
      </p:pic>
      <p:sp>
        <p:nvSpPr>
          <p:cNvPr id="6" name="Rectangle 5"/>
          <p:cNvSpPr/>
          <p:nvPr/>
        </p:nvSpPr>
        <p:spPr>
          <a:xfrm>
            <a:off x="2438400" y="4724400"/>
            <a:ext cx="4800600" cy="1600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78599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514600" y="1676400"/>
            <a:ext cx="3809999" cy="3987006"/>
          </a:xfrm>
          <a:prstGeom prst="rect">
            <a:avLst/>
          </a:prstGeom>
        </p:spPr>
      </p:pic>
      <p:sp>
        <p:nvSpPr>
          <p:cNvPr id="2" name="Title 1"/>
          <p:cNvSpPr>
            <a:spLocks noGrp="1"/>
          </p:cNvSpPr>
          <p:nvPr>
            <p:ph type="title"/>
          </p:nvPr>
        </p:nvSpPr>
        <p:spPr>
          <a:xfrm>
            <a:off x="457200" y="304800"/>
            <a:ext cx="8229600" cy="1295400"/>
          </a:xfrm>
        </p:spPr>
        <p:txBody>
          <a:bodyPr>
            <a:noAutofit/>
          </a:bodyPr>
          <a:lstStyle/>
          <a:p>
            <a:r>
              <a:rPr lang="en-US" sz="2400" b="1" dirty="0" err="1">
                <a:latin typeface="Times New Roman" pitchFamily="18" charset="0"/>
                <a:cs typeface="Times New Roman" pitchFamily="18" charset="0"/>
              </a:rPr>
              <a:t>Dược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thư</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quốc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phiên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bản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xuất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bản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lần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thứ</a:t>
            </a:r>
            <a:r>
              <a:rPr lang="en-US" sz="2400" b="1" dirty="0">
                <a:latin typeface="Times New Roman" pitchFamily="18" charset="0"/>
                <a:cs typeface="Times New Roman" pitchFamily="18" charset="0"/>
              </a:rPr>
              <a:t> 3 </a:t>
            </a:r>
            <a:r>
              <a:rPr lang="en-US" sz="2400" b="1" dirty="0" err="1">
                <a:latin typeface="Times New Roman" pitchFamily="18" charset="0"/>
                <a:cs typeface="Times New Roman" pitchFamily="18" charset="0"/>
              </a:rPr>
              <a:t>năm</a:t>
            </a:r>
            <a:r>
              <a:rPr lang="en-US" sz="2400" b="1" dirty="0">
                <a:latin typeface="Times New Roman" pitchFamily="18" charset="0"/>
                <a:cs typeface="Times New Roman" pitchFamily="18" charset="0"/>
              </a:rPr>
              <a:t> 2022. </a:t>
            </a: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err="1" smtClean="0">
                <a:latin typeface="Times New Roman" pitchFamily="18" charset="0"/>
                <a:cs typeface="Times New Roman" pitchFamily="18" charset="0"/>
              </a:rPr>
              <a:t>Cách</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tra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cứu</a:t>
            </a:r>
            <a:r>
              <a:rPr lang="en-US" sz="2400" b="1" dirty="0">
                <a:latin typeface="Times New Roman" pitchFamily="18" charset="0"/>
                <a:cs typeface="Times New Roman" pitchFamily="18" charset="0"/>
              </a:rPr>
              <a:t> online “trungtamthuoc.com” + "</a:t>
            </a:r>
            <a:r>
              <a:rPr lang="en-US" sz="2400" b="1" dirty="0" err="1">
                <a:latin typeface="Times New Roman" pitchFamily="18" charset="0"/>
                <a:cs typeface="Times New Roman" pitchFamily="18" charset="0"/>
              </a:rPr>
              <a:t>Từ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khóa</a:t>
            </a:r>
            <a:r>
              <a:rPr lang="en-US" sz="2400" b="1" dirty="0">
                <a:latin typeface="Times New Roman" pitchFamily="18" charset="0"/>
                <a:cs typeface="Times New Roman" pitchFamily="18" charset="0"/>
              </a:rPr>
              <a:t>".</a:t>
            </a:r>
            <a:br>
              <a:rPr lang="en-US" sz="2400" b="1" dirty="0">
                <a:latin typeface="Times New Roman" pitchFamily="18" charset="0"/>
                <a:cs typeface="Times New Roman" pitchFamily="18" charset="0"/>
              </a:rPr>
            </a:b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303591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latin typeface="Times New Roman" pitchFamily="18" charset="0"/>
                <a:cs typeface="Times New Roman" pitchFamily="18" charset="0"/>
              </a:rPr>
              <a:t>2.Một </a:t>
            </a:r>
            <a:r>
              <a:rPr lang="en-US" b="1" dirty="0" err="1">
                <a:latin typeface="Times New Roman" pitchFamily="18" charset="0"/>
                <a:cs typeface="Times New Roman" pitchFamily="18" charset="0"/>
              </a:rPr>
              <a:t>số</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thuốc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thanh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toán</a:t>
            </a:r>
            <a:r>
              <a:rPr lang="en-US" b="1" dirty="0">
                <a:latin typeface="Times New Roman" pitchFamily="18" charset="0"/>
                <a:cs typeface="Times New Roman" pitchFamily="18" charset="0"/>
              </a:rPr>
              <a:t> BHYT </a:t>
            </a:r>
            <a:r>
              <a:rPr lang="en-US" b="1" dirty="0" err="1">
                <a:latin typeface="Times New Roman" pitchFamily="18" charset="0"/>
                <a:cs typeface="Times New Roman" pitchFamily="18" charset="0"/>
              </a:rPr>
              <a:t>thường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bị</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xuất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toán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nguyên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hướng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khắc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phục</a:t>
            </a:r>
            <a:endParaRPr lang="en-US" dirty="0"/>
          </a:p>
        </p:txBody>
      </p:sp>
    </p:spTree>
    <p:extLst>
      <p:ext uri="{BB962C8B-B14F-4D97-AF65-F5344CB8AC3E}">
        <p14:creationId xmlns:p14="http://schemas.microsoft.com/office/powerpoint/2010/main" val="447939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828800"/>
            <a:ext cx="7408333" cy="4297363"/>
          </a:xfrm>
        </p:spPr>
        <p:txBody>
          <a:bodyPr>
            <a:normAutofit fontScale="92500" lnSpcReduction="20000"/>
          </a:bodyPr>
          <a:lstStyle/>
          <a:p>
            <a:pPr marL="0" indent="0">
              <a:buNone/>
            </a:pPr>
            <a:r>
              <a:rPr lang="en-US" b="1" dirty="0" smtClean="0">
                <a:latin typeface="Times New Roman" pitchFamily="18" charset="0"/>
                <a:cs typeface="Times New Roman" pitchFamily="18" charset="0"/>
              </a:rPr>
              <a:t>1</a:t>
            </a:r>
            <a:r>
              <a:rPr lang="en-US" b="1" dirty="0"/>
              <a:t>. </a:t>
            </a:r>
            <a:r>
              <a:rPr lang="en-US" b="1" dirty="0" err="1"/>
              <a:t>Tadimax</a:t>
            </a:r>
            <a:endParaRPr lang="en-US" b="1" dirty="0"/>
          </a:p>
          <a:p>
            <a:pPr marL="0" indent="0">
              <a:buNone/>
            </a:pPr>
            <a:r>
              <a:rPr lang="en-US" b="1" dirty="0"/>
              <a:t>-</a:t>
            </a:r>
            <a:r>
              <a:rPr lang="en-US" b="1" dirty="0" err="1"/>
              <a:t>Chỉ</a:t>
            </a:r>
            <a:r>
              <a:rPr lang="en-US" b="1" dirty="0"/>
              <a:t> </a:t>
            </a:r>
            <a:r>
              <a:rPr lang="en-US" b="1" dirty="0" err="1"/>
              <a:t>định</a:t>
            </a:r>
            <a:r>
              <a:rPr lang="en-US" b="1" dirty="0"/>
              <a:t>:</a:t>
            </a:r>
          </a:p>
          <a:p>
            <a:pPr marL="0" indent="0">
              <a:buNone/>
            </a:pPr>
            <a:r>
              <a:rPr lang="en-US" dirty="0"/>
              <a:t>U </a:t>
            </a:r>
            <a:r>
              <a:rPr lang="en-US" dirty="0" err="1"/>
              <a:t>lành</a:t>
            </a:r>
            <a:r>
              <a:rPr lang="en-US" dirty="0"/>
              <a:t> </a:t>
            </a:r>
            <a:r>
              <a:rPr lang="en-US" dirty="0" err="1"/>
              <a:t>của</a:t>
            </a:r>
            <a:r>
              <a:rPr lang="en-US" dirty="0"/>
              <a:t> </a:t>
            </a:r>
            <a:r>
              <a:rPr lang="en-US" dirty="0" err="1"/>
              <a:t>tuyến</a:t>
            </a:r>
            <a:r>
              <a:rPr lang="en-US" dirty="0"/>
              <a:t> </a:t>
            </a:r>
            <a:r>
              <a:rPr lang="en-US" dirty="0" err="1"/>
              <a:t>tuyền</a:t>
            </a:r>
            <a:r>
              <a:rPr lang="en-US" dirty="0"/>
              <a:t> </a:t>
            </a:r>
            <a:r>
              <a:rPr lang="en-US" dirty="0" err="1"/>
              <a:t>liệt</a:t>
            </a:r>
            <a:r>
              <a:rPr lang="en-US" dirty="0"/>
              <a:t> </a:t>
            </a:r>
            <a:r>
              <a:rPr lang="en-US" dirty="0" err="1"/>
              <a:t>hoặc</a:t>
            </a:r>
            <a:r>
              <a:rPr lang="en-US" dirty="0"/>
              <a:t> U </a:t>
            </a:r>
            <a:r>
              <a:rPr lang="en-US" dirty="0" err="1"/>
              <a:t>lành</a:t>
            </a:r>
            <a:r>
              <a:rPr lang="en-US" dirty="0"/>
              <a:t> </a:t>
            </a:r>
            <a:r>
              <a:rPr lang="en-US" dirty="0" err="1"/>
              <a:t>của</a:t>
            </a:r>
            <a:r>
              <a:rPr lang="en-US" dirty="0"/>
              <a:t> </a:t>
            </a:r>
            <a:r>
              <a:rPr lang="en-US" dirty="0" err="1"/>
              <a:t>tử</a:t>
            </a:r>
            <a:r>
              <a:rPr lang="en-US" dirty="0"/>
              <a:t> </a:t>
            </a:r>
            <a:r>
              <a:rPr lang="en-US" dirty="0" err="1"/>
              <a:t>cung</a:t>
            </a:r>
            <a:endParaRPr lang="en-US" dirty="0"/>
          </a:p>
          <a:p>
            <a:pPr marL="0" indent="0">
              <a:buNone/>
            </a:pPr>
            <a:r>
              <a:rPr lang="en-US" dirty="0"/>
              <a:t>-</a:t>
            </a: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dirty="0"/>
              <a:t>:</a:t>
            </a:r>
          </a:p>
          <a:p>
            <a:pPr marL="0" indent="0">
              <a:buNone/>
            </a:pPr>
            <a:r>
              <a:rPr lang="en-US" b="1" dirty="0"/>
              <a:t>    -N70</a:t>
            </a:r>
            <a:r>
              <a:rPr lang="en-US" dirty="0"/>
              <a:t>: </a:t>
            </a:r>
            <a:r>
              <a:rPr lang="en-US" dirty="0" err="1"/>
              <a:t>Viêm</a:t>
            </a:r>
            <a:r>
              <a:rPr lang="en-US" dirty="0"/>
              <a:t> </a:t>
            </a:r>
            <a:r>
              <a:rPr lang="en-US" dirty="0" err="1"/>
              <a:t>vòi</a:t>
            </a:r>
            <a:r>
              <a:rPr lang="en-US" dirty="0"/>
              <a:t> </a:t>
            </a:r>
            <a:r>
              <a:rPr lang="en-US" dirty="0" err="1"/>
              <a:t>và</a:t>
            </a:r>
            <a:r>
              <a:rPr lang="en-US" dirty="0"/>
              <a:t> </a:t>
            </a:r>
            <a:r>
              <a:rPr lang="en-US" dirty="0" err="1"/>
              <a:t>viêm</a:t>
            </a:r>
            <a:r>
              <a:rPr lang="en-US" dirty="0"/>
              <a:t> </a:t>
            </a:r>
            <a:r>
              <a:rPr lang="en-US" dirty="0" err="1"/>
              <a:t>buồng</a:t>
            </a:r>
            <a:r>
              <a:rPr lang="en-US" dirty="0"/>
              <a:t> </a:t>
            </a:r>
            <a:r>
              <a:rPr lang="en-US" dirty="0" err="1"/>
              <a:t>trứng</a:t>
            </a:r>
            <a:endParaRPr lang="en-US" dirty="0"/>
          </a:p>
          <a:p>
            <a:pPr marL="0" indent="0">
              <a:buNone/>
            </a:pPr>
            <a:r>
              <a:rPr lang="en-US" sz="2400" b="1" dirty="0" smtClean="0"/>
              <a:t>    -Q50.1</a:t>
            </a:r>
            <a:r>
              <a:rPr lang="en-US" sz="2400" dirty="0"/>
              <a:t>: Nang </a:t>
            </a:r>
            <a:r>
              <a:rPr lang="en-US" sz="2400" dirty="0" err="1"/>
              <a:t>buồng</a:t>
            </a:r>
            <a:r>
              <a:rPr lang="en-US" sz="2400" dirty="0"/>
              <a:t> </a:t>
            </a:r>
            <a:r>
              <a:rPr lang="en-US" sz="2400" dirty="0" err="1" smtClean="0"/>
              <a:t>trứng</a:t>
            </a:r>
            <a:endParaRPr lang="en-US" sz="2400" dirty="0" smtClean="0"/>
          </a:p>
          <a:p>
            <a:pPr marL="0" indent="0">
              <a:buNone/>
            </a:pPr>
            <a:r>
              <a:rPr lang="en-US" dirty="0"/>
              <a:t>-</a:t>
            </a:r>
            <a:r>
              <a:rPr lang="en-US" sz="2400" dirty="0" smtClean="0"/>
              <a:t> </a:t>
            </a:r>
            <a:r>
              <a:rPr lang="en-US" sz="2400" b="1" dirty="0" err="1" smtClean="0"/>
              <a:t>Hướng</a:t>
            </a:r>
            <a:r>
              <a:rPr lang="en-US" sz="2400" b="1" dirty="0" smtClean="0"/>
              <a:t> </a:t>
            </a:r>
            <a:r>
              <a:rPr lang="en-US" sz="2400" b="1" dirty="0" err="1" smtClean="0"/>
              <a:t>khắc</a:t>
            </a:r>
            <a:r>
              <a:rPr lang="en-US" sz="2400" b="1" dirty="0" smtClean="0"/>
              <a:t> </a:t>
            </a:r>
            <a:r>
              <a:rPr lang="en-US" sz="2400" b="1" dirty="0" err="1" smtClean="0"/>
              <a:t>phục</a:t>
            </a:r>
            <a:endParaRPr lang="en-US" sz="2400" b="1" dirty="0" smtClean="0"/>
          </a:p>
          <a:p>
            <a:pPr marL="0" lvl="0" indent="0">
              <a:buNone/>
            </a:pPr>
            <a:r>
              <a:rPr lang="en-US" sz="2400" b="1" dirty="0" err="1" smtClean="0"/>
              <a:t>Nữ</a:t>
            </a:r>
            <a:r>
              <a:rPr lang="en-US" sz="2400" b="1" dirty="0" smtClean="0"/>
              <a:t> </a:t>
            </a:r>
            <a:r>
              <a:rPr lang="en-US" sz="2400" b="1" dirty="0" err="1"/>
              <a:t>giới</a:t>
            </a:r>
            <a:r>
              <a:rPr lang="en-US" sz="2400" dirty="0"/>
              <a:t>:</a:t>
            </a:r>
          </a:p>
          <a:p>
            <a:pPr marL="0" indent="0">
              <a:buNone/>
            </a:pPr>
            <a:r>
              <a:rPr lang="en-US" sz="2400" b="1" dirty="0" smtClean="0"/>
              <a:t>    D25</a:t>
            </a:r>
            <a:r>
              <a:rPr lang="en-US" sz="2400" dirty="0"/>
              <a:t>: U </a:t>
            </a:r>
            <a:r>
              <a:rPr lang="en-US" sz="2400" dirty="0" err="1"/>
              <a:t>cơ</a:t>
            </a:r>
            <a:r>
              <a:rPr lang="en-US" sz="2400" dirty="0"/>
              <a:t> </a:t>
            </a:r>
            <a:r>
              <a:rPr lang="en-US" sz="2400" dirty="0" err="1"/>
              <a:t>trơn</a:t>
            </a:r>
            <a:r>
              <a:rPr lang="en-US" sz="2400" dirty="0"/>
              <a:t> </a:t>
            </a:r>
            <a:r>
              <a:rPr lang="en-US" sz="2400" dirty="0" err="1"/>
              <a:t>tử</a:t>
            </a:r>
            <a:r>
              <a:rPr lang="en-US" sz="2400" dirty="0"/>
              <a:t> </a:t>
            </a:r>
            <a:r>
              <a:rPr lang="en-US" sz="2400" dirty="0" err="1"/>
              <a:t>cung</a:t>
            </a:r>
            <a:endParaRPr lang="en-US" sz="2400" dirty="0"/>
          </a:p>
          <a:p>
            <a:pPr marL="0" indent="0">
              <a:buNone/>
            </a:pPr>
            <a:r>
              <a:rPr lang="en-US" sz="2400" b="1" dirty="0" smtClean="0"/>
              <a:t>    D26</a:t>
            </a:r>
            <a:r>
              <a:rPr lang="en-US" sz="2400" dirty="0"/>
              <a:t>: U </a:t>
            </a:r>
            <a:r>
              <a:rPr lang="en-US" sz="2400" dirty="0" err="1"/>
              <a:t>lành</a:t>
            </a:r>
            <a:r>
              <a:rPr lang="en-US" sz="2400" dirty="0"/>
              <a:t> </a:t>
            </a:r>
            <a:r>
              <a:rPr lang="en-US" sz="2400" dirty="0" err="1"/>
              <a:t>khác</a:t>
            </a:r>
            <a:r>
              <a:rPr lang="en-US" sz="2400" dirty="0"/>
              <a:t> </a:t>
            </a:r>
            <a:r>
              <a:rPr lang="en-US" sz="2400" dirty="0" err="1"/>
              <a:t>của</a:t>
            </a:r>
            <a:r>
              <a:rPr lang="en-US" sz="2400" dirty="0"/>
              <a:t> </a:t>
            </a:r>
            <a:r>
              <a:rPr lang="en-US" sz="2400" dirty="0" err="1"/>
              <a:t>tử</a:t>
            </a:r>
            <a:r>
              <a:rPr lang="en-US" sz="2400" dirty="0"/>
              <a:t> </a:t>
            </a:r>
            <a:r>
              <a:rPr lang="en-US" sz="2400" dirty="0" err="1"/>
              <a:t>cung</a:t>
            </a:r>
            <a:endParaRPr lang="en-US" sz="2400" dirty="0"/>
          </a:p>
          <a:p>
            <a:pPr marL="0" lvl="0" indent="0">
              <a:buNone/>
            </a:pPr>
            <a:r>
              <a:rPr lang="en-US" sz="2400" b="1" dirty="0"/>
              <a:t>Nam </a:t>
            </a:r>
            <a:r>
              <a:rPr lang="en-US" sz="2400" b="1" dirty="0" err="1"/>
              <a:t>giới</a:t>
            </a:r>
            <a:r>
              <a:rPr lang="en-US" sz="2400" b="1" dirty="0"/>
              <a:t>:</a:t>
            </a:r>
          </a:p>
          <a:p>
            <a:pPr marL="0" indent="0">
              <a:buNone/>
            </a:pPr>
            <a:r>
              <a:rPr lang="en-US" sz="2400" dirty="0" smtClean="0"/>
              <a:t>   </a:t>
            </a:r>
            <a:r>
              <a:rPr lang="en-US" sz="2400" b="1" dirty="0" smtClean="0"/>
              <a:t> D29.1 </a:t>
            </a:r>
            <a:r>
              <a:rPr lang="en-US" sz="2400" dirty="0"/>
              <a:t>: U </a:t>
            </a:r>
            <a:r>
              <a:rPr lang="en-US" sz="2400" dirty="0" err="1"/>
              <a:t>lành</a:t>
            </a:r>
            <a:r>
              <a:rPr lang="en-US" sz="2400" dirty="0"/>
              <a:t> </a:t>
            </a:r>
            <a:r>
              <a:rPr lang="en-US" sz="2400" dirty="0" err="1"/>
              <a:t>của</a:t>
            </a:r>
            <a:r>
              <a:rPr lang="en-US" sz="2400" dirty="0"/>
              <a:t> </a:t>
            </a:r>
            <a:r>
              <a:rPr lang="en-US" sz="2400" dirty="0" err="1"/>
              <a:t>Tuyến</a:t>
            </a:r>
            <a:r>
              <a:rPr lang="en-US" sz="2400" dirty="0"/>
              <a:t> </a:t>
            </a:r>
            <a:r>
              <a:rPr lang="en-US" sz="2400" dirty="0" err="1"/>
              <a:t>tiền</a:t>
            </a:r>
            <a:r>
              <a:rPr lang="en-US" sz="2400" dirty="0"/>
              <a:t> </a:t>
            </a:r>
            <a:r>
              <a:rPr lang="en-US" sz="2400" dirty="0" err="1"/>
              <a:t>liệt</a:t>
            </a:r>
            <a:r>
              <a:rPr lang="en-US" sz="2400" dirty="0"/>
              <a:t> </a:t>
            </a:r>
            <a:endParaRPr lang="en-US" sz="2400" b="1" dirty="0"/>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b="1" dirty="0">
                <a:latin typeface="Times New Roman" pitchFamily="18" charset="0"/>
                <a:cs typeface="Times New Roman" pitchFamily="18" charset="0"/>
              </a:rPr>
              <a:t> THUỐC CHẾ PHẨM YHCT</a:t>
            </a:r>
            <a:endParaRPr lang="en-US" dirty="0"/>
          </a:p>
        </p:txBody>
      </p:sp>
    </p:spTree>
    <p:extLst>
      <p:ext uri="{BB962C8B-B14F-4D97-AF65-F5344CB8AC3E}">
        <p14:creationId xmlns:p14="http://schemas.microsoft.com/office/powerpoint/2010/main" val="2557104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fontScale="92500" lnSpcReduction="10000"/>
          </a:bodyPr>
          <a:lstStyle/>
          <a:p>
            <a:pPr marL="0" indent="0">
              <a:buNone/>
            </a:pPr>
            <a:r>
              <a:rPr lang="en-US" b="1" dirty="0" smtClean="0"/>
              <a:t>2. </a:t>
            </a:r>
            <a:r>
              <a:rPr lang="en-US" b="1" dirty="0" err="1" smtClean="0"/>
              <a:t>Thanh</a:t>
            </a:r>
            <a:r>
              <a:rPr lang="en-US" b="1" dirty="0" smtClean="0"/>
              <a:t> </a:t>
            </a:r>
            <a:r>
              <a:rPr lang="en-US" b="1" dirty="0" err="1" smtClean="0"/>
              <a:t>phế</a:t>
            </a:r>
            <a:r>
              <a:rPr lang="en-US" b="1" dirty="0" smtClean="0"/>
              <a:t> </a:t>
            </a:r>
            <a:r>
              <a:rPr lang="en-US" b="1" dirty="0" err="1" smtClean="0"/>
              <a:t>thủy</a:t>
            </a:r>
            <a:endParaRPr lang="en-US" b="1" dirty="0" smtClean="0"/>
          </a:p>
          <a:p>
            <a:pPr marL="0" indent="0">
              <a:buNone/>
            </a:pPr>
            <a:r>
              <a:rPr lang="en-US" sz="2400" b="1" dirty="0" smtClean="0"/>
              <a:t>-</a:t>
            </a:r>
            <a:r>
              <a:rPr lang="en-US" sz="2400" b="1" dirty="0" err="1" smtClean="0"/>
              <a:t>Chống</a:t>
            </a:r>
            <a:r>
              <a:rPr lang="en-US" sz="2400" b="1" dirty="0" smtClean="0"/>
              <a:t> </a:t>
            </a:r>
            <a:r>
              <a:rPr lang="en-US" sz="2400" b="1" dirty="0" err="1" smtClean="0"/>
              <a:t>chỉ</a:t>
            </a:r>
            <a:r>
              <a:rPr lang="en-US" sz="2400" b="1" dirty="0" smtClean="0"/>
              <a:t> </a:t>
            </a:r>
            <a:r>
              <a:rPr lang="en-US" sz="2400" b="1" dirty="0" err="1" smtClean="0"/>
              <a:t>định</a:t>
            </a:r>
            <a:endParaRPr lang="en-US" sz="2400" dirty="0"/>
          </a:p>
          <a:p>
            <a:pPr marL="0" indent="0">
              <a:buNone/>
            </a:pPr>
            <a:r>
              <a:rPr lang="en-US" sz="2400" dirty="0" smtClean="0"/>
              <a:t>     - </a:t>
            </a:r>
            <a:r>
              <a:rPr lang="en-US" sz="2400" dirty="0" err="1"/>
              <a:t>Bệnh</a:t>
            </a:r>
            <a:r>
              <a:rPr lang="en-US" sz="2400" dirty="0"/>
              <a:t> </a:t>
            </a:r>
            <a:r>
              <a:rPr lang="en-US" sz="2400" dirty="0" err="1"/>
              <a:t>đái</a:t>
            </a:r>
            <a:r>
              <a:rPr lang="en-US" sz="2400" dirty="0"/>
              <a:t> </a:t>
            </a:r>
            <a:r>
              <a:rPr lang="en-US" sz="2400" dirty="0" err="1"/>
              <a:t>tháo</a:t>
            </a:r>
            <a:r>
              <a:rPr lang="en-US" sz="2400" dirty="0"/>
              <a:t> </a:t>
            </a:r>
            <a:r>
              <a:rPr lang="en-US" sz="2400" dirty="0" err="1"/>
              <a:t>đường</a:t>
            </a:r>
            <a:endParaRPr lang="en-US" sz="2400" dirty="0"/>
          </a:p>
          <a:p>
            <a:pPr marL="0" indent="0">
              <a:buNone/>
            </a:pPr>
            <a:r>
              <a:rPr lang="en-US" sz="2400" dirty="0" smtClean="0"/>
              <a:t>     - </a:t>
            </a:r>
            <a:r>
              <a:rPr lang="en-US" sz="2400" dirty="0" err="1"/>
              <a:t>Tiêu</a:t>
            </a:r>
            <a:r>
              <a:rPr lang="en-US" sz="2400" dirty="0"/>
              <a:t> </a:t>
            </a:r>
            <a:r>
              <a:rPr lang="en-US" sz="2400" dirty="0" err="1"/>
              <a:t>chảy</a:t>
            </a:r>
            <a:endParaRPr lang="en-US" sz="2400" dirty="0"/>
          </a:p>
          <a:p>
            <a:pPr marL="0" indent="0">
              <a:buNone/>
            </a:pPr>
            <a:r>
              <a:rPr lang="en-US" sz="2400" dirty="0" smtClean="0"/>
              <a:t>     - </a:t>
            </a:r>
            <a:r>
              <a:rPr lang="en-US" sz="2400" dirty="0" err="1"/>
              <a:t>Đối</a:t>
            </a:r>
            <a:r>
              <a:rPr lang="en-US" sz="2400" dirty="0"/>
              <a:t> </a:t>
            </a:r>
            <a:r>
              <a:rPr lang="en-US" sz="2400" dirty="0" err="1"/>
              <a:t>tượng</a:t>
            </a:r>
            <a:r>
              <a:rPr lang="en-US" sz="2400" dirty="0"/>
              <a:t>  </a:t>
            </a:r>
            <a:r>
              <a:rPr lang="en-US" sz="2400" dirty="0" err="1"/>
              <a:t>phụ</a:t>
            </a:r>
            <a:r>
              <a:rPr lang="en-US" sz="2400" dirty="0"/>
              <a:t> </a:t>
            </a:r>
            <a:r>
              <a:rPr lang="en-US" sz="2400" dirty="0" err="1"/>
              <a:t>nữ</a:t>
            </a:r>
            <a:r>
              <a:rPr lang="en-US" sz="2400" dirty="0"/>
              <a:t> </a:t>
            </a:r>
            <a:r>
              <a:rPr lang="en-US" sz="2400" dirty="0" err="1"/>
              <a:t>có</a:t>
            </a:r>
            <a:r>
              <a:rPr lang="en-US" sz="2400" dirty="0"/>
              <a:t> </a:t>
            </a:r>
            <a:r>
              <a:rPr lang="en-US" sz="2400" dirty="0" err="1"/>
              <a:t>thai</a:t>
            </a:r>
            <a:r>
              <a:rPr lang="en-US" sz="2400" dirty="0" err="1" smtClean="0"/>
              <a:t>.</a:t>
            </a:r>
            <a:endParaRPr lang="en-US" sz="2400" dirty="0" smtClean="0"/>
          </a:p>
          <a:p>
            <a:pPr marL="0" indent="0">
              <a:buNone/>
            </a:pPr>
            <a:r>
              <a:rPr lang="en-US" sz="2400" b="1" dirty="0" smtClean="0"/>
              <a:t>-</a:t>
            </a:r>
            <a:r>
              <a:rPr lang="en-US" sz="2400" b="1" dirty="0" err="1" smtClean="0"/>
              <a:t>Chỉ</a:t>
            </a:r>
            <a:r>
              <a:rPr lang="en-US" sz="2400" b="1" dirty="0" smtClean="0"/>
              <a:t> </a:t>
            </a:r>
            <a:r>
              <a:rPr lang="en-US" sz="2400" b="1" dirty="0" err="1"/>
              <a:t>định</a:t>
            </a:r>
            <a:r>
              <a:rPr lang="en-US" sz="2400" b="1" dirty="0"/>
              <a:t> </a:t>
            </a:r>
            <a:r>
              <a:rPr lang="en-US" sz="2400" b="1" dirty="0" err="1"/>
              <a:t>không</a:t>
            </a:r>
            <a:r>
              <a:rPr lang="en-US" sz="2400" b="1" dirty="0"/>
              <a:t> </a:t>
            </a:r>
            <a:r>
              <a:rPr lang="en-US" sz="2400" b="1" dirty="0" err="1"/>
              <a:t>phù</a:t>
            </a:r>
            <a:r>
              <a:rPr lang="en-US" sz="2400" b="1" dirty="0"/>
              <a:t> </a:t>
            </a:r>
            <a:r>
              <a:rPr lang="en-US" sz="2400" b="1" dirty="0" err="1"/>
              <a:t>hợp</a:t>
            </a:r>
            <a:r>
              <a:rPr lang="en-US" sz="2400" b="1" dirty="0"/>
              <a:t>: </a:t>
            </a:r>
            <a:endParaRPr lang="en-US" sz="2400" dirty="0"/>
          </a:p>
          <a:p>
            <a:pPr marL="0" indent="0">
              <a:buNone/>
            </a:pPr>
            <a:r>
              <a:rPr lang="en-US" sz="2400" b="1" dirty="0" smtClean="0"/>
              <a:t>       -</a:t>
            </a:r>
            <a:r>
              <a:rPr lang="en-US" sz="2400" b="1" dirty="0"/>
              <a:t>E11: </a:t>
            </a:r>
            <a:r>
              <a:rPr lang="en-US" sz="2400" dirty="0" err="1"/>
              <a:t>Bệnh</a:t>
            </a:r>
            <a:r>
              <a:rPr lang="en-US" sz="2400" dirty="0"/>
              <a:t> ĐTĐ </a:t>
            </a:r>
            <a:r>
              <a:rPr lang="en-US" sz="2400" dirty="0" err="1"/>
              <a:t>ko</a:t>
            </a:r>
            <a:r>
              <a:rPr lang="en-US" sz="2400" dirty="0"/>
              <a:t> </a:t>
            </a:r>
            <a:r>
              <a:rPr lang="en-US" sz="2400" dirty="0" err="1"/>
              <a:t>phụ</a:t>
            </a:r>
            <a:r>
              <a:rPr lang="en-US" sz="2400" dirty="0"/>
              <a:t> </a:t>
            </a:r>
            <a:r>
              <a:rPr lang="en-US" sz="2400" dirty="0" err="1"/>
              <a:t>thuộc</a:t>
            </a:r>
            <a:r>
              <a:rPr lang="en-US" sz="2400" dirty="0"/>
              <a:t> Insulin</a:t>
            </a:r>
          </a:p>
          <a:p>
            <a:pPr marL="0" indent="0">
              <a:buNone/>
            </a:pPr>
            <a:r>
              <a:rPr lang="en-US" sz="2400" b="1" dirty="0" smtClean="0"/>
              <a:t>      -</a:t>
            </a:r>
            <a:r>
              <a:rPr lang="en-US" sz="2400" b="1" dirty="0"/>
              <a:t>K58.0: </a:t>
            </a:r>
            <a:r>
              <a:rPr lang="en-US" sz="2400" dirty="0" err="1"/>
              <a:t>Hội</a:t>
            </a:r>
            <a:r>
              <a:rPr lang="en-US" sz="2400" dirty="0"/>
              <a:t> </a:t>
            </a:r>
            <a:r>
              <a:rPr lang="en-US" sz="2400" dirty="0" err="1"/>
              <a:t>chứng</a:t>
            </a:r>
            <a:r>
              <a:rPr lang="en-US" sz="2400" dirty="0"/>
              <a:t> </a:t>
            </a:r>
            <a:r>
              <a:rPr lang="en-US" sz="2400" dirty="0" err="1"/>
              <a:t>ruột</a:t>
            </a:r>
            <a:r>
              <a:rPr lang="en-US" sz="2400" dirty="0"/>
              <a:t> </a:t>
            </a:r>
            <a:r>
              <a:rPr lang="en-US" sz="2400" dirty="0" err="1"/>
              <a:t>kích</a:t>
            </a:r>
            <a:r>
              <a:rPr lang="en-US" sz="2400" dirty="0"/>
              <a:t> </a:t>
            </a:r>
            <a:r>
              <a:rPr lang="en-US" sz="2400" dirty="0" err="1"/>
              <a:t>thích</a:t>
            </a:r>
            <a:r>
              <a:rPr lang="en-US" sz="2400" dirty="0"/>
              <a:t> </a:t>
            </a:r>
            <a:r>
              <a:rPr lang="en-US" sz="2400" dirty="0" err="1"/>
              <a:t>có</a:t>
            </a:r>
            <a:r>
              <a:rPr lang="en-US" sz="2400" dirty="0"/>
              <a:t> </a:t>
            </a:r>
            <a:r>
              <a:rPr lang="en-US" sz="2400" dirty="0" err="1"/>
              <a:t>tiêu</a:t>
            </a:r>
            <a:r>
              <a:rPr lang="en-US" sz="2400" dirty="0"/>
              <a:t> </a:t>
            </a:r>
            <a:r>
              <a:rPr lang="en-US" sz="2400" dirty="0" err="1"/>
              <a:t>chảy</a:t>
            </a:r>
            <a:endParaRPr lang="en-US" sz="2400" dirty="0"/>
          </a:p>
          <a:p>
            <a:pPr marL="0" indent="0">
              <a:buNone/>
            </a:pPr>
            <a:r>
              <a:rPr lang="en-US" sz="2400" b="1" dirty="0" smtClean="0"/>
              <a:t>      -</a:t>
            </a:r>
            <a:r>
              <a:rPr lang="en-US" sz="2400" b="1" dirty="0"/>
              <a:t>K90.1: </a:t>
            </a:r>
            <a:r>
              <a:rPr lang="en-US" sz="2400" dirty="0" err="1"/>
              <a:t>Tiêu</a:t>
            </a:r>
            <a:r>
              <a:rPr lang="en-US" sz="2400" dirty="0"/>
              <a:t> </a:t>
            </a:r>
            <a:r>
              <a:rPr lang="en-US" sz="2400" dirty="0" err="1"/>
              <a:t>chảy</a:t>
            </a:r>
            <a:r>
              <a:rPr lang="en-US" sz="2400" dirty="0"/>
              <a:t> </a:t>
            </a:r>
            <a:r>
              <a:rPr lang="en-US" sz="2400" dirty="0" err="1"/>
              <a:t>nhiệt</a:t>
            </a:r>
            <a:r>
              <a:rPr lang="en-US" sz="2400" dirty="0"/>
              <a:t> </a:t>
            </a:r>
            <a:r>
              <a:rPr lang="en-US" sz="2400" dirty="0" err="1" smtClean="0"/>
              <a:t>đới</a:t>
            </a:r>
            <a:endParaRPr lang="en-US" sz="2400" dirty="0" smtClean="0"/>
          </a:p>
          <a:p>
            <a:pPr marL="0" indent="0">
              <a:buNone/>
            </a:pPr>
            <a:r>
              <a:rPr lang="en-US" sz="2400" b="1" dirty="0" smtClean="0"/>
              <a:t>  -</a:t>
            </a:r>
            <a:r>
              <a:rPr lang="en-US" sz="2400" b="1" dirty="0" err="1" smtClean="0"/>
              <a:t>Hướng</a:t>
            </a:r>
            <a:r>
              <a:rPr lang="en-US" sz="2400" b="1" dirty="0" smtClean="0"/>
              <a:t> </a:t>
            </a:r>
            <a:r>
              <a:rPr lang="en-US" sz="2400" b="1" dirty="0" err="1" smtClean="0"/>
              <a:t>khắc</a:t>
            </a:r>
            <a:r>
              <a:rPr lang="en-US" sz="2400" b="1" dirty="0" smtClean="0"/>
              <a:t> </a:t>
            </a:r>
            <a:r>
              <a:rPr lang="en-US" sz="2400" b="1" dirty="0" err="1" smtClean="0"/>
              <a:t>phục</a:t>
            </a:r>
            <a:endParaRPr lang="en-US" sz="2400" b="1" dirty="0" smtClean="0"/>
          </a:p>
          <a:p>
            <a:pPr marL="0" indent="0">
              <a:buNone/>
            </a:pPr>
            <a:r>
              <a:rPr lang="en-US" sz="2400" b="1" dirty="0"/>
              <a:t> </a:t>
            </a:r>
            <a:r>
              <a:rPr lang="en-US" sz="2400" b="1" dirty="0" smtClean="0"/>
              <a:t>      </a:t>
            </a:r>
            <a:r>
              <a:rPr lang="en-US" sz="2400" dirty="0" err="1" smtClean="0"/>
              <a:t>Ko</a:t>
            </a:r>
            <a:r>
              <a:rPr lang="en-US" sz="2400" dirty="0" smtClean="0"/>
              <a:t> </a:t>
            </a:r>
            <a:r>
              <a:rPr lang="en-US" sz="2400" dirty="0" err="1" smtClean="0"/>
              <a:t>kê</a:t>
            </a:r>
            <a:r>
              <a:rPr lang="en-US" sz="2400" dirty="0" smtClean="0"/>
              <a:t> </a:t>
            </a:r>
            <a:r>
              <a:rPr lang="en-US" sz="2400" dirty="0" err="1" smtClean="0"/>
              <a:t>vào</a:t>
            </a:r>
            <a:r>
              <a:rPr lang="en-US" sz="2400" dirty="0" smtClean="0"/>
              <a:t> </a:t>
            </a:r>
            <a:r>
              <a:rPr lang="en-US" sz="2400" dirty="0" err="1" smtClean="0"/>
              <a:t>phần</a:t>
            </a:r>
            <a:r>
              <a:rPr lang="en-US" sz="2400" dirty="0" smtClean="0"/>
              <a:t> </a:t>
            </a:r>
            <a:r>
              <a:rPr lang="en-US" sz="2400" dirty="0" err="1" smtClean="0"/>
              <a:t>chống</a:t>
            </a:r>
            <a:r>
              <a:rPr lang="en-US" sz="2400" dirty="0" smtClean="0"/>
              <a:t> </a:t>
            </a:r>
            <a:r>
              <a:rPr lang="en-US" sz="2400" dirty="0" err="1" smtClean="0"/>
              <a:t>chỉ</a:t>
            </a:r>
            <a:r>
              <a:rPr lang="en-US" sz="2400" dirty="0" smtClean="0"/>
              <a:t> </a:t>
            </a:r>
            <a:r>
              <a:rPr lang="en-US" sz="2400" dirty="0" err="1" smtClean="0"/>
              <a:t>định</a:t>
            </a:r>
            <a:endParaRPr lang="en-US" sz="2400" dirty="0"/>
          </a:p>
        </p:txBody>
      </p:sp>
      <p:sp>
        <p:nvSpPr>
          <p:cNvPr id="2" name="Title 1"/>
          <p:cNvSpPr>
            <a:spLocks noGrp="1"/>
          </p:cNvSpPr>
          <p:nvPr>
            <p:ph type="title"/>
          </p:nvPr>
        </p:nvSpPr>
        <p:spPr/>
        <p:txBody>
          <a:bodyPr/>
          <a:lstStyle/>
          <a:p>
            <a:r>
              <a:rPr lang="en-US" b="1" dirty="0">
                <a:latin typeface="Times New Roman" pitchFamily="18" charset="0"/>
                <a:cs typeface="Times New Roman" pitchFamily="18" charset="0"/>
              </a:rPr>
              <a:t>THUỐC CHẾ PHẨM YHCT</a:t>
            </a:r>
            <a:endParaRPr lang="en-US" dirty="0"/>
          </a:p>
        </p:txBody>
      </p:sp>
    </p:spTree>
    <p:extLst>
      <p:ext uri="{BB962C8B-B14F-4D97-AF65-F5344CB8AC3E}">
        <p14:creationId xmlns:p14="http://schemas.microsoft.com/office/powerpoint/2010/main" val="3860579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828800"/>
            <a:ext cx="7408333" cy="4297363"/>
          </a:xfrm>
        </p:spPr>
        <p:txBody>
          <a:bodyPr>
            <a:normAutofit/>
          </a:bodyPr>
          <a:lstStyle/>
          <a:p>
            <a:pPr marL="0" indent="0">
              <a:buNone/>
            </a:pPr>
            <a:r>
              <a:rPr lang="en-US" b="1" dirty="0" smtClean="0"/>
              <a:t>3. </a:t>
            </a:r>
            <a:r>
              <a:rPr lang="en-US" b="1" dirty="0" err="1" smtClean="0"/>
              <a:t>Hoạt</a:t>
            </a:r>
            <a:r>
              <a:rPr lang="en-US" b="1" dirty="0" smtClean="0"/>
              <a:t> </a:t>
            </a:r>
            <a:r>
              <a:rPr lang="en-US" b="1" dirty="0" err="1" smtClean="0"/>
              <a:t>huyết</a:t>
            </a:r>
            <a:r>
              <a:rPr lang="en-US" b="1" dirty="0" smtClean="0"/>
              <a:t> </a:t>
            </a:r>
            <a:r>
              <a:rPr lang="en-US" b="1" dirty="0" err="1" smtClean="0"/>
              <a:t>thông</a:t>
            </a:r>
            <a:r>
              <a:rPr lang="en-US" b="1" dirty="0" smtClean="0"/>
              <a:t> </a:t>
            </a:r>
            <a:r>
              <a:rPr lang="en-US" b="1" dirty="0" err="1" smtClean="0"/>
              <a:t>mạch</a:t>
            </a:r>
            <a:r>
              <a:rPr lang="en-US" b="1" dirty="0" smtClean="0"/>
              <a:t>, </a:t>
            </a:r>
            <a:r>
              <a:rPr lang="en-US" b="1" dirty="0" err="1" smtClean="0"/>
              <a:t>Hoạt</a:t>
            </a:r>
            <a:r>
              <a:rPr lang="en-US" b="1" dirty="0" smtClean="0"/>
              <a:t> </a:t>
            </a:r>
            <a:r>
              <a:rPr lang="en-US" b="1" dirty="0" err="1" smtClean="0"/>
              <a:t>huyết</a:t>
            </a:r>
            <a:r>
              <a:rPr lang="en-US" b="1" dirty="0" smtClean="0"/>
              <a:t> </a:t>
            </a:r>
            <a:r>
              <a:rPr lang="en-US" b="1" dirty="0" err="1" smtClean="0"/>
              <a:t>phúc</a:t>
            </a:r>
            <a:r>
              <a:rPr lang="en-US" b="1" dirty="0" smtClean="0"/>
              <a:t> </a:t>
            </a:r>
            <a:r>
              <a:rPr lang="en-US" b="1" dirty="0" err="1" smtClean="0"/>
              <a:t>hưng</a:t>
            </a:r>
            <a:endParaRPr lang="en-US" b="1" dirty="0" smtClean="0"/>
          </a:p>
          <a:p>
            <a:pPr marL="0" indent="0">
              <a:buNone/>
            </a:pPr>
            <a:r>
              <a:rPr lang="en-US" b="1" dirty="0" smtClean="0"/>
              <a:t>-</a:t>
            </a:r>
            <a:r>
              <a:rPr lang="en-US" b="1" dirty="0" err="1" smtClean="0"/>
              <a:t>Chống</a:t>
            </a:r>
            <a:r>
              <a:rPr lang="en-US" b="1" dirty="0" smtClean="0"/>
              <a:t> </a:t>
            </a:r>
            <a:r>
              <a:rPr lang="en-US" b="1" dirty="0" err="1" smtClean="0"/>
              <a:t>chỉ</a:t>
            </a:r>
            <a:r>
              <a:rPr lang="en-US" b="1" dirty="0" smtClean="0"/>
              <a:t> </a:t>
            </a:r>
            <a:r>
              <a:rPr lang="en-US" b="1" dirty="0" err="1" smtClean="0"/>
              <a:t>định</a:t>
            </a:r>
            <a:r>
              <a:rPr lang="en-US" b="1" dirty="0" smtClean="0"/>
              <a:t>: </a:t>
            </a:r>
          </a:p>
          <a:p>
            <a:pPr marL="0" indent="0">
              <a:buNone/>
            </a:pPr>
            <a:r>
              <a:rPr lang="en-US" dirty="0" smtClean="0"/>
              <a:t>   </a:t>
            </a:r>
            <a:r>
              <a:rPr lang="en-US" dirty="0" err="1" smtClean="0"/>
              <a:t>Đang</a:t>
            </a:r>
            <a:r>
              <a:rPr lang="en-US" dirty="0" smtClean="0"/>
              <a:t> </a:t>
            </a:r>
            <a:r>
              <a:rPr lang="en-US" dirty="0" err="1" smtClean="0"/>
              <a:t>có</a:t>
            </a:r>
            <a:r>
              <a:rPr lang="en-US" dirty="0" smtClean="0"/>
              <a:t> </a:t>
            </a:r>
            <a:r>
              <a:rPr lang="en-US" dirty="0" err="1" smtClean="0"/>
              <a:t>xuất</a:t>
            </a:r>
            <a:r>
              <a:rPr lang="en-US" dirty="0" smtClean="0"/>
              <a:t> </a:t>
            </a:r>
            <a:r>
              <a:rPr lang="en-US" dirty="0" err="1" smtClean="0"/>
              <a:t>huyết</a:t>
            </a:r>
            <a:endParaRPr lang="en-US" dirty="0" smtClean="0"/>
          </a:p>
          <a:p>
            <a:pPr marL="0" indent="0">
              <a:buNone/>
            </a:pPr>
            <a:r>
              <a:rPr lang="en-US" b="1" dirty="0" smtClean="0"/>
              <a:t>-</a:t>
            </a:r>
            <a:r>
              <a:rPr lang="en-US" b="1" dirty="0" err="1" smtClean="0"/>
              <a:t>Chỉ</a:t>
            </a:r>
            <a:r>
              <a:rPr lang="en-US" b="1" dirty="0" smtClean="0"/>
              <a:t> </a:t>
            </a:r>
            <a:r>
              <a:rPr lang="en-US" b="1" dirty="0" err="1"/>
              <a:t>định</a:t>
            </a:r>
            <a:r>
              <a:rPr lang="en-US" b="1" dirty="0"/>
              <a:t> </a:t>
            </a:r>
            <a:r>
              <a:rPr lang="en-US" b="1" dirty="0" err="1"/>
              <a:t>không</a:t>
            </a:r>
            <a:r>
              <a:rPr lang="en-US" b="1" dirty="0"/>
              <a:t> </a:t>
            </a:r>
            <a:r>
              <a:rPr lang="en-US" b="1" dirty="0" err="1"/>
              <a:t>phù</a:t>
            </a:r>
            <a:r>
              <a:rPr lang="en-US" b="1" dirty="0"/>
              <a:t> </a:t>
            </a:r>
            <a:r>
              <a:rPr lang="en-US" b="1" dirty="0" err="1"/>
              <a:t>hợp</a:t>
            </a:r>
            <a:r>
              <a:rPr lang="en-US" b="1" dirty="0"/>
              <a:t> </a:t>
            </a:r>
            <a:endParaRPr lang="en-US" dirty="0"/>
          </a:p>
          <a:p>
            <a:pPr marL="0" indent="0">
              <a:buNone/>
            </a:pPr>
            <a:r>
              <a:rPr lang="en-US" b="1" dirty="0" smtClean="0"/>
              <a:t>     I64</a:t>
            </a:r>
            <a:r>
              <a:rPr lang="en-US" dirty="0"/>
              <a:t>: </a:t>
            </a:r>
            <a:r>
              <a:rPr lang="en-US" dirty="0" err="1"/>
              <a:t>Đột</a:t>
            </a:r>
            <a:r>
              <a:rPr lang="en-US" dirty="0"/>
              <a:t> </a:t>
            </a:r>
            <a:r>
              <a:rPr lang="en-US" dirty="0" err="1"/>
              <a:t>quỵ</a:t>
            </a:r>
            <a:r>
              <a:rPr lang="en-US" dirty="0"/>
              <a:t> (tai </a:t>
            </a:r>
            <a:r>
              <a:rPr lang="en-US" dirty="0" err="1"/>
              <a:t>biến</a:t>
            </a:r>
            <a:r>
              <a:rPr lang="en-US" dirty="0"/>
              <a:t> </a:t>
            </a:r>
            <a:r>
              <a:rPr lang="en-US" dirty="0" err="1"/>
              <a:t>mạch</a:t>
            </a:r>
            <a:r>
              <a:rPr lang="en-US" dirty="0"/>
              <a:t> </a:t>
            </a:r>
            <a:r>
              <a:rPr lang="en-US" dirty="0" err="1"/>
              <a:t>máu</a:t>
            </a:r>
            <a:r>
              <a:rPr lang="en-US" dirty="0"/>
              <a:t> </a:t>
            </a:r>
            <a:r>
              <a:rPr lang="en-US" dirty="0" err="1"/>
              <a:t>não</a:t>
            </a:r>
            <a:r>
              <a:rPr lang="en-US" dirty="0"/>
              <a:t>), </a:t>
            </a:r>
            <a:r>
              <a:rPr lang="en-US" dirty="0" err="1"/>
              <a:t>không</a:t>
            </a:r>
            <a:r>
              <a:rPr lang="en-US" dirty="0"/>
              <a:t> </a:t>
            </a:r>
            <a:r>
              <a:rPr lang="en-US" dirty="0" err="1"/>
              <a:t>xác</a:t>
            </a:r>
            <a:r>
              <a:rPr lang="en-US" dirty="0"/>
              <a:t> </a:t>
            </a:r>
            <a:r>
              <a:rPr lang="en-US" dirty="0" err="1"/>
              <a:t>định</a:t>
            </a:r>
            <a:r>
              <a:rPr lang="en-US" dirty="0"/>
              <a:t> do </a:t>
            </a:r>
            <a:r>
              <a:rPr lang="en-US" dirty="0" err="1"/>
              <a:t>xuất</a:t>
            </a:r>
            <a:r>
              <a:rPr lang="en-US" dirty="0"/>
              <a:t> </a:t>
            </a:r>
            <a:r>
              <a:rPr lang="en-US" dirty="0" err="1"/>
              <a:t>huyết</a:t>
            </a:r>
            <a:r>
              <a:rPr lang="en-US" dirty="0"/>
              <a:t> hay </a:t>
            </a:r>
            <a:r>
              <a:rPr lang="en-US" dirty="0" err="1"/>
              <a:t>nhồi</a:t>
            </a:r>
            <a:r>
              <a:rPr lang="en-US" dirty="0"/>
              <a:t> </a:t>
            </a:r>
            <a:r>
              <a:rPr lang="en-US" dirty="0" err="1"/>
              <a:t>máu</a:t>
            </a:r>
            <a:endParaRPr lang="en-US" dirty="0"/>
          </a:p>
          <a:p>
            <a:pPr marL="0" indent="0">
              <a:buNone/>
            </a:pPr>
            <a:r>
              <a:rPr lang="en-US" b="1" dirty="0" smtClean="0"/>
              <a:t>      P54.5</a:t>
            </a:r>
            <a:r>
              <a:rPr lang="en-US" dirty="0"/>
              <a:t>: </a:t>
            </a:r>
            <a:r>
              <a:rPr lang="en-US" dirty="0" err="1"/>
              <a:t>Xuất</a:t>
            </a:r>
            <a:r>
              <a:rPr lang="en-US" dirty="0"/>
              <a:t> </a:t>
            </a:r>
            <a:r>
              <a:rPr lang="en-US" dirty="0" err="1"/>
              <a:t>huyết</a:t>
            </a:r>
            <a:r>
              <a:rPr lang="en-US" dirty="0"/>
              <a:t> </a:t>
            </a:r>
            <a:r>
              <a:rPr lang="en-US" dirty="0" err="1"/>
              <a:t>dưới</a:t>
            </a:r>
            <a:r>
              <a:rPr lang="en-US" dirty="0"/>
              <a:t> </a:t>
            </a:r>
            <a:r>
              <a:rPr lang="en-US" dirty="0" smtClean="0"/>
              <a:t>da</a:t>
            </a:r>
          </a:p>
          <a:p>
            <a:pPr marL="0" indent="0">
              <a:buNone/>
            </a:pPr>
            <a:r>
              <a:rPr lang="en-US" b="1" dirty="0" smtClean="0"/>
              <a:t>-</a:t>
            </a: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dirty="0" smtClean="0"/>
              <a:t>    </a:t>
            </a:r>
            <a:r>
              <a:rPr lang="en-US" dirty="0" err="1" smtClean="0"/>
              <a:t>Không</a:t>
            </a:r>
            <a:r>
              <a:rPr lang="en-US" dirty="0" smtClean="0"/>
              <a:t> </a:t>
            </a:r>
            <a:r>
              <a:rPr lang="en-US" dirty="0" err="1"/>
              <a:t>kê</a:t>
            </a:r>
            <a:r>
              <a:rPr lang="en-US" dirty="0"/>
              <a:t> </a:t>
            </a:r>
            <a:r>
              <a:rPr lang="en-US" dirty="0" err="1"/>
              <a:t>cho</a:t>
            </a:r>
            <a:r>
              <a:rPr lang="en-US" dirty="0"/>
              <a:t> </a:t>
            </a:r>
            <a:r>
              <a:rPr lang="en-US" dirty="0" err="1"/>
              <a:t>bệnh</a:t>
            </a:r>
            <a:r>
              <a:rPr lang="en-US" dirty="0"/>
              <a:t> </a:t>
            </a:r>
            <a:r>
              <a:rPr lang="en-US" dirty="0" err="1"/>
              <a:t>nhân</a:t>
            </a:r>
            <a:r>
              <a:rPr lang="en-US" dirty="0"/>
              <a:t> </a:t>
            </a:r>
            <a:r>
              <a:rPr lang="en-US" dirty="0" err="1"/>
              <a:t>đang</a:t>
            </a:r>
            <a:r>
              <a:rPr lang="en-US" dirty="0"/>
              <a:t> </a:t>
            </a:r>
            <a:r>
              <a:rPr lang="en-US" dirty="0" err="1"/>
              <a:t>có</a:t>
            </a:r>
            <a:r>
              <a:rPr lang="en-US" dirty="0"/>
              <a:t> </a:t>
            </a:r>
            <a:r>
              <a:rPr lang="en-US" dirty="0" err="1"/>
              <a:t>xuất</a:t>
            </a:r>
            <a:r>
              <a:rPr lang="en-US" dirty="0"/>
              <a:t> </a:t>
            </a:r>
            <a:r>
              <a:rPr lang="en-US" dirty="0" err="1"/>
              <a:t>huyết</a:t>
            </a:r>
            <a:endParaRPr lang="en-US" dirty="0"/>
          </a:p>
        </p:txBody>
      </p:sp>
      <p:sp>
        <p:nvSpPr>
          <p:cNvPr id="2" name="Title 1"/>
          <p:cNvSpPr>
            <a:spLocks noGrp="1"/>
          </p:cNvSpPr>
          <p:nvPr>
            <p:ph type="title"/>
          </p:nvPr>
        </p:nvSpPr>
        <p:spPr/>
        <p:txBody>
          <a:bodyPr/>
          <a:lstStyle/>
          <a:p>
            <a:r>
              <a:rPr lang="en-US" b="1" dirty="0">
                <a:latin typeface="Times New Roman" pitchFamily="18" charset="0"/>
                <a:cs typeface="Times New Roman" pitchFamily="18" charset="0"/>
              </a:rPr>
              <a:t>THUỐC CHẾ PHẨM YHCT</a:t>
            </a:r>
            <a:endParaRPr lang="en-US" dirty="0"/>
          </a:p>
        </p:txBody>
      </p:sp>
    </p:spTree>
    <p:extLst>
      <p:ext uri="{BB962C8B-B14F-4D97-AF65-F5344CB8AC3E}">
        <p14:creationId xmlns:p14="http://schemas.microsoft.com/office/powerpoint/2010/main" val="2468851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905000"/>
            <a:ext cx="7408333" cy="4221163"/>
          </a:xfrm>
        </p:spPr>
        <p:txBody>
          <a:bodyPr>
            <a:normAutofit fontScale="92500" lnSpcReduction="20000"/>
          </a:bodyPr>
          <a:lstStyle/>
          <a:p>
            <a:pPr marL="0" indent="0">
              <a:buNone/>
            </a:pPr>
            <a:r>
              <a:rPr lang="en-US" b="1" dirty="0" smtClean="0"/>
              <a:t>4. </a:t>
            </a:r>
            <a:r>
              <a:rPr lang="en-US" b="1" dirty="0" err="1"/>
              <a:t>Bình</a:t>
            </a:r>
            <a:r>
              <a:rPr lang="en-US" b="1" dirty="0"/>
              <a:t> </a:t>
            </a:r>
            <a:r>
              <a:rPr lang="en-US" b="1" dirty="0" smtClean="0"/>
              <a:t>can, </a:t>
            </a:r>
            <a:r>
              <a:rPr lang="en-US" b="1" dirty="0" err="1" smtClean="0"/>
              <a:t>Bổ</a:t>
            </a:r>
            <a:r>
              <a:rPr lang="en-US" b="1" dirty="0" smtClean="0"/>
              <a:t> </a:t>
            </a:r>
            <a:r>
              <a:rPr lang="en-US" b="1" dirty="0" err="1" smtClean="0"/>
              <a:t>gan</a:t>
            </a:r>
            <a:r>
              <a:rPr lang="en-US" b="1" dirty="0" smtClean="0"/>
              <a:t> </a:t>
            </a:r>
            <a:r>
              <a:rPr lang="en-US" b="1" dirty="0" err="1" smtClean="0"/>
              <a:t>tiêu</a:t>
            </a:r>
            <a:r>
              <a:rPr lang="en-US" b="1" dirty="0" smtClean="0"/>
              <a:t> </a:t>
            </a:r>
            <a:r>
              <a:rPr lang="en-US" b="1" dirty="0" err="1" smtClean="0"/>
              <a:t>độc</a:t>
            </a:r>
            <a:r>
              <a:rPr lang="en-US" b="1" dirty="0" smtClean="0"/>
              <a:t> </a:t>
            </a:r>
            <a:r>
              <a:rPr lang="en-US" b="1" dirty="0" err="1" smtClean="0"/>
              <a:t>Livsin</a:t>
            </a:r>
            <a:r>
              <a:rPr lang="en-US" b="1" dirty="0" smtClean="0"/>
              <a:t> 94</a:t>
            </a:r>
          </a:p>
          <a:p>
            <a:pPr marL="0" indent="0">
              <a:buNone/>
            </a:pPr>
            <a:r>
              <a:rPr lang="en-US" b="1" dirty="0" smtClean="0"/>
              <a:t>-CĐ</a:t>
            </a:r>
            <a:r>
              <a:rPr lang="en-US" b="1" dirty="0"/>
              <a:t>: </a:t>
            </a:r>
            <a:r>
              <a:rPr lang="en-US" dirty="0" err="1"/>
              <a:t>Suy</a:t>
            </a:r>
            <a:r>
              <a:rPr lang="en-US" dirty="0"/>
              <a:t> </a:t>
            </a:r>
            <a:r>
              <a:rPr lang="en-US" dirty="0" err="1"/>
              <a:t>giảm</a:t>
            </a:r>
            <a:r>
              <a:rPr lang="en-US" dirty="0"/>
              <a:t> </a:t>
            </a:r>
            <a:r>
              <a:rPr lang="en-US" dirty="0" err="1"/>
              <a:t>chức</a:t>
            </a:r>
            <a:r>
              <a:rPr lang="en-US" dirty="0"/>
              <a:t> </a:t>
            </a:r>
            <a:r>
              <a:rPr lang="en-US" dirty="0" err="1"/>
              <a:t>năng</a:t>
            </a:r>
            <a:r>
              <a:rPr lang="en-US" dirty="0"/>
              <a:t> </a:t>
            </a:r>
            <a:r>
              <a:rPr lang="en-US" dirty="0" err="1"/>
              <a:t>gan</a:t>
            </a:r>
            <a:r>
              <a:rPr lang="en-US" dirty="0"/>
              <a:t>, </a:t>
            </a:r>
            <a:r>
              <a:rPr lang="en-US" dirty="0" err="1"/>
              <a:t>viêm</a:t>
            </a:r>
            <a:r>
              <a:rPr lang="en-US" dirty="0"/>
              <a:t> </a:t>
            </a:r>
            <a:r>
              <a:rPr lang="en-US" dirty="0" err="1"/>
              <a:t>gan</a:t>
            </a:r>
            <a:r>
              <a:rPr lang="en-US" dirty="0"/>
              <a:t>, </a:t>
            </a:r>
            <a:r>
              <a:rPr lang="en-US" dirty="0" err="1"/>
              <a:t>xơ</a:t>
            </a:r>
            <a:r>
              <a:rPr lang="en-US" dirty="0"/>
              <a:t> </a:t>
            </a:r>
            <a:r>
              <a:rPr lang="en-US" dirty="0" err="1"/>
              <a:t>gan</a:t>
            </a:r>
            <a:r>
              <a:rPr lang="en-US" dirty="0"/>
              <a:t>. </a:t>
            </a:r>
            <a:r>
              <a:rPr lang="en-US" dirty="0" err="1"/>
              <a:t>Riêng</a:t>
            </a:r>
            <a:r>
              <a:rPr lang="en-US" dirty="0"/>
              <a:t> </a:t>
            </a:r>
            <a:r>
              <a:rPr lang="en-US" dirty="0" err="1"/>
              <a:t>Bình</a:t>
            </a:r>
            <a:r>
              <a:rPr lang="en-US" dirty="0"/>
              <a:t> can </a:t>
            </a:r>
            <a:r>
              <a:rPr lang="en-US" dirty="0" err="1"/>
              <a:t>có</a:t>
            </a:r>
            <a:r>
              <a:rPr lang="en-US" dirty="0"/>
              <a:t> </a:t>
            </a:r>
            <a:r>
              <a:rPr lang="en-US" dirty="0" err="1"/>
              <a:t>thêm</a:t>
            </a:r>
            <a:r>
              <a:rPr lang="en-US" dirty="0"/>
              <a:t> </a:t>
            </a:r>
            <a:r>
              <a:rPr lang="en-US" dirty="0" err="1"/>
              <a:t>chỉ</a:t>
            </a:r>
            <a:r>
              <a:rPr lang="en-US" dirty="0"/>
              <a:t> </a:t>
            </a:r>
            <a:r>
              <a:rPr lang="en-US" dirty="0" err="1"/>
              <a:t>định</a:t>
            </a:r>
            <a:r>
              <a:rPr lang="en-US" dirty="0"/>
              <a:t> </a:t>
            </a:r>
            <a:r>
              <a:rPr lang="en-US" dirty="0" err="1"/>
              <a:t>trong</a:t>
            </a:r>
            <a:r>
              <a:rPr lang="en-US" dirty="0"/>
              <a:t> </a:t>
            </a:r>
            <a:r>
              <a:rPr lang="en-US" dirty="0" err="1"/>
              <a:t>viêm</a:t>
            </a:r>
            <a:r>
              <a:rPr lang="en-US" dirty="0"/>
              <a:t> </a:t>
            </a:r>
            <a:r>
              <a:rPr lang="en-US" dirty="0" err="1"/>
              <a:t>túi</a:t>
            </a:r>
            <a:r>
              <a:rPr lang="en-US" dirty="0"/>
              <a:t> </a:t>
            </a:r>
            <a:r>
              <a:rPr lang="en-US" dirty="0" err="1"/>
              <a:t>mật</a:t>
            </a:r>
            <a:r>
              <a:rPr lang="en-US" dirty="0"/>
              <a:t>, </a:t>
            </a:r>
            <a:r>
              <a:rPr lang="en-US" dirty="0" err="1"/>
              <a:t>ống</a:t>
            </a:r>
            <a:r>
              <a:rPr lang="en-US" dirty="0"/>
              <a:t> </a:t>
            </a:r>
            <a:r>
              <a:rPr lang="en-US" dirty="0" err="1"/>
              <a:t>dẫn</a:t>
            </a:r>
            <a:r>
              <a:rPr lang="en-US" dirty="0"/>
              <a:t> </a:t>
            </a:r>
            <a:r>
              <a:rPr lang="en-US" dirty="0" err="1" smtClean="0"/>
              <a:t>mật</a:t>
            </a:r>
            <a:r>
              <a:rPr lang="en-US" dirty="0" smtClean="0"/>
              <a:t>.</a:t>
            </a:r>
          </a:p>
          <a:p>
            <a:pPr marL="0" indent="0">
              <a:buNone/>
            </a:pPr>
            <a:r>
              <a:rPr lang="en-US" b="1" dirty="0" smtClean="0"/>
              <a:t>-</a:t>
            </a:r>
            <a:r>
              <a:rPr lang="en-US" b="1" dirty="0" err="1" smtClean="0"/>
              <a:t>Chỉ</a:t>
            </a:r>
            <a:r>
              <a:rPr lang="en-US" b="1" dirty="0" smtClean="0"/>
              <a:t> </a:t>
            </a:r>
            <a:r>
              <a:rPr lang="en-US" b="1" dirty="0" err="1" smtClean="0"/>
              <a:t>định</a:t>
            </a:r>
            <a:r>
              <a:rPr lang="en-US" b="1" dirty="0" smtClean="0"/>
              <a:t> </a:t>
            </a:r>
            <a:r>
              <a:rPr lang="en-US" b="1" dirty="0" err="1" smtClean="0"/>
              <a:t>không</a:t>
            </a:r>
            <a:r>
              <a:rPr lang="en-US" b="1" dirty="0" smtClean="0"/>
              <a:t> </a:t>
            </a:r>
            <a:r>
              <a:rPr lang="en-US" b="1" dirty="0" err="1" smtClean="0"/>
              <a:t>phù</a:t>
            </a:r>
            <a:r>
              <a:rPr lang="en-US" b="1" dirty="0" smtClean="0"/>
              <a:t> </a:t>
            </a:r>
            <a:r>
              <a:rPr lang="en-US" b="1" dirty="0" err="1" smtClean="0"/>
              <a:t>hợp</a:t>
            </a:r>
            <a:r>
              <a:rPr lang="en-US" b="1" dirty="0" smtClean="0"/>
              <a:t>:</a:t>
            </a:r>
            <a:endParaRPr lang="en-US" dirty="0" smtClean="0"/>
          </a:p>
          <a:p>
            <a:pPr marL="0" indent="0">
              <a:buNone/>
            </a:pPr>
            <a:r>
              <a:rPr lang="en-US" b="1" dirty="0" smtClean="0"/>
              <a:t>    J20</a:t>
            </a:r>
            <a:r>
              <a:rPr lang="en-US" b="1" dirty="0"/>
              <a:t>: </a:t>
            </a:r>
            <a:r>
              <a:rPr lang="en-US" dirty="0" err="1"/>
              <a:t>Viêm</a:t>
            </a:r>
            <a:r>
              <a:rPr lang="en-US" dirty="0"/>
              <a:t> </a:t>
            </a:r>
            <a:r>
              <a:rPr lang="en-US" dirty="0" err="1"/>
              <a:t>phế</a:t>
            </a:r>
            <a:r>
              <a:rPr lang="en-US" dirty="0"/>
              <a:t> </a:t>
            </a:r>
            <a:r>
              <a:rPr lang="en-US" dirty="0" err="1"/>
              <a:t>quản</a:t>
            </a:r>
            <a:r>
              <a:rPr lang="en-US" dirty="0"/>
              <a:t> </a:t>
            </a:r>
            <a:r>
              <a:rPr lang="en-US" dirty="0" err="1"/>
              <a:t>cấp</a:t>
            </a:r>
            <a:endParaRPr lang="en-US" dirty="0"/>
          </a:p>
          <a:p>
            <a:pPr marL="0" indent="0">
              <a:buNone/>
            </a:pPr>
            <a:r>
              <a:rPr lang="en-US" b="1" dirty="0" smtClean="0"/>
              <a:t>    M13.0</a:t>
            </a:r>
            <a:r>
              <a:rPr lang="en-US" dirty="0" smtClean="0"/>
              <a:t>: </a:t>
            </a:r>
            <a:r>
              <a:rPr lang="en-US" dirty="0" err="1" smtClean="0"/>
              <a:t>Viêm</a:t>
            </a:r>
            <a:r>
              <a:rPr lang="en-US" dirty="0" smtClean="0"/>
              <a:t> </a:t>
            </a:r>
            <a:r>
              <a:rPr lang="en-US" dirty="0" err="1" smtClean="0"/>
              <a:t>đa</a:t>
            </a:r>
            <a:r>
              <a:rPr lang="en-US" dirty="0" smtClean="0"/>
              <a:t> </a:t>
            </a:r>
            <a:r>
              <a:rPr lang="en-US" dirty="0" err="1" smtClean="0"/>
              <a:t>khớp</a:t>
            </a:r>
            <a:r>
              <a:rPr lang="en-US" dirty="0" smtClean="0"/>
              <a:t> </a:t>
            </a:r>
            <a:r>
              <a:rPr lang="en-US" dirty="0" err="1" smtClean="0"/>
              <a:t>không</a:t>
            </a:r>
            <a:r>
              <a:rPr lang="en-US" dirty="0" smtClean="0"/>
              <a:t> </a:t>
            </a:r>
            <a:r>
              <a:rPr lang="en-US" dirty="0" err="1" smtClean="0"/>
              <a:t>đặc</a:t>
            </a:r>
            <a:r>
              <a:rPr lang="en-US" dirty="0" smtClean="0"/>
              <a:t> </a:t>
            </a:r>
            <a:r>
              <a:rPr lang="en-US" dirty="0" err="1" smtClean="0"/>
              <a:t>hiệu</a:t>
            </a:r>
            <a:endParaRPr lang="en-US" dirty="0" smtClean="0"/>
          </a:p>
          <a:p>
            <a:pPr marL="0" indent="0">
              <a:buNone/>
            </a:pPr>
            <a:r>
              <a:rPr lang="en-US" b="1" dirty="0" smtClean="0"/>
              <a:t>    E05</a:t>
            </a:r>
            <a:r>
              <a:rPr lang="en-US" dirty="0" smtClean="0"/>
              <a:t>:Nhiễm </a:t>
            </a:r>
            <a:r>
              <a:rPr lang="en-US" dirty="0" err="1"/>
              <a:t>độc</a:t>
            </a:r>
            <a:r>
              <a:rPr lang="en-US" dirty="0"/>
              <a:t> </a:t>
            </a:r>
            <a:r>
              <a:rPr lang="en-US" dirty="0" err="1"/>
              <a:t>giáp</a:t>
            </a:r>
            <a:r>
              <a:rPr lang="en-US" dirty="0" smtClean="0"/>
              <a:t>…</a:t>
            </a:r>
          </a:p>
          <a:p>
            <a:pPr marL="0" indent="0">
              <a:buNone/>
            </a:pPr>
            <a:r>
              <a:rPr lang="en-US" dirty="0" smtClean="0"/>
              <a:t> -</a:t>
            </a: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dirty="0" smtClean="0"/>
              <a:t>  </a:t>
            </a:r>
            <a:r>
              <a:rPr lang="en-US" dirty="0" err="1" smtClean="0"/>
              <a:t>Kê</a:t>
            </a:r>
            <a:r>
              <a:rPr lang="en-US" dirty="0" smtClean="0"/>
              <a:t> </a:t>
            </a:r>
            <a:r>
              <a:rPr lang="en-US" dirty="0"/>
              <a:t>1 </a:t>
            </a:r>
            <a:r>
              <a:rPr lang="en-US" dirty="0" err="1"/>
              <a:t>trong</a:t>
            </a:r>
            <a:r>
              <a:rPr lang="en-US" dirty="0"/>
              <a:t> </a:t>
            </a:r>
            <a:r>
              <a:rPr lang="en-US" dirty="0" err="1"/>
              <a:t>các</a:t>
            </a:r>
            <a:r>
              <a:rPr lang="en-US" dirty="0"/>
              <a:t> </a:t>
            </a:r>
            <a:r>
              <a:rPr lang="en-US" dirty="0" err="1"/>
              <a:t>mã</a:t>
            </a:r>
            <a:r>
              <a:rPr lang="en-US" dirty="0"/>
              <a:t> ICD </a:t>
            </a:r>
            <a:r>
              <a:rPr lang="en-US" dirty="0" err="1"/>
              <a:t>sau</a:t>
            </a:r>
            <a:r>
              <a:rPr lang="en-US" dirty="0"/>
              <a:t>:</a:t>
            </a:r>
            <a:br>
              <a:rPr lang="en-US" dirty="0"/>
            </a:br>
            <a:r>
              <a:rPr lang="en-US" dirty="0"/>
              <a:t> </a:t>
            </a:r>
            <a:r>
              <a:rPr lang="en-US" b="1" dirty="0"/>
              <a:t>K70-K77</a:t>
            </a:r>
            <a:r>
              <a:rPr lang="en-US" dirty="0"/>
              <a:t>: </a:t>
            </a:r>
            <a:r>
              <a:rPr lang="en-US" dirty="0" err="1"/>
              <a:t>Bệnh</a:t>
            </a:r>
            <a:r>
              <a:rPr lang="en-US" dirty="0"/>
              <a:t> </a:t>
            </a:r>
            <a:r>
              <a:rPr lang="en-US" dirty="0" err="1"/>
              <a:t>của</a:t>
            </a:r>
            <a:r>
              <a:rPr lang="en-US" dirty="0"/>
              <a:t> </a:t>
            </a:r>
            <a:r>
              <a:rPr lang="en-US" dirty="0" err="1"/>
              <a:t>gan</a:t>
            </a:r>
            <a:r>
              <a:rPr lang="en-US" dirty="0"/>
              <a:t/>
            </a:r>
            <a:br>
              <a:rPr lang="en-US" dirty="0"/>
            </a:br>
            <a:r>
              <a:rPr lang="en-US" b="1" dirty="0"/>
              <a:t> L50.0</a:t>
            </a:r>
            <a:r>
              <a:rPr lang="en-US" dirty="0"/>
              <a:t>: </a:t>
            </a:r>
            <a:r>
              <a:rPr lang="en-US" dirty="0" err="1"/>
              <a:t>Mày</a:t>
            </a:r>
            <a:r>
              <a:rPr lang="en-US" dirty="0"/>
              <a:t> </a:t>
            </a:r>
            <a:r>
              <a:rPr lang="en-US" dirty="0" err="1"/>
              <a:t>đay</a:t>
            </a:r>
            <a:r>
              <a:rPr lang="en-US" dirty="0"/>
              <a:t> </a:t>
            </a:r>
            <a:r>
              <a:rPr lang="en-US" dirty="0" err="1"/>
              <a:t>dị</a:t>
            </a:r>
            <a:r>
              <a:rPr lang="en-US" dirty="0"/>
              <a:t> </a:t>
            </a:r>
            <a:r>
              <a:rPr lang="en-US" dirty="0" err="1"/>
              <a:t>ứng</a:t>
            </a:r>
            <a:endParaRPr lang="en-US" dirty="0"/>
          </a:p>
          <a:p>
            <a:pPr marL="0" indent="0">
              <a:buNone/>
            </a:pPr>
            <a:r>
              <a:rPr lang="en-US" dirty="0" smtClean="0"/>
              <a:t>  </a:t>
            </a:r>
            <a:r>
              <a:rPr lang="en-US" dirty="0" err="1" smtClean="0"/>
              <a:t>Bình</a:t>
            </a:r>
            <a:r>
              <a:rPr lang="en-US" dirty="0" smtClean="0"/>
              <a:t> </a:t>
            </a:r>
            <a:r>
              <a:rPr lang="en-US" dirty="0"/>
              <a:t>can </a:t>
            </a:r>
            <a:r>
              <a:rPr lang="en-US" dirty="0" err="1"/>
              <a:t>có</a:t>
            </a:r>
            <a:r>
              <a:rPr lang="en-US" dirty="0"/>
              <a:t> </a:t>
            </a:r>
            <a:r>
              <a:rPr lang="en-US" dirty="0" err="1"/>
              <a:t>thể</a:t>
            </a:r>
            <a:r>
              <a:rPr lang="en-US" dirty="0"/>
              <a:t> </a:t>
            </a:r>
            <a:r>
              <a:rPr lang="en-US" dirty="0" err="1"/>
              <a:t>kê</a:t>
            </a:r>
            <a:r>
              <a:rPr lang="en-US" dirty="0"/>
              <a:t> </a:t>
            </a:r>
            <a:r>
              <a:rPr lang="en-US" dirty="0" err="1"/>
              <a:t>thêm</a:t>
            </a:r>
            <a:r>
              <a:rPr lang="en-US" dirty="0"/>
              <a:t> </a:t>
            </a:r>
            <a:r>
              <a:rPr lang="en-US" dirty="0" err="1"/>
              <a:t>mã</a:t>
            </a:r>
            <a:r>
              <a:rPr lang="en-US" dirty="0"/>
              <a:t> K81: </a:t>
            </a:r>
            <a:r>
              <a:rPr lang="en-US" dirty="0" err="1"/>
              <a:t>Viêm</a:t>
            </a:r>
            <a:r>
              <a:rPr lang="en-US" dirty="0"/>
              <a:t> </a:t>
            </a:r>
            <a:r>
              <a:rPr lang="en-US" dirty="0" err="1"/>
              <a:t>túi</a:t>
            </a:r>
            <a:r>
              <a:rPr lang="en-US" dirty="0"/>
              <a:t> </a:t>
            </a:r>
            <a:r>
              <a:rPr lang="en-US" dirty="0" err="1"/>
              <a:t>mật</a:t>
            </a:r>
            <a:endParaRPr lang="en-US" b="1" dirty="0" smtClean="0"/>
          </a:p>
          <a:p>
            <a:pPr marL="0" indent="0">
              <a:buNone/>
            </a:pPr>
            <a:endParaRPr lang="en-US" dirty="0"/>
          </a:p>
          <a:p>
            <a:endParaRPr lang="en-US" dirty="0"/>
          </a:p>
          <a:p>
            <a:endParaRPr lang="en-US" dirty="0"/>
          </a:p>
        </p:txBody>
      </p:sp>
      <p:sp>
        <p:nvSpPr>
          <p:cNvPr id="2" name="Title 1"/>
          <p:cNvSpPr>
            <a:spLocks noGrp="1"/>
          </p:cNvSpPr>
          <p:nvPr>
            <p:ph type="title"/>
          </p:nvPr>
        </p:nvSpPr>
        <p:spPr/>
        <p:txBody>
          <a:bodyPr/>
          <a:lstStyle/>
          <a:p>
            <a:r>
              <a:rPr lang="en-US" b="1" dirty="0">
                <a:latin typeface="Times New Roman" pitchFamily="18" charset="0"/>
                <a:cs typeface="Times New Roman" pitchFamily="18" charset="0"/>
              </a:rPr>
              <a:t>THUỐC CHẾ PHẨM YHCT</a:t>
            </a:r>
            <a:endParaRPr lang="en-US" dirty="0"/>
          </a:p>
        </p:txBody>
      </p:sp>
    </p:spTree>
    <p:extLst>
      <p:ext uri="{BB962C8B-B14F-4D97-AF65-F5344CB8AC3E}">
        <p14:creationId xmlns:p14="http://schemas.microsoft.com/office/powerpoint/2010/main" val="2082009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524000"/>
            <a:ext cx="7408333" cy="4602163"/>
          </a:xfrm>
        </p:spPr>
        <p:txBody>
          <a:bodyPr/>
          <a:lstStyle/>
          <a:p>
            <a:pPr marL="0" indent="0">
              <a:buNone/>
            </a:pPr>
            <a:r>
              <a:rPr lang="en-US" dirty="0" smtClean="0"/>
              <a:t>5. </a:t>
            </a:r>
            <a:r>
              <a:rPr lang="en-US" b="1" dirty="0" smtClean="0"/>
              <a:t>Azithromycin</a:t>
            </a:r>
          </a:p>
          <a:p>
            <a:pPr marL="0" indent="0">
              <a:buNone/>
            </a:pPr>
            <a:r>
              <a:rPr lang="en-US" b="1" u="sng" dirty="0" err="1"/>
              <a:t>Giới</a:t>
            </a:r>
            <a:r>
              <a:rPr lang="en-US" b="1" u="sng" dirty="0"/>
              <a:t> </a:t>
            </a:r>
            <a:r>
              <a:rPr lang="en-US" b="1" u="sng" dirty="0" err="1"/>
              <a:t>hạn</a:t>
            </a:r>
            <a:r>
              <a:rPr lang="en-US" b="1" u="sng" dirty="0"/>
              <a:t> </a:t>
            </a:r>
            <a:r>
              <a:rPr lang="en-US" dirty="0" err="1" smtClean="0"/>
              <a:t>đợt</a:t>
            </a:r>
            <a:r>
              <a:rPr lang="en-US" dirty="0" smtClean="0"/>
              <a:t> </a:t>
            </a:r>
            <a:r>
              <a:rPr lang="en-US" dirty="0" err="1"/>
              <a:t>điều</a:t>
            </a:r>
            <a:r>
              <a:rPr lang="en-US" dirty="0"/>
              <a:t> </a:t>
            </a:r>
            <a:r>
              <a:rPr lang="en-US" dirty="0" err="1"/>
              <a:t>trị</a:t>
            </a:r>
            <a:r>
              <a:rPr lang="en-US" dirty="0"/>
              <a:t> </a:t>
            </a:r>
            <a:r>
              <a:rPr lang="en-US" dirty="0" err="1"/>
              <a:t>không</a:t>
            </a:r>
            <a:r>
              <a:rPr lang="en-US" dirty="0"/>
              <a:t> </a:t>
            </a:r>
            <a:r>
              <a:rPr lang="en-US" dirty="0" err="1"/>
              <a:t>quá</a:t>
            </a:r>
            <a:r>
              <a:rPr lang="en-US" dirty="0"/>
              <a:t> 3 </a:t>
            </a:r>
            <a:r>
              <a:rPr lang="en-US" dirty="0" err="1" smtClean="0"/>
              <a:t>viên</a:t>
            </a:r>
            <a:endParaRPr lang="en-US" dirty="0" smtClean="0"/>
          </a:p>
          <a:p>
            <a:pPr marL="0" indent="0">
              <a:buNone/>
            </a:pPr>
            <a:r>
              <a:rPr lang="en-US" b="1" dirty="0" err="1" smtClean="0"/>
              <a:t>Nguyên</a:t>
            </a:r>
            <a:r>
              <a:rPr lang="en-US" b="1" dirty="0" smtClean="0"/>
              <a:t> </a:t>
            </a:r>
            <a:r>
              <a:rPr lang="en-US" b="1" dirty="0" err="1" smtClean="0"/>
              <a:t>nhân</a:t>
            </a:r>
            <a:r>
              <a:rPr lang="en-US" b="1" dirty="0" smtClean="0"/>
              <a:t> </a:t>
            </a:r>
            <a:r>
              <a:rPr lang="en-US" b="1" dirty="0" err="1" smtClean="0"/>
              <a:t>xuất</a:t>
            </a:r>
            <a:r>
              <a:rPr lang="en-US" b="1" dirty="0" smtClean="0"/>
              <a:t> </a:t>
            </a:r>
            <a:r>
              <a:rPr lang="en-US" b="1" dirty="0" err="1" smtClean="0"/>
              <a:t>toán</a:t>
            </a:r>
            <a:r>
              <a:rPr lang="en-US" b="1" dirty="0" smtClean="0"/>
              <a:t>: </a:t>
            </a:r>
            <a:r>
              <a:rPr lang="en-US" dirty="0" err="1" smtClean="0"/>
              <a:t>đợt</a:t>
            </a:r>
            <a:r>
              <a:rPr lang="en-US" dirty="0" smtClean="0"/>
              <a:t> </a:t>
            </a:r>
            <a:r>
              <a:rPr lang="en-US" dirty="0" err="1" smtClean="0"/>
              <a:t>điều</a:t>
            </a:r>
            <a:r>
              <a:rPr lang="en-US" dirty="0" smtClean="0"/>
              <a:t> </a:t>
            </a:r>
            <a:r>
              <a:rPr lang="en-US" dirty="0" err="1" smtClean="0"/>
              <a:t>trị</a:t>
            </a:r>
            <a:r>
              <a:rPr lang="en-US" dirty="0" smtClean="0"/>
              <a:t> </a:t>
            </a:r>
            <a:r>
              <a:rPr lang="en-US" dirty="0" err="1" smtClean="0"/>
              <a:t>kê</a:t>
            </a:r>
            <a:r>
              <a:rPr lang="en-US" dirty="0" smtClean="0"/>
              <a:t> </a:t>
            </a:r>
            <a:r>
              <a:rPr lang="en-US" dirty="0" err="1" smtClean="0"/>
              <a:t>quá</a:t>
            </a:r>
            <a:r>
              <a:rPr lang="en-US" dirty="0" smtClean="0"/>
              <a:t> 3 </a:t>
            </a:r>
            <a:r>
              <a:rPr lang="en-US" dirty="0" err="1" smtClean="0"/>
              <a:t>viên</a:t>
            </a:r>
            <a:endParaRPr lang="en-US" dirty="0" smtClean="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dirty="0" smtClean="0"/>
              <a:t>: </a:t>
            </a:r>
            <a:r>
              <a:rPr lang="en-US" dirty="0" err="1"/>
              <a:t>Đợt</a:t>
            </a:r>
            <a:r>
              <a:rPr lang="en-US" dirty="0"/>
              <a:t> </a:t>
            </a:r>
            <a:r>
              <a:rPr lang="en-US" dirty="0" err="1"/>
              <a:t>điều</a:t>
            </a:r>
            <a:r>
              <a:rPr lang="en-US" dirty="0"/>
              <a:t> </a:t>
            </a:r>
            <a:r>
              <a:rPr lang="en-US" dirty="0" err="1"/>
              <a:t>trị</a:t>
            </a:r>
            <a:r>
              <a:rPr lang="en-US" dirty="0"/>
              <a:t> </a:t>
            </a:r>
            <a:r>
              <a:rPr lang="en-US" dirty="0" err="1"/>
              <a:t>kê</a:t>
            </a:r>
            <a:r>
              <a:rPr lang="en-US" dirty="0"/>
              <a:t> </a:t>
            </a:r>
            <a:r>
              <a:rPr lang="en-US" dirty="0" err="1"/>
              <a:t>không</a:t>
            </a:r>
            <a:r>
              <a:rPr lang="en-US" dirty="0"/>
              <a:t> </a:t>
            </a:r>
            <a:r>
              <a:rPr lang="en-US" dirty="0" err="1"/>
              <a:t>quá</a:t>
            </a:r>
            <a:r>
              <a:rPr lang="en-US" dirty="0"/>
              <a:t> 3 </a:t>
            </a:r>
            <a:r>
              <a:rPr lang="en-US" dirty="0" err="1"/>
              <a:t>viên</a:t>
            </a:r>
            <a:r>
              <a:rPr lang="en-US" dirty="0"/>
              <a:t>, </a:t>
            </a:r>
            <a:r>
              <a:rPr lang="en-US" dirty="0" err="1"/>
              <a:t>nếu</a:t>
            </a:r>
            <a:r>
              <a:rPr lang="en-US" dirty="0"/>
              <a:t> </a:t>
            </a:r>
            <a:r>
              <a:rPr lang="en-US" dirty="0" err="1"/>
              <a:t>sử</a:t>
            </a:r>
            <a:r>
              <a:rPr lang="en-US" dirty="0"/>
              <a:t> </a:t>
            </a:r>
            <a:r>
              <a:rPr lang="en-US" dirty="0" err="1"/>
              <a:t>dụng</a:t>
            </a:r>
            <a:r>
              <a:rPr lang="en-US" dirty="0"/>
              <a:t> </a:t>
            </a:r>
            <a:r>
              <a:rPr lang="en-US" dirty="0" err="1"/>
              <a:t>thêm</a:t>
            </a:r>
            <a:r>
              <a:rPr lang="en-US" dirty="0"/>
              <a:t> </a:t>
            </a:r>
            <a:r>
              <a:rPr lang="en-US" dirty="0" err="1"/>
              <a:t>chuyển</a:t>
            </a:r>
            <a:r>
              <a:rPr lang="en-US" dirty="0"/>
              <a:t> sang </a:t>
            </a:r>
            <a:r>
              <a:rPr lang="en-US" dirty="0" smtClean="0"/>
              <a:t>DV</a:t>
            </a:r>
          </a:p>
          <a:p>
            <a:pPr marL="0" indent="0">
              <a:buNone/>
            </a:pPr>
            <a:r>
              <a:rPr lang="en-US" b="1" dirty="0"/>
              <a:t>6. </a:t>
            </a:r>
            <a:r>
              <a:rPr lang="en-US" b="1" dirty="0" err="1"/>
              <a:t>Cepmalox</a:t>
            </a:r>
            <a:r>
              <a:rPr lang="en-US" b="1" dirty="0"/>
              <a:t> 200</a:t>
            </a:r>
          </a:p>
          <a:p>
            <a:pPr marL="0" indent="0">
              <a:buNone/>
            </a:pPr>
            <a:r>
              <a:rPr lang="en-US" b="1" dirty="0" err="1"/>
              <a:t>Giới</a:t>
            </a:r>
            <a:r>
              <a:rPr lang="en-US" b="1" dirty="0"/>
              <a:t> </a:t>
            </a:r>
            <a:r>
              <a:rPr lang="en-US" b="1" dirty="0" err="1"/>
              <a:t>hạn</a:t>
            </a:r>
            <a:r>
              <a:rPr lang="en-US" b="1" dirty="0"/>
              <a:t> </a:t>
            </a:r>
            <a:r>
              <a:rPr lang="en-US" b="1" dirty="0" err="1"/>
              <a:t>liều</a:t>
            </a:r>
            <a:r>
              <a:rPr lang="en-US" b="1" dirty="0"/>
              <a:t>:</a:t>
            </a:r>
            <a:r>
              <a:rPr lang="en-US" dirty="0"/>
              <a:t> 2 </a:t>
            </a:r>
            <a:r>
              <a:rPr lang="en-US" dirty="0" err="1"/>
              <a:t>viên</a:t>
            </a:r>
            <a:r>
              <a:rPr lang="en-US" dirty="0"/>
              <a:t>/</a:t>
            </a:r>
            <a:r>
              <a:rPr lang="en-US" dirty="0" err="1"/>
              <a:t>ngày</a:t>
            </a:r>
            <a:endParaRPr lang="en-US" dirty="0"/>
          </a:p>
          <a:p>
            <a:pPr marL="0" indent="0">
              <a:buNone/>
            </a:pPr>
            <a:r>
              <a:rPr lang="en-US" b="1" dirty="0" err="1"/>
              <a:t>Nguyên</a:t>
            </a:r>
            <a:r>
              <a:rPr lang="en-US" b="1" dirty="0"/>
              <a:t> </a:t>
            </a:r>
            <a:r>
              <a:rPr lang="en-US" b="1" dirty="0" err="1"/>
              <a:t>nhân</a:t>
            </a:r>
            <a:r>
              <a:rPr lang="en-US" b="1" dirty="0"/>
              <a:t> </a:t>
            </a:r>
            <a:r>
              <a:rPr lang="en-US" b="1" dirty="0" err="1"/>
              <a:t>xuất</a:t>
            </a:r>
            <a:r>
              <a:rPr lang="en-US" b="1" dirty="0"/>
              <a:t> </a:t>
            </a:r>
            <a:r>
              <a:rPr lang="en-US" b="1" dirty="0" err="1"/>
              <a:t>toán</a:t>
            </a:r>
            <a:r>
              <a:rPr lang="en-US" dirty="0"/>
              <a:t>: </a:t>
            </a:r>
            <a:r>
              <a:rPr lang="en-US" dirty="0" err="1"/>
              <a:t>kê</a:t>
            </a:r>
            <a:r>
              <a:rPr lang="en-US" dirty="0"/>
              <a:t> </a:t>
            </a:r>
            <a:r>
              <a:rPr lang="en-US" dirty="0" err="1"/>
              <a:t>liều</a:t>
            </a:r>
            <a:r>
              <a:rPr lang="en-US" dirty="0"/>
              <a:t> 4 </a:t>
            </a:r>
            <a:r>
              <a:rPr lang="en-US" dirty="0" err="1"/>
              <a:t>viên</a:t>
            </a:r>
            <a:r>
              <a:rPr lang="en-US" dirty="0"/>
              <a:t>/</a:t>
            </a:r>
            <a:r>
              <a:rPr lang="en-US" dirty="0" err="1"/>
              <a:t>ngày</a:t>
            </a:r>
            <a:endParaRPr lang="en-US" dirty="0"/>
          </a:p>
          <a:p>
            <a:pPr marL="0" indent="0">
              <a:buNone/>
            </a:pPr>
            <a:r>
              <a:rPr lang="en-US" b="1" dirty="0" err="1"/>
              <a:t>Hướng</a:t>
            </a:r>
            <a:r>
              <a:rPr lang="en-US" b="1" dirty="0"/>
              <a:t> </a:t>
            </a:r>
            <a:r>
              <a:rPr lang="en-US" b="1" dirty="0" err="1"/>
              <a:t>khắc</a:t>
            </a:r>
            <a:r>
              <a:rPr lang="en-US" b="1" dirty="0"/>
              <a:t> </a:t>
            </a:r>
            <a:r>
              <a:rPr lang="en-US" b="1" dirty="0" err="1"/>
              <a:t>phục</a:t>
            </a:r>
            <a:r>
              <a:rPr lang="en-US" dirty="0"/>
              <a:t>: </a:t>
            </a:r>
            <a:r>
              <a:rPr lang="en-US" dirty="0" err="1"/>
              <a:t>kê</a:t>
            </a:r>
            <a:r>
              <a:rPr lang="en-US" dirty="0"/>
              <a:t> </a:t>
            </a:r>
            <a:r>
              <a:rPr lang="en-US" dirty="0" err="1"/>
              <a:t>liều</a:t>
            </a:r>
            <a:r>
              <a:rPr lang="en-US" dirty="0"/>
              <a:t> </a:t>
            </a:r>
            <a:r>
              <a:rPr lang="en-US" dirty="0" err="1"/>
              <a:t>không</a:t>
            </a:r>
            <a:r>
              <a:rPr lang="en-US" dirty="0"/>
              <a:t> </a:t>
            </a:r>
            <a:r>
              <a:rPr lang="en-US" dirty="0" err="1"/>
              <a:t>quá</a:t>
            </a:r>
            <a:r>
              <a:rPr lang="en-US" dirty="0"/>
              <a:t> 2 </a:t>
            </a:r>
            <a:r>
              <a:rPr lang="en-US" dirty="0" err="1" smtClean="0"/>
              <a:t>viên</a:t>
            </a:r>
            <a:r>
              <a:rPr lang="en-US" dirty="0" smtClean="0"/>
              <a:t>/</a:t>
            </a:r>
            <a:r>
              <a:rPr lang="en-US" dirty="0" err="1" smtClean="0"/>
              <a:t>ngày</a:t>
            </a:r>
            <a:endParaRPr lang="en-US" dirty="0"/>
          </a:p>
        </p:txBody>
      </p:sp>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KHÁNG SINH</a:t>
            </a: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3111746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smtClean="0"/>
              <a:t>7.KS </a:t>
            </a:r>
            <a:r>
              <a:rPr lang="en-US" b="1" dirty="0" err="1"/>
              <a:t>tiêm</a:t>
            </a:r>
            <a:r>
              <a:rPr lang="en-US" b="1" dirty="0"/>
              <a:t> </a:t>
            </a:r>
            <a:r>
              <a:rPr lang="en-US" b="1" dirty="0" err="1"/>
              <a:t>bệnh</a:t>
            </a:r>
            <a:r>
              <a:rPr lang="en-US" b="1" dirty="0"/>
              <a:t> </a:t>
            </a:r>
            <a:r>
              <a:rPr lang="en-US" b="1" dirty="0" err="1"/>
              <a:t>nhân</a:t>
            </a:r>
            <a:r>
              <a:rPr lang="en-US" b="1" dirty="0"/>
              <a:t> </a:t>
            </a:r>
            <a:r>
              <a:rPr lang="en-US" b="1" dirty="0" err="1" smtClean="0"/>
              <a:t>gãy</a:t>
            </a:r>
            <a:r>
              <a:rPr lang="en-US" b="1" dirty="0" smtClean="0"/>
              <a:t> </a:t>
            </a:r>
            <a:r>
              <a:rPr lang="en-US" b="1" dirty="0" err="1" smtClean="0"/>
              <a:t>kín</a:t>
            </a:r>
            <a:endParaRPr lang="en-US" b="1" dirty="0" smtClean="0"/>
          </a:p>
          <a:p>
            <a:pPr marL="0" indent="0">
              <a:buNone/>
            </a:pPr>
            <a:r>
              <a:rPr lang="en-US" b="1" dirty="0" smtClean="0"/>
              <a:t>-</a:t>
            </a:r>
            <a:r>
              <a:rPr lang="en-US" b="1" dirty="0" err="1" smtClean="0"/>
              <a:t>Nguyên</a:t>
            </a:r>
            <a:r>
              <a:rPr lang="en-US" b="1" dirty="0" smtClean="0"/>
              <a:t> </a:t>
            </a:r>
            <a:r>
              <a:rPr lang="en-US" b="1" dirty="0" err="1" smtClean="0"/>
              <a:t>nhân</a:t>
            </a:r>
            <a:r>
              <a:rPr lang="en-US" b="1" dirty="0" smtClean="0"/>
              <a:t> </a:t>
            </a:r>
            <a:r>
              <a:rPr lang="en-US" b="1" dirty="0" err="1" smtClean="0"/>
              <a:t>xuất</a:t>
            </a:r>
            <a:r>
              <a:rPr lang="en-US" b="1" dirty="0" smtClean="0"/>
              <a:t> </a:t>
            </a:r>
            <a:r>
              <a:rPr lang="en-US" b="1" dirty="0" err="1" smtClean="0"/>
              <a:t>toán</a:t>
            </a:r>
            <a:r>
              <a:rPr lang="en-US" dirty="0" smtClean="0"/>
              <a:t>: </a:t>
            </a:r>
            <a:r>
              <a:rPr lang="en-US" dirty="0" err="1"/>
              <a:t>Thuốc</a:t>
            </a:r>
            <a:r>
              <a:rPr lang="en-US" dirty="0"/>
              <a:t> </a:t>
            </a:r>
            <a:r>
              <a:rPr lang="en-US" dirty="0" err="1"/>
              <a:t>ks</a:t>
            </a:r>
            <a:r>
              <a:rPr lang="en-US" dirty="0"/>
              <a:t> </a:t>
            </a:r>
            <a:r>
              <a:rPr lang="en-US" dirty="0" err="1"/>
              <a:t>tiêm</a:t>
            </a:r>
            <a:r>
              <a:rPr lang="en-US" dirty="0"/>
              <a:t> BN </a:t>
            </a:r>
            <a:r>
              <a:rPr lang="en-US" dirty="0" err="1"/>
              <a:t>gãy</a:t>
            </a:r>
            <a:r>
              <a:rPr lang="en-US" dirty="0"/>
              <a:t> </a:t>
            </a:r>
            <a:r>
              <a:rPr lang="en-US" dirty="0" err="1"/>
              <a:t>kín</a:t>
            </a:r>
            <a:r>
              <a:rPr lang="en-US" dirty="0"/>
              <a:t> </a:t>
            </a:r>
            <a:r>
              <a:rPr lang="en-US" dirty="0" err="1"/>
              <a:t>trên</a:t>
            </a:r>
            <a:r>
              <a:rPr lang="en-US" dirty="0"/>
              <a:t> BN </a:t>
            </a:r>
            <a:r>
              <a:rPr lang="en-US" dirty="0" err="1"/>
              <a:t>chỉ</a:t>
            </a:r>
            <a:r>
              <a:rPr lang="en-US" dirty="0"/>
              <a:t> </a:t>
            </a:r>
            <a:r>
              <a:rPr lang="en-US" dirty="0" err="1"/>
              <a:t>có</a:t>
            </a:r>
            <a:r>
              <a:rPr lang="en-US" dirty="0"/>
              <a:t> </a:t>
            </a:r>
            <a:r>
              <a:rPr lang="en-US" dirty="0" err="1"/>
              <a:t>bó</a:t>
            </a:r>
            <a:r>
              <a:rPr lang="en-US" dirty="0"/>
              <a:t> </a:t>
            </a:r>
            <a:r>
              <a:rPr lang="en-US" dirty="0" err="1" smtClean="0"/>
              <a:t>bột</a:t>
            </a:r>
            <a:endParaRPr lang="en-US" dirty="0" smtClean="0"/>
          </a:p>
          <a:p>
            <a:pPr marL="0" indent="0">
              <a:buNone/>
            </a:pPr>
            <a:r>
              <a:rPr lang="en-US" b="1" dirty="0"/>
              <a:t>-</a:t>
            </a: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dirty="0" smtClean="0"/>
              <a:t>: </a:t>
            </a:r>
            <a:r>
              <a:rPr lang="en-US" dirty="0" err="1"/>
              <a:t>Chỉ</a:t>
            </a:r>
            <a:r>
              <a:rPr lang="en-US" dirty="0"/>
              <a:t> </a:t>
            </a:r>
            <a:r>
              <a:rPr lang="en-US" dirty="0" err="1"/>
              <a:t>sử</a:t>
            </a:r>
            <a:r>
              <a:rPr lang="en-US" dirty="0"/>
              <a:t> </a:t>
            </a:r>
            <a:r>
              <a:rPr lang="en-US" dirty="0" err="1"/>
              <a:t>dụng</a:t>
            </a:r>
            <a:r>
              <a:rPr lang="en-US" dirty="0"/>
              <a:t> </a:t>
            </a:r>
            <a:r>
              <a:rPr lang="en-US" dirty="0" err="1"/>
              <a:t>kháng</a:t>
            </a:r>
            <a:r>
              <a:rPr lang="en-US" dirty="0"/>
              <a:t> </a:t>
            </a:r>
            <a:r>
              <a:rPr lang="en-US" dirty="0" err="1"/>
              <a:t>sinh</a:t>
            </a:r>
            <a:r>
              <a:rPr lang="en-US" dirty="0"/>
              <a:t> </a:t>
            </a:r>
            <a:r>
              <a:rPr lang="en-US" dirty="0" err="1"/>
              <a:t>tiêm</a:t>
            </a:r>
            <a:r>
              <a:rPr lang="en-US" dirty="0"/>
              <a:t> </a:t>
            </a:r>
            <a:r>
              <a:rPr lang="en-US" dirty="0" err="1"/>
              <a:t>trên</a:t>
            </a:r>
            <a:r>
              <a:rPr lang="en-US" dirty="0"/>
              <a:t> BN </a:t>
            </a:r>
            <a:r>
              <a:rPr lang="en-US" dirty="0" err="1"/>
              <a:t>gãy</a:t>
            </a:r>
            <a:r>
              <a:rPr lang="en-US" dirty="0"/>
              <a:t> </a:t>
            </a:r>
            <a:r>
              <a:rPr lang="en-US" dirty="0" err="1"/>
              <a:t>kín</a:t>
            </a:r>
            <a:r>
              <a:rPr lang="en-US" dirty="0"/>
              <a:t> </a:t>
            </a:r>
            <a:r>
              <a:rPr lang="en-US" dirty="0" err="1"/>
              <a:t>có</a:t>
            </a:r>
            <a:r>
              <a:rPr lang="en-US" dirty="0"/>
              <a:t> </a:t>
            </a:r>
            <a:r>
              <a:rPr lang="en-US" dirty="0" err="1"/>
              <a:t>nhiễm</a:t>
            </a:r>
            <a:r>
              <a:rPr lang="en-US" dirty="0"/>
              <a:t> </a:t>
            </a:r>
            <a:r>
              <a:rPr lang="en-US" dirty="0" err="1"/>
              <a:t>khuẩn</a:t>
            </a:r>
            <a:r>
              <a:rPr lang="en-US" dirty="0"/>
              <a:t> </a:t>
            </a:r>
            <a:r>
              <a:rPr lang="en-US" dirty="0" err="1"/>
              <a:t>khác</a:t>
            </a:r>
            <a:r>
              <a:rPr lang="en-US" dirty="0"/>
              <a:t> </a:t>
            </a:r>
            <a:r>
              <a:rPr lang="en-US" dirty="0" err="1"/>
              <a:t>hoặc</a:t>
            </a:r>
            <a:r>
              <a:rPr lang="en-US" dirty="0"/>
              <a:t> </a:t>
            </a:r>
            <a:r>
              <a:rPr lang="en-US" dirty="0" err="1"/>
              <a:t>vết</a:t>
            </a:r>
            <a:r>
              <a:rPr lang="en-US" dirty="0"/>
              <a:t> </a:t>
            </a:r>
            <a:r>
              <a:rPr lang="en-US" dirty="0" err="1"/>
              <a:t>thương</a:t>
            </a:r>
            <a:r>
              <a:rPr lang="en-US" dirty="0"/>
              <a:t> </a:t>
            </a:r>
            <a:r>
              <a:rPr lang="en-US" dirty="0" err="1"/>
              <a:t>hở</a:t>
            </a:r>
            <a:r>
              <a:rPr lang="en-US" dirty="0"/>
              <a:t> </a:t>
            </a:r>
            <a:r>
              <a:rPr lang="en-US" dirty="0" err="1"/>
              <a:t>kèm</a:t>
            </a:r>
            <a:r>
              <a:rPr lang="en-US" dirty="0"/>
              <a:t> </a:t>
            </a:r>
            <a:r>
              <a:rPr lang="en-US" dirty="0" err="1"/>
              <a:t>theo.</a:t>
            </a:r>
            <a:endParaRPr lang="en-US" dirty="0"/>
          </a:p>
        </p:txBody>
      </p:sp>
      <p:sp>
        <p:nvSpPr>
          <p:cNvPr id="2" name="Title 1"/>
          <p:cNvSpPr>
            <a:spLocks noGrp="1"/>
          </p:cNvSpPr>
          <p:nvPr>
            <p:ph type="title"/>
          </p:nvPr>
        </p:nvSpPr>
        <p:spPr/>
        <p:txBody>
          <a:bodyPr/>
          <a:lstStyle/>
          <a:p>
            <a:r>
              <a:rPr lang="en-US" b="1" dirty="0">
                <a:latin typeface="Times New Roman" pitchFamily="18" charset="0"/>
                <a:cs typeface="Times New Roman" pitchFamily="18" charset="0"/>
              </a:rPr>
              <a:t>KHÁNG SINH</a:t>
            </a:r>
            <a:endParaRPr lang="en-US" dirty="0"/>
          </a:p>
        </p:txBody>
      </p:sp>
    </p:spTree>
    <p:extLst>
      <p:ext uri="{BB962C8B-B14F-4D97-AF65-F5344CB8AC3E}">
        <p14:creationId xmlns:p14="http://schemas.microsoft.com/office/powerpoint/2010/main" val="173077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Autofit/>
          </a:bodyPr>
          <a:lstStyle/>
          <a:p>
            <a:r>
              <a:rPr lang="en-US" sz="2000" dirty="0" smtClean="0"/>
              <a:t>8. </a:t>
            </a:r>
            <a:r>
              <a:rPr lang="en-US" sz="2000" b="1" dirty="0" err="1"/>
              <a:t>Omeprazol</a:t>
            </a:r>
            <a:r>
              <a:rPr lang="en-US" sz="2000" b="1" dirty="0"/>
              <a:t>, </a:t>
            </a:r>
            <a:r>
              <a:rPr lang="en-US" sz="2000" b="1" dirty="0" err="1"/>
              <a:t>Pantoprtazol</a:t>
            </a:r>
            <a:r>
              <a:rPr lang="en-US" sz="2000" b="1" dirty="0" smtClean="0"/>
              <a:t>, </a:t>
            </a:r>
            <a:r>
              <a:rPr lang="en-US" sz="2000" b="1" dirty="0" err="1" smtClean="0"/>
              <a:t>Esomeprazol</a:t>
            </a:r>
            <a:endParaRPr lang="en-US" sz="2000" b="1" dirty="0" smtClean="0"/>
          </a:p>
          <a:p>
            <a:pPr marL="0" indent="0">
              <a:buNone/>
            </a:pPr>
            <a:r>
              <a:rPr lang="en-US" sz="1600" b="1" dirty="0" err="1" smtClean="0"/>
              <a:t>Chỉ</a:t>
            </a:r>
            <a:r>
              <a:rPr lang="en-US" sz="1600" b="1" dirty="0" smtClean="0"/>
              <a:t> </a:t>
            </a:r>
            <a:r>
              <a:rPr lang="en-US" sz="1600" b="1" dirty="0" err="1" smtClean="0"/>
              <a:t>định</a:t>
            </a:r>
            <a:r>
              <a:rPr lang="en-US" sz="1600" dirty="0" smtClean="0"/>
              <a:t>:</a:t>
            </a:r>
          </a:p>
          <a:p>
            <a:pPr marL="0" indent="0">
              <a:buNone/>
            </a:pPr>
            <a:r>
              <a:rPr lang="en-US" sz="1600" dirty="0" smtClean="0"/>
              <a:t>-</a:t>
            </a:r>
            <a:r>
              <a:rPr lang="en-US" sz="1600" dirty="0" err="1" smtClean="0"/>
              <a:t>Trào</a:t>
            </a:r>
            <a:r>
              <a:rPr lang="en-US" sz="1600" dirty="0" smtClean="0"/>
              <a:t> </a:t>
            </a:r>
            <a:r>
              <a:rPr lang="en-US" sz="1600" dirty="0" err="1"/>
              <a:t>ngược</a:t>
            </a:r>
            <a:r>
              <a:rPr lang="en-US" sz="1600" dirty="0"/>
              <a:t> </a:t>
            </a:r>
            <a:r>
              <a:rPr lang="en-US" sz="1600" dirty="0" err="1"/>
              <a:t>dạ</a:t>
            </a:r>
            <a:r>
              <a:rPr lang="en-US" sz="1600" dirty="0"/>
              <a:t> </a:t>
            </a:r>
            <a:r>
              <a:rPr lang="en-US" sz="1600" dirty="0" err="1"/>
              <a:t>dày</a:t>
            </a:r>
            <a:r>
              <a:rPr lang="en-US" sz="1600" dirty="0"/>
              <a:t> </a:t>
            </a:r>
            <a:r>
              <a:rPr lang="en-US" sz="1600" dirty="0" err="1"/>
              <a:t>thực</a:t>
            </a:r>
            <a:r>
              <a:rPr lang="en-US" sz="1600" dirty="0"/>
              <a:t> </a:t>
            </a:r>
            <a:r>
              <a:rPr lang="en-US" sz="1600" dirty="0" err="1"/>
              <a:t>quản</a:t>
            </a:r>
            <a:endParaRPr lang="en-US" sz="1600" dirty="0"/>
          </a:p>
          <a:p>
            <a:pPr marL="0" indent="0">
              <a:buNone/>
            </a:pPr>
            <a:r>
              <a:rPr lang="en-US" sz="1600" dirty="0" smtClean="0"/>
              <a:t>-</a:t>
            </a:r>
            <a:r>
              <a:rPr lang="en-US" sz="1600" dirty="0" err="1" smtClean="0"/>
              <a:t>Loét</a:t>
            </a:r>
            <a:r>
              <a:rPr lang="en-US" sz="1600" dirty="0" smtClean="0"/>
              <a:t> </a:t>
            </a:r>
            <a:r>
              <a:rPr lang="en-US" sz="1600" dirty="0" err="1"/>
              <a:t>dạ</a:t>
            </a:r>
            <a:r>
              <a:rPr lang="en-US" sz="1600" dirty="0"/>
              <a:t> </a:t>
            </a:r>
            <a:r>
              <a:rPr lang="en-US" sz="1600" dirty="0" err="1"/>
              <a:t>dày</a:t>
            </a:r>
            <a:r>
              <a:rPr lang="en-US" sz="1600" dirty="0"/>
              <a:t> </a:t>
            </a:r>
            <a:r>
              <a:rPr lang="en-US" sz="1600" dirty="0" err="1"/>
              <a:t>tá</a:t>
            </a:r>
            <a:r>
              <a:rPr lang="en-US" sz="1600" dirty="0"/>
              <a:t> </a:t>
            </a:r>
            <a:r>
              <a:rPr lang="en-US" sz="1600" dirty="0" err="1"/>
              <a:t>tràng</a:t>
            </a:r>
            <a:endParaRPr lang="en-US" sz="1600" dirty="0"/>
          </a:p>
          <a:p>
            <a:pPr marL="0" indent="0">
              <a:buNone/>
            </a:pPr>
            <a:r>
              <a:rPr lang="en-US" sz="1600" dirty="0"/>
              <a:t>- </a:t>
            </a:r>
            <a:r>
              <a:rPr lang="en-US" sz="1600" dirty="0" err="1"/>
              <a:t>Tăng</a:t>
            </a:r>
            <a:r>
              <a:rPr lang="en-US" sz="1600" dirty="0"/>
              <a:t> </a:t>
            </a:r>
            <a:r>
              <a:rPr lang="en-US" sz="1600" dirty="0" err="1"/>
              <a:t>tiết</a:t>
            </a:r>
            <a:r>
              <a:rPr lang="en-US" sz="1600" dirty="0"/>
              <a:t> </a:t>
            </a:r>
            <a:r>
              <a:rPr lang="en-US" sz="1600" dirty="0" err="1"/>
              <a:t>dạ</a:t>
            </a:r>
            <a:r>
              <a:rPr lang="en-US" sz="1600" dirty="0"/>
              <a:t> </a:t>
            </a:r>
            <a:r>
              <a:rPr lang="en-US" sz="1600" dirty="0" err="1"/>
              <a:t>dày</a:t>
            </a:r>
            <a:r>
              <a:rPr lang="en-US" sz="1600" dirty="0"/>
              <a:t> </a:t>
            </a:r>
            <a:r>
              <a:rPr lang="en-US" sz="1600" dirty="0" err="1"/>
              <a:t>bệnh</a:t>
            </a:r>
            <a:r>
              <a:rPr lang="en-US" sz="1600" dirty="0"/>
              <a:t> </a:t>
            </a:r>
            <a:r>
              <a:rPr lang="en-US" sz="1600" dirty="0" err="1"/>
              <a:t>lý</a:t>
            </a:r>
            <a:r>
              <a:rPr lang="en-US" sz="1600" dirty="0"/>
              <a:t> (</a:t>
            </a:r>
            <a:r>
              <a:rPr lang="en-US" sz="1600" dirty="0" err="1"/>
              <a:t>hội</a:t>
            </a:r>
            <a:r>
              <a:rPr lang="en-US" sz="1600" dirty="0"/>
              <a:t> </a:t>
            </a:r>
            <a:r>
              <a:rPr lang="en-US" sz="1600" dirty="0" err="1"/>
              <a:t>chứng</a:t>
            </a:r>
            <a:r>
              <a:rPr lang="en-US" sz="1600" dirty="0"/>
              <a:t> </a:t>
            </a:r>
            <a:r>
              <a:rPr lang="en-US" sz="1600" dirty="0" err="1"/>
              <a:t>Zollinger</a:t>
            </a:r>
            <a:r>
              <a:rPr lang="en-US" sz="1600" dirty="0"/>
              <a:t> - Ellison)</a:t>
            </a:r>
          </a:p>
          <a:p>
            <a:pPr marL="0" indent="0">
              <a:buNone/>
            </a:pPr>
            <a:r>
              <a:rPr lang="en-US" sz="1600" dirty="0"/>
              <a:t>- </a:t>
            </a:r>
            <a:r>
              <a:rPr lang="en-US" sz="1600" dirty="0" err="1"/>
              <a:t>Dự</a:t>
            </a:r>
            <a:r>
              <a:rPr lang="en-US" sz="1600" dirty="0"/>
              <a:t> </a:t>
            </a:r>
            <a:r>
              <a:rPr lang="en-US" sz="1600" dirty="0" err="1"/>
              <a:t>phòng</a:t>
            </a:r>
            <a:r>
              <a:rPr lang="en-US" sz="1600" dirty="0"/>
              <a:t> </a:t>
            </a:r>
            <a:r>
              <a:rPr lang="en-US" sz="1600" dirty="0" err="1"/>
              <a:t>loét</a:t>
            </a:r>
            <a:r>
              <a:rPr lang="en-US" sz="1600" dirty="0"/>
              <a:t> </a:t>
            </a:r>
            <a:r>
              <a:rPr lang="en-US" sz="1600" dirty="0" err="1"/>
              <a:t>dạ</a:t>
            </a:r>
            <a:r>
              <a:rPr lang="en-US" sz="1600" dirty="0"/>
              <a:t> </a:t>
            </a:r>
            <a:r>
              <a:rPr lang="en-US" sz="1600" dirty="0" err="1"/>
              <a:t>dày</a:t>
            </a:r>
            <a:r>
              <a:rPr lang="en-US" sz="1600" dirty="0"/>
              <a:t>, </a:t>
            </a:r>
            <a:r>
              <a:rPr lang="en-US" sz="1600" dirty="0" err="1"/>
              <a:t>tá</a:t>
            </a:r>
            <a:r>
              <a:rPr lang="en-US" sz="1600" dirty="0"/>
              <a:t> </a:t>
            </a:r>
            <a:r>
              <a:rPr lang="en-US" sz="1600" dirty="0" err="1"/>
              <a:t>tràng</a:t>
            </a:r>
            <a:r>
              <a:rPr lang="en-US" sz="1600" dirty="0"/>
              <a:t> do </a:t>
            </a:r>
            <a:r>
              <a:rPr lang="en-US" sz="1600" dirty="0" err="1"/>
              <a:t>dùng</a:t>
            </a:r>
            <a:r>
              <a:rPr lang="en-US" sz="1600" dirty="0"/>
              <a:t> </a:t>
            </a:r>
            <a:r>
              <a:rPr lang="en-US" sz="1600" dirty="0" err="1"/>
              <a:t>thuốc</a:t>
            </a:r>
            <a:r>
              <a:rPr lang="en-US" sz="1600" dirty="0"/>
              <a:t> </a:t>
            </a:r>
            <a:r>
              <a:rPr lang="en-US" sz="1600" dirty="0" err="1"/>
              <a:t>chống</a:t>
            </a:r>
            <a:r>
              <a:rPr lang="en-US" sz="1600" dirty="0"/>
              <a:t> </a:t>
            </a:r>
            <a:r>
              <a:rPr lang="en-US" sz="1600" dirty="0" err="1"/>
              <a:t>viêm</a:t>
            </a:r>
            <a:r>
              <a:rPr lang="en-US" sz="1600" dirty="0"/>
              <a:t> </a:t>
            </a:r>
            <a:r>
              <a:rPr lang="en-US" sz="1600" dirty="0" err="1"/>
              <a:t>không</a:t>
            </a:r>
            <a:r>
              <a:rPr lang="en-US" sz="1600" dirty="0"/>
              <a:t> steroid. </a:t>
            </a:r>
          </a:p>
          <a:p>
            <a:pPr marL="0" indent="0">
              <a:buNone/>
            </a:pPr>
            <a:r>
              <a:rPr lang="en-US" sz="1600" dirty="0"/>
              <a:t>-  </a:t>
            </a:r>
            <a:r>
              <a:rPr lang="en-US" sz="1600" dirty="0" err="1"/>
              <a:t>Phối</a:t>
            </a:r>
            <a:r>
              <a:rPr lang="en-US" sz="1600" dirty="0"/>
              <a:t> </a:t>
            </a:r>
            <a:r>
              <a:rPr lang="en-US" sz="1600" dirty="0" err="1"/>
              <a:t>hợp</a:t>
            </a:r>
            <a:r>
              <a:rPr lang="en-US" sz="1600" dirty="0"/>
              <a:t> </a:t>
            </a:r>
            <a:r>
              <a:rPr lang="en-US" sz="1600" dirty="0" err="1"/>
              <a:t>với</a:t>
            </a:r>
            <a:r>
              <a:rPr lang="en-US" sz="1600" dirty="0"/>
              <a:t> </a:t>
            </a:r>
            <a:r>
              <a:rPr lang="en-US" sz="1600" dirty="0" err="1"/>
              <a:t>kháng</a:t>
            </a:r>
            <a:r>
              <a:rPr lang="en-US" sz="1600" dirty="0"/>
              <a:t> </a:t>
            </a:r>
            <a:r>
              <a:rPr lang="en-US" sz="1600" dirty="0" err="1"/>
              <a:t>sinh</a:t>
            </a:r>
            <a:r>
              <a:rPr lang="en-US" sz="1600" dirty="0"/>
              <a:t> </a:t>
            </a:r>
            <a:r>
              <a:rPr lang="en-US" sz="1600" dirty="0" err="1"/>
              <a:t>để</a:t>
            </a:r>
            <a:r>
              <a:rPr lang="en-US" sz="1600" dirty="0"/>
              <a:t> </a:t>
            </a:r>
            <a:r>
              <a:rPr lang="en-US" sz="1600" dirty="0" err="1"/>
              <a:t>điều</a:t>
            </a:r>
            <a:r>
              <a:rPr lang="en-US" sz="1600" dirty="0"/>
              <a:t> </a:t>
            </a:r>
            <a:r>
              <a:rPr lang="en-US" sz="1600" dirty="0" err="1"/>
              <a:t>trị</a:t>
            </a:r>
            <a:r>
              <a:rPr lang="en-US" sz="1600" dirty="0"/>
              <a:t> HP. </a:t>
            </a:r>
          </a:p>
          <a:p>
            <a:pPr marL="0" indent="0">
              <a:buNone/>
            </a:pPr>
            <a:r>
              <a:rPr lang="en-US" sz="1600" b="1" dirty="0" err="1"/>
              <a:t>Chỉ</a:t>
            </a:r>
            <a:r>
              <a:rPr lang="en-US" sz="1600" b="1" dirty="0"/>
              <a:t> </a:t>
            </a:r>
            <a:r>
              <a:rPr lang="en-US" sz="1600" b="1" dirty="0" err="1"/>
              <a:t>định</a:t>
            </a:r>
            <a:r>
              <a:rPr lang="en-US" sz="1600" b="1" dirty="0"/>
              <a:t> </a:t>
            </a:r>
            <a:r>
              <a:rPr lang="en-US" sz="1600" b="1" dirty="0" err="1"/>
              <a:t>không</a:t>
            </a:r>
            <a:r>
              <a:rPr lang="en-US" sz="1600" b="1" dirty="0"/>
              <a:t> </a:t>
            </a:r>
            <a:r>
              <a:rPr lang="en-US" sz="1600" b="1" dirty="0" err="1"/>
              <a:t>phù</a:t>
            </a:r>
            <a:r>
              <a:rPr lang="en-US" sz="1600" b="1" dirty="0"/>
              <a:t> </a:t>
            </a:r>
            <a:r>
              <a:rPr lang="en-US" sz="1600" b="1" dirty="0" err="1"/>
              <a:t>hợp</a:t>
            </a:r>
            <a:r>
              <a:rPr lang="en-US" sz="1600" b="1" dirty="0"/>
              <a:t>:</a:t>
            </a:r>
            <a:endParaRPr lang="en-US" sz="1600" dirty="0"/>
          </a:p>
          <a:p>
            <a:pPr marL="0" indent="0">
              <a:buNone/>
            </a:pPr>
            <a:r>
              <a:rPr lang="en-US" sz="1600" b="1" dirty="0"/>
              <a:t>-K29: </a:t>
            </a:r>
            <a:r>
              <a:rPr lang="en-US" sz="1600" dirty="0" err="1"/>
              <a:t>Viêm</a:t>
            </a:r>
            <a:r>
              <a:rPr lang="en-US" sz="1600" dirty="0"/>
              <a:t> </a:t>
            </a:r>
            <a:r>
              <a:rPr lang="en-US" sz="1600" dirty="0" err="1"/>
              <a:t>dạ</a:t>
            </a:r>
            <a:r>
              <a:rPr lang="en-US" sz="1600" dirty="0"/>
              <a:t> </a:t>
            </a:r>
            <a:r>
              <a:rPr lang="en-US" sz="1600" dirty="0" err="1"/>
              <a:t>dày</a:t>
            </a:r>
            <a:endParaRPr lang="en-US" sz="1600" dirty="0"/>
          </a:p>
          <a:p>
            <a:pPr marL="0" indent="0">
              <a:buNone/>
            </a:pPr>
            <a:r>
              <a:rPr lang="en-US" sz="1600" dirty="0"/>
              <a:t>-</a:t>
            </a:r>
            <a:r>
              <a:rPr lang="en-US" sz="1600" b="1" dirty="0"/>
              <a:t>I10</a:t>
            </a:r>
            <a:r>
              <a:rPr lang="en-US" sz="1600" dirty="0"/>
              <a:t>: </a:t>
            </a:r>
            <a:r>
              <a:rPr lang="en-US" sz="1600" dirty="0" err="1"/>
              <a:t>Bệnh</a:t>
            </a:r>
            <a:r>
              <a:rPr lang="en-US" sz="1600" dirty="0"/>
              <a:t> </a:t>
            </a:r>
            <a:r>
              <a:rPr lang="en-US" sz="1600" dirty="0" err="1"/>
              <a:t>lý</a:t>
            </a:r>
            <a:r>
              <a:rPr lang="en-US" sz="1600" dirty="0"/>
              <a:t> </a:t>
            </a:r>
            <a:r>
              <a:rPr lang="en-US" sz="1600" dirty="0" err="1"/>
              <a:t>tăng</a:t>
            </a:r>
            <a:r>
              <a:rPr lang="en-US" sz="1600" dirty="0"/>
              <a:t> HA</a:t>
            </a:r>
          </a:p>
          <a:p>
            <a:pPr marL="0" indent="0">
              <a:buNone/>
            </a:pPr>
            <a:r>
              <a:rPr lang="en-US" sz="1600" dirty="0"/>
              <a:t>-</a:t>
            </a:r>
            <a:r>
              <a:rPr lang="en-US" sz="1600" b="1" dirty="0"/>
              <a:t>M54</a:t>
            </a:r>
            <a:r>
              <a:rPr lang="en-US" sz="1600" dirty="0"/>
              <a:t>: </a:t>
            </a:r>
            <a:r>
              <a:rPr lang="en-US" sz="1600" dirty="0" err="1"/>
              <a:t>Đau</a:t>
            </a:r>
            <a:r>
              <a:rPr lang="en-US" sz="1600" dirty="0"/>
              <a:t> </a:t>
            </a:r>
            <a:r>
              <a:rPr lang="en-US" sz="1600" dirty="0" err="1" smtClean="0"/>
              <a:t>lưng</a:t>
            </a:r>
            <a:endParaRPr lang="en-US" sz="1600" dirty="0" smtClean="0"/>
          </a:p>
          <a:p>
            <a:pPr marL="0" indent="0">
              <a:buNone/>
            </a:pPr>
            <a:r>
              <a:rPr lang="en-US" sz="1600" b="1" dirty="0" err="1" smtClean="0"/>
              <a:t>Hướng</a:t>
            </a:r>
            <a:r>
              <a:rPr lang="en-US" sz="1600" b="1" dirty="0" smtClean="0"/>
              <a:t> </a:t>
            </a:r>
            <a:r>
              <a:rPr lang="en-US" sz="1600" b="1" dirty="0" err="1" smtClean="0"/>
              <a:t>khắc</a:t>
            </a:r>
            <a:r>
              <a:rPr lang="en-US" sz="1600" b="1" dirty="0" smtClean="0"/>
              <a:t> </a:t>
            </a:r>
            <a:r>
              <a:rPr lang="en-US" sz="1600" b="1" dirty="0" err="1" smtClean="0"/>
              <a:t>phục</a:t>
            </a:r>
            <a:r>
              <a:rPr lang="en-US" sz="1600" b="1" dirty="0" smtClean="0"/>
              <a:t>:</a:t>
            </a:r>
          </a:p>
          <a:p>
            <a:pPr marL="0" indent="0">
              <a:buNone/>
            </a:pPr>
            <a:r>
              <a:rPr lang="en-US" sz="1600" dirty="0" err="1"/>
              <a:t>Kê</a:t>
            </a:r>
            <a:r>
              <a:rPr lang="en-US" sz="1600" dirty="0"/>
              <a:t> 1 </a:t>
            </a:r>
            <a:r>
              <a:rPr lang="en-US" sz="1600" dirty="0" err="1"/>
              <a:t>trong</a:t>
            </a:r>
            <a:r>
              <a:rPr lang="en-US" sz="1600" dirty="0"/>
              <a:t> </a:t>
            </a:r>
            <a:r>
              <a:rPr lang="en-US" sz="1600" dirty="0" err="1"/>
              <a:t>các</a:t>
            </a:r>
            <a:r>
              <a:rPr lang="en-US" sz="1600" dirty="0"/>
              <a:t> </a:t>
            </a:r>
            <a:r>
              <a:rPr lang="en-US" sz="1600" dirty="0" err="1"/>
              <a:t>mã</a:t>
            </a:r>
            <a:r>
              <a:rPr lang="en-US" sz="1600" dirty="0"/>
              <a:t> ICD </a:t>
            </a:r>
            <a:r>
              <a:rPr lang="en-US" sz="1600" dirty="0" err="1"/>
              <a:t>sau</a:t>
            </a:r>
            <a:r>
              <a:rPr lang="en-US" sz="1600" dirty="0"/>
              <a:t>:</a:t>
            </a:r>
            <a:br>
              <a:rPr lang="en-US" sz="1600" dirty="0"/>
            </a:br>
            <a:r>
              <a:rPr lang="en-US" sz="1600" dirty="0"/>
              <a:t> </a:t>
            </a:r>
            <a:r>
              <a:rPr lang="en-US" sz="1600" b="1" dirty="0"/>
              <a:t>K21</a:t>
            </a:r>
            <a:r>
              <a:rPr lang="en-US" sz="1600" dirty="0"/>
              <a:t>: </a:t>
            </a:r>
            <a:r>
              <a:rPr lang="en-US" sz="1600" dirty="0" err="1"/>
              <a:t>Trào</a:t>
            </a:r>
            <a:r>
              <a:rPr lang="en-US" sz="1600" dirty="0"/>
              <a:t> </a:t>
            </a:r>
            <a:r>
              <a:rPr lang="en-US" sz="1600" dirty="0" err="1"/>
              <a:t>ngược</a:t>
            </a:r>
            <a:r>
              <a:rPr lang="en-US" sz="1600" dirty="0"/>
              <a:t> </a:t>
            </a:r>
            <a:r>
              <a:rPr lang="en-US" sz="1600" dirty="0" err="1"/>
              <a:t>dạ</a:t>
            </a:r>
            <a:r>
              <a:rPr lang="en-US" sz="1600" dirty="0"/>
              <a:t> </a:t>
            </a:r>
            <a:r>
              <a:rPr lang="en-US" sz="1600" dirty="0" err="1"/>
              <a:t>dày</a:t>
            </a:r>
            <a:r>
              <a:rPr lang="en-US" sz="1600" dirty="0"/>
              <a:t> -</a:t>
            </a:r>
            <a:r>
              <a:rPr lang="en-US" sz="1600" dirty="0" err="1"/>
              <a:t>thực</a:t>
            </a:r>
            <a:r>
              <a:rPr lang="en-US" sz="1600" dirty="0"/>
              <a:t> </a:t>
            </a:r>
            <a:r>
              <a:rPr lang="en-US" sz="1600" dirty="0" err="1" smtClean="0"/>
              <a:t>quản</a:t>
            </a:r>
            <a:r>
              <a:rPr lang="en-US" sz="1600" dirty="0" smtClean="0"/>
              <a:t>, </a:t>
            </a:r>
            <a:r>
              <a:rPr lang="en-US" sz="1600" b="1" dirty="0" smtClean="0"/>
              <a:t>K25</a:t>
            </a:r>
            <a:r>
              <a:rPr lang="en-US" sz="1600" dirty="0"/>
              <a:t>: </a:t>
            </a:r>
            <a:r>
              <a:rPr lang="en-US" sz="1600" dirty="0" err="1"/>
              <a:t>Loét</a:t>
            </a:r>
            <a:r>
              <a:rPr lang="en-US" sz="1600" dirty="0"/>
              <a:t> </a:t>
            </a:r>
            <a:r>
              <a:rPr lang="en-US" sz="1600" dirty="0" err="1"/>
              <a:t>dạ</a:t>
            </a:r>
            <a:r>
              <a:rPr lang="en-US" sz="1600" dirty="0"/>
              <a:t> </a:t>
            </a:r>
            <a:r>
              <a:rPr lang="en-US" sz="1600" dirty="0" err="1" smtClean="0"/>
              <a:t>dày</a:t>
            </a:r>
            <a:r>
              <a:rPr lang="en-US" sz="1600" dirty="0" smtClean="0"/>
              <a:t>, </a:t>
            </a:r>
            <a:r>
              <a:rPr lang="en-US" sz="1600" b="1" dirty="0" smtClean="0"/>
              <a:t>K26</a:t>
            </a:r>
            <a:r>
              <a:rPr lang="en-US" sz="1600" dirty="0"/>
              <a:t>: </a:t>
            </a:r>
            <a:r>
              <a:rPr lang="en-US" sz="1600" dirty="0" err="1"/>
              <a:t>Loét</a:t>
            </a:r>
            <a:r>
              <a:rPr lang="en-US" sz="1600" dirty="0"/>
              <a:t> </a:t>
            </a:r>
            <a:r>
              <a:rPr lang="en-US" sz="1600" dirty="0" err="1"/>
              <a:t>tá</a:t>
            </a:r>
            <a:r>
              <a:rPr lang="en-US" sz="1600" dirty="0"/>
              <a:t> </a:t>
            </a:r>
            <a:r>
              <a:rPr lang="en-US" sz="1600" dirty="0" err="1" smtClean="0"/>
              <a:t>tràng</a:t>
            </a:r>
            <a:r>
              <a:rPr lang="en-US" sz="1600" dirty="0" smtClean="0"/>
              <a:t>, </a:t>
            </a:r>
            <a:r>
              <a:rPr lang="en-US" sz="1600" b="1" dirty="0" smtClean="0"/>
              <a:t>K27</a:t>
            </a:r>
            <a:r>
              <a:rPr lang="en-US" sz="1600" dirty="0"/>
              <a:t>: </a:t>
            </a:r>
            <a:r>
              <a:rPr lang="en-US" sz="1600" dirty="0" err="1"/>
              <a:t>Loét</a:t>
            </a:r>
            <a:r>
              <a:rPr lang="en-US" sz="1600" dirty="0"/>
              <a:t> </a:t>
            </a:r>
            <a:r>
              <a:rPr lang="en-US" sz="1600" dirty="0" err="1"/>
              <a:t>dạ</a:t>
            </a:r>
            <a:r>
              <a:rPr lang="en-US" sz="1600" dirty="0"/>
              <a:t> </a:t>
            </a:r>
            <a:r>
              <a:rPr lang="en-US" sz="1600" dirty="0" err="1"/>
              <a:t>dày</a:t>
            </a:r>
            <a:r>
              <a:rPr lang="en-US" sz="1600" dirty="0"/>
              <a:t> - </a:t>
            </a:r>
            <a:r>
              <a:rPr lang="en-US" sz="1600" dirty="0" err="1"/>
              <a:t>tá</a:t>
            </a:r>
            <a:r>
              <a:rPr lang="en-US" sz="1600" dirty="0"/>
              <a:t> </a:t>
            </a:r>
            <a:r>
              <a:rPr lang="en-US" sz="1600" dirty="0" err="1" smtClean="0"/>
              <a:t>tràng</a:t>
            </a:r>
            <a:r>
              <a:rPr lang="en-US" sz="1600" dirty="0" smtClean="0"/>
              <a:t>, </a:t>
            </a:r>
            <a:r>
              <a:rPr lang="en-US" sz="1600" b="1" dirty="0" smtClean="0"/>
              <a:t>K28</a:t>
            </a:r>
            <a:r>
              <a:rPr lang="en-US" sz="1600" dirty="0"/>
              <a:t>: </a:t>
            </a:r>
            <a:r>
              <a:rPr lang="en-US" sz="1600" dirty="0" err="1"/>
              <a:t>Loét</a:t>
            </a:r>
            <a:r>
              <a:rPr lang="en-US" sz="1600" dirty="0"/>
              <a:t> </a:t>
            </a:r>
            <a:r>
              <a:rPr lang="en-US" sz="1600" dirty="0" err="1"/>
              <a:t>dạ</a:t>
            </a:r>
            <a:r>
              <a:rPr lang="en-US" sz="1600" dirty="0"/>
              <a:t> </a:t>
            </a:r>
            <a:r>
              <a:rPr lang="en-US" sz="1600" dirty="0" err="1"/>
              <a:t>dày</a:t>
            </a:r>
            <a:r>
              <a:rPr lang="en-US" sz="1600" dirty="0"/>
              <a:t> - </a:t>
            </a:r>
            <a:r>
              <a:rPr lang="en-US" sz="1600" dirty="0" err="1"/>
              <a:t>hỗng</a:t>
            </a:r>
            <a:r>
              <a:rPr lang="en-US" sz="1600" dirty="0"/>
              <a:t> </a:t>
            </a:r>
            <a:r>
              <a:rPr lang="en-US" sz="1600" dirty="0" err="1"/>
              <a:t>tràng</a:t>
            </a:r>
            <a:r>
              <a:rPr lang="en-US" sz="1600" dirty="0"/>
              <a:t/>
            </a:r>
            <a:br>
              <a:rPr lang="en-US" sz="1600" dirty="0"/>
            </a:br>
            <a:r>
              <a:rPr lang="en-US" sz="1600" dirty="0"/>
              <a:t> </a:t>
            </a:r>
            <a:r>
              <a:rPr lang="en-US" sz="1600" dirty="0" err="1"/>
              <a:t>Thuốc</a:t>
            </a:r>
            <a:r>
              <a:rPr lang="en-US" sz="1600" dirty="0"/>
              <a:t> </a:t>
            </a:r>
            <a:r>
              <a:rPr lang="en-US" sz="1600" dirty="0" err="1"/>
              <a:t>còn</a:t>
            </a:r>
            <a:r>
              <a:rPr lang="en-US" sz="1600" dirty="0"/>
              <a:t> </a:t>
            </a:r>
            <a:r>
              <a:rPr lang="en-US" sz="1600" dirty="0" err="1"/>
              <a:t>được</a:t>
            </a:r>
            <a:r>
              <a:rPr lang="en-US" sz="1600" dirty="0"/>
              <a:t> </a:t>
            </a:r>
            <a:r>
              <a:rPr lang="en-US" sz="1600" dirty="0" err="1"/>
              <a:t>sử</a:t>
            </a:r>
            <a:r>
              <a:rPr lang="en-US" sz="1600" dirty="0"/>
              <a:t> </a:t>
            </a:r>
            <a:r>
              <a:rPr lang="en-US" sz="1600" dirty="0" err="1"/>
              <a:t>dụng</a:t>
            </a:r>
            <a:r>
              <a:rPr lang="en-US" sz="1600" dirty="0"/>
              <a:t> </a:t>
            </a:r>
            <a:r>
              <a:rPr lang="en-US" sz="1600" dirty="0" err="1"/>
              <a:t>trong</a:t>
            </a:r>
            <a:r>
              <a:rPr lang="en-US" sz="1600" dirty="0"/>
              <a:t> </a:t>
            </a:r>
            <a:r>
              <a:rPr lang="en-US" sz="1600" dirty="0" err="1"/>
              <a:t>các</a:t>
            </a:r>
            <a:r>
              <a:rPr lang="en-US" sz="1600" dirty="0"/>
              <a:t> </a:t>
            </a:r>
            <a:r>
              <a:rPr lang="en-US" sz="1600" dirty="0" err="1"/>
              <a:t>phác</a:t>
            </a:r>
            <a:r>
              <a:rPr lang="en-US" sz="1600" dirty="0"/>
              <a:t> </a:t>
            </a:r>
            <a:r>
              <a:rPr lang="en-US" sz="1600" dirty="0" err="1"/>
              <a:t>đồ</a:t>
            </a:r>
            <a:r>
              <a:rPr lang="en-US" sz="1600" dirty="0"/>
              <a:t> </a:t>
            </a:r>
            <a:r>
              <a:rPr lang="en-US" sz="1600" dirty="0" err="1"/>
              <a:t>sau</a:t>
            </a:r>
            <a:r>
              <a:rPr lang="en-US" sz="1600" dirty="0"/>
              <a:t> (</a:t>
            </a:r>
            <a:r>
              <a:rPr lang="en-US" sz="1600" dirty="0" err="1"/>
              <a:t>phác</a:t>
            </a:r>
            <a:r>
              <a:rPr lang="en-US" sz="1600" dirty="0"/>
              <a:t> </a:t>
            </a:r>
            <a:r>
              <a:rPr lang="en-US" sz="1600" dirty="0" err="1"/>
              <a:t>đồ</a:t>
            </a:r>
            <a:r>
              <a:rPr lang="en-US" sz="1600" dirty="0"/>
              <a:t> BYT):</a:t>
            </a:r>
            <a:br>
              <a:rPr lang="en-US" sz="1600" dirty="0"/>
            </a:br>
            <a:r>
              <a:rPr lang="en-US" sz="1600" dirty="0" smtClean="0"/>
              <a:t> -</a:t>
            </a:r>
            <a:r>
              <a:rPr lang="en-US" sz="1600" dirty="0" err="1"/>
              <a:t>Viêm</a:t>
            </a:r>
            <a:r>
              <a:rPr lang="en-US" sz="1600" dirty="0"/>
              <a:t> </a:t>
            </a:r>
            <a:r>
              <a:rPr lang="en-US" sz="1600" dirty="0" err="1"/>
              <a:t>tụy</a:t>
            </a:r>
            <a:r>
              <a:rPr lang="en-US" sz="1600" dirty="0"/>
              <a:t> </a:t>
            </a:r>
            <a:r>
              <a:rPr lang="en-US" sz="1600" dirty="0" err="1" smtClean="0"/>
              <a:t>cấp</a:t>
            </a:r>
            <a:endParaRPr lang="en-US" sz="1600" b="1" dirty="0"/>
          </a:p>
        </p:txBody>
      </p:sp>
      <p:sp>
        <p:nvSpPr>
          <p:cNvPr id="2" name="Title 1"/>
          <p:cNvSpPr>
            <a:spLocks noGrp="1"/>
          </p:cNvSpPr>
          <p:nvPr>
            <p:ph type="title"/>
          </p:nvPr>
        </p:nvSpPr>
        <p:spPr>
          <a:xfrm>
            <a:off x="457200" y="274638"/>
            <a:ext cx="8229600" cy="639762"/>
          </a:xfrm>
        </p:spPr>
        <p:txBody>
          <a:bodyPr>
            <a:normAutofit fontScale="90000"/>
          </a:bodyPr>
          <a:lstStyle/>
          <a:p>
            <a:r>
              <a:rPr lang="en-US" b="1" dirty="0">
                <a:latin typeface="Times New Roman" pitchFamily="18" charset="0"/>
                <a:cs typeface="Times New Roman" pitchFamily="18" charset="0"/>
              </a:rPr>
              <a:t>THUỐC ỨC CHẾ BƠM PROTON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60131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828800"/>
            <a:ext cx="7408333" cy="4297363"/>
          </a:xfrm>
        </p:spPr>
        <p:txBody>
          <a:bodyPr>
            <a:normAutofit fontScale="92500" lnSpcReduction="10000"/>
          </a:bodyPr>
          <a:lstStyle/>
          <a:p>
            <a:pPr marL="0" indent="0">
              <a:buNone/>
            </a:pPr>
            <a:r>
              <a:rPr lang="en-US" dirty="0" smtClean="0"/>
              <a:t>9</a:t>
            </a:r>
            <a:r>
              <a:rPr lang="en-US" b="1" dirty="0" smtClean="0"/>
              <a:t>. </a:t>
            </a:r>
            <a:r>
              <a:rPr lang="en-US" b="1" dirty="0" err="1" smtClean="0"/>
              <a:t>Alsiful</a:t>
            </a:r>
            <a:r>
              <a:rPr lang="en-US" b="1" dirty="0" smtClean="0"/>
              <a:t> 10mg</a:t>
            </a:r>
          </a:p>
          <a:p>
            <a:pPr marL="0" indent="0">
              <a:buNone/>
            </a:pPr>
            <a:r>
              <a:rPr lang="en-US" b="1" dirty="0" err="1" smtClean="0"/>
              <a:t>Chỉ</a:t>
            </a:r>
            <a:r>
              <a:rPr lang="en-US" b="1" dirty="0" smtClean="0"/>
              <a:t> </a:t>
            </a:r>
            <a:r>
              <a:rPr lang="en-US" b="1" dirty="0" err="1" smtClean="0"/>
              <a:t>định</a:t>
            </a:r>
            <a:r>
              <a:rPr lang="en-US" dirty="0" smtClean="0"/>
              <a:t>: </a:t>
            </a:r>
            <a:r>
              <a:rPr lang="en-US" dirty="0" err="1" smtClean="0"/>
              <a:t>Phì</a:t>
            </a:r>
            <a:r>
              <a:rPr lang="en-US" dirty="0" smtClean="0"/>
              <a:t> </a:t>
            </a:r>
            <a:r>
              <a:rPr lang="en-US" dirty="0" err="1"/>
              <a:t>đại</a:t>
            </a:r>
            <a:r>
              <a:rPr lang="en-US" dirty="0"/>
              <a:t> </a:t>
            </a:r>
            <a:r>
              <a:rPr lang="en-US" dirty="0" err="1"/>
              <a:t>lành</a:t>
            </a:r>
            <a:r>
              <a:rPr lang="en-US" dirty="0"/>
              <a:t> </a:t>
            </a:r>
            <a:r>
              <a:rPr lang="en-US" dirty="0" err="1"/>
              <a:t>tính</a:t>
            </a:r>
            <a:r>
              <a:rPr lang="en-US" dirty="0"/>
              <a:t> </a:t>
            </a:r>
            <a:r>
              <a:rPr lang="en-US" dirty="0" err="1"/>
              <a:t>tuyến</a:t>
            </a:r>
            <a:r>
              <a:rPr lang="en-US" dirty="0"/>
              <a:t> </a:t>
            </a:r>
            <a:r>
              <a:rPr lang="en-US" dirty="0" err="1"/>
              <a:t>tiền</a:t>
            </a:r>
            <a:r>
              <a:rPr lang="en-US" dirty="0"/>
              <a:t> </a:t>
            </a:r>
            <a:r>
              <a:rPr lang="en-US" dirty="0" err="1" smtClean="0"/>
              <a:t>liệt</a:t>
            </a:r>
            <a:endParaRPr lang="en-US" dirty="0" smtClean="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a:t>
            </a:r>
            <a:endParaRPr lang="en-US" dirty="0"/>
          </a:p>
          <a:p>
            <a:pPr marL="0" indent="0">
              <a:buNone/>
            </a:pPr>
            <a:r>
              <a:rPr lang="en-US" dirty="0"/>
              <a:t>-</a:t>
            </a:r>
            <a:r>
              <a:rPr lang="en-US" b="1" dirty="0"/>
              <a:t>D29.0</a:t>
            </a:r>
            <a:r>
              <a:rPr lang="en-US" dirty="0"/>
              <a:t>: U </a:t>
            </a:r>
            <a:r>
              <a:rPr lang="en-US" dirty="0" err="1"/>
              <a:t>lành</a:t>
            </a:r>
            <a:r>
              <a:rPr lang="en-US" dirty="0"/>
              <a:t> </a:t>
            </a:r>
            <a:r>
              <a:rPr lang="en-US" dirty="0" err="1"/>
              <a:t>của</a:t>
            </a:r>
            <a:r>
              <a:rPr lang="en-US" dirty="0"/>
              <a:t> </a:t>
            </a:r>
            <a:r>
              <a:rPr lang="en-US" dirty="0" err="1"/>
              <a:t>dương</a:t>
            </a:r>
            <a:r>
              <a:rPr lang="en-US" dirty="0"/>
              <a:t> </a:t>
            </a:r>
            <a:r>
              <a:rPr lang="en-US" dirty="0" err="1"/>
              <a:t>vật</a:t>
            </a:r>
            <a:endParaRPr lang="en-US" dirty="0"/>
          </a:p>
          <a:p>
            <a:pPr marL="0" indent="0">
              <a:buNone/>
            </a:pPr>
            <a:r>
              <a:rPr lang="en-US" dirty="0"/>
              <a:t>-</a:t>
            </a:r>
            <a:r>
              <a:rPr lang="en-US" b="1" dirty="0"/>
              <a:t>R33</a:t>
            </a:r>
            <a:r>
              <a:rPr lang="en-US" dirty="0"/>
              <a:t>: </a:t>
            </a:r>
            <a:r>
              <a:rPr lang="en-US" dirty="0" err="1"/>
              <a:t>Bí</a:t>
            </a:r>
            <a:r>
              <a:rPr lang="en-US" dirty="0"/>
              <a:t> </a:t>
            </a:r>
            <a:r>
              <a:rPr lang="en-US" dirty="0" err="1"/>
              <a:t>đái</a:t>
            </a:r>
            <a:endParaRPr lang="en-US" dirty="0"/>
          </a:p>
          <a:p>
            <a:pPr marL="0" indent="0">
              <a:buNone/>
            </a:pPr>
            <a:r>
              <a:rPr lang="en-US" dirty="0"/>
              <a:t>-</a:t>
            </a:r>
            <a:r>
              <a:rPr lang="en-US" b="1" dirty="0"/>
              <a:t>N39</a:t>
            </a:r>
            <a:r>
              <a:rPr lang="en-US" dirty="0"/>
              <a:t>: </a:t>
            </a:r>
            <a:r>
              <a:rPr lang="en-US" dirty="0" err="1"/>
              <a:t>Biến</a:t>
            </a:r>
            <a:r>
              <a:rPr lang="en-US" dirty="0"/>
              <a:t> </a:t>
            </a:r>
            <a:r>
              <a:rPr lang="en-US" dirty="0" err="1"/>
              <a:t>đổi</a:t>
            </a:r>
            <a:r>
              <a:rPr lang="en-US" dirty="0"/>
              <a:t> </a:t>
            </a:r>
            <a:r>
              <a:rPr lang="en-US" dirty="0" err="1"/>
              <a:t>khác</a:t>
            </a:r>
            <a:r>
              <a:rPr lang="en-US" dirty="0"/>
              <a:t> </a:t>
            </a:r>
            <a:r>
              <a:rPr lang="en-US" dirty="0" err="1"/>
              <a:t>của</a:t>
            </a:r>
            <a:r>
              <a:rPr lang="en-US" dirty="0"/>
              <a:t> </a:t>
            </a:r>
            <a:r>
              <a:rPr lang="en-US" dirty="0" err="1"/>
              <a:t>hệ</a:t>
            </a:r>
            <a:r>
              <a:rPr lang="en-US" dirty="0"/>
              <a:t> </a:t>
            </a:r>
            <a:r>
              <a:rPr lang="en-US" dirty="0" err="1"/>
              <a:t>tiết</a:t>
            </a:r>
            <a:r>
              <a:rPr lang="en-US" dirty="0"/>
              <a:t> </a:t>
            </a:r>
            <a:r>
              <a:rPr lang="en-US" dirty="0" err="1"/>
              <a:t>niệu</a:t>
            </a:r>
            <a:endParaRPr lang="en-US" dirty="0"/>
          </a:p>
          <a:p>
            <a:pPr marL="0" indent="0">
              <a:buNone/>
            </a:pPr>
            <a:r>
              <a:rPr lang="en-US" dirty="0" err="1"/>
              <a:t>Kê</a:t>
            </a:r>
            <a:r>
              <a:rPr lang="en-US" dirty="0"/>
              <a:t> </a:t>
            </a:r>
            <a:r>
              <a:rPr lang="en-US" dirty="0" err="1"/>
              <a:t>quá</a:t>
            </a:r>
            <a:r>
              <a:rPr lang="en-US" dirty="0"/>
              <a:t> </a:t>
            </a:r>
            <a:r>
              <a:rPr lang="en-US" dirty="0" err="1" smtClean="0"/>
              <a:t>liều</a:t>
            </a:r>
            <a:r>
              <a:rPr lang="en-US" b="1" dirty="0" smtClean="0"/>
              <a:t>: </a:t>
            </a:r>
            <a:r>
              <a:rPr lang="en-US" dirty="0"/>
              <a:t>2 </a:t>
            </a:r>
            <a:r>
              <a:rPr lang="en-US" dirty="0" err="1" smtClean="0"/>
              <a:t>viên</a:t>
            </a:r>
            <a:r>
              <a:rPr lang="en-US" dirty="0" smtClean="0"/>
              <a:t>/</a:t>
            </a:r>
            <a:r>
              <a:rPr lang="en-US" dirty="0" err="1" smtClean="0"/>
              <a:t>ngày</a:t>
            </a:r>
            <a:endParaRPr lang="en-US" dirty="0" smtClean="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b="1" dirty="0" smtClean="0"/>
              <a:t>-D29.1</a:t>
            </a:r>
            <a:r>
              <a:rPr lang="en-US" dirty="0"/>
              <a:t>: U </a:t>
            </a:r>
            <a:r>
              <a:rPr lang="en-US" dirty="0" err="1"/>
              <a:t>lành</a:t>
            </a:r>
            <a:r>
              <a:rPr lang="en-US" dirty="0"/>
              <a:t> </a:t>
            </a:r>
            <a:r>
              <a:rPr lang="en-US" dirty="0" err="1"/>
              <a:t>tuyến</a:t>
            </a:r>
            <a:r>
              <a:rPr lang="en-US" dirty="0"/>
              <a:t> </a:t>
            </a:r>
            <a:r>
              <a:rPr lang="en-US" dirty="0" err="1"/>
              <a:t>tiền</a:t>
            </a:r>
            <a:r>
              <a:rPr lang="en-US" dirty="0"/>
              <a:t> </a:t>
            </a:r>
            <a:r>
              <a:rPr lang="en-US" dirty="0" err="1"/>
              <a:t>liệt</a:t>
            </a:r>
            <a:endParaRPr lang="en-US" dirty="0"/>
          </a:p>
          <a:p>
            <a:pPr marL="0" indent="0">
              <a:buNone/>
            </a:pPr>
            <a:r>
              <a:rPr lang="en-US" dirty="0"/>
              <a:t>-</a:t>
            </a:r>
            <a:r>
              <a:rPr lang="en-US" b="1" dirty="0"/>
              <a:t>N40</a:t>
            </a:r>
            <a:r>
              <a:rPr lang="en-US" dirty="0"/>
              <a:t>: </a:t>
            </a:r>
            <a:r>
              <a:rPr lang="en-US" dirty="0" err="1"/>
              <a:t>Tăng</a:t>
            </a:r>
            <a:r>
              <a:rPr lang="en-US" dirty="0"/>
              <a:t> </a:t>
            </a:r>
            <a:r>
              <a:rPr lang="en-US" dirty="0" err="1"/>
              <a:t>sản</a:t>
            </a:r>
            <a:r>
              <a:rPr lang="en-US" dirty="0"/>
              <a:t> </a:t>
            </a:r>
            <a:r>
              <a:rPr lang="en-US" dirty="0" err="1"/>
              <a:t>tuyến</a:t>
            </a:r>
            <a:r>
              <a:rPr lang="en-US" dirty="0"/>
              <a:t> </a:t>
            </a:r>
            <a:r>
              <a:rPr lang="en-US" dirty="0" err="1"/>
              <a:t>tiền</a:t>
            </a:r>
            <a:r>
              <a:rPr lang="en-US" dirty="0"/>
              <a:t> </a:t>
            </a:r>
            <a:r>
              <a:rPr lang="en-US" dirty="0" err="1"/>
              <a:t>liệt</a:t>
            </a:r>
            <a:endParaRPr lang="en-US" dirty="0"/>
          </a:p>
          <a:p>
            <a:pPr marL="0" indent="0">
              <a:buNone/>
            </a:pPr>
            <a:r>
              <a:rPr lang="en-US" b="1" dirty="0"/>
              <a:t>-N42.3</a:t>
            </a:r>
            <a:r>
              <a:rPr lang="en-US" dirty="0"/>
              <a:t>: </a:t>
            </a:r>
            <a:r>
              <a:rPr lang="en-US" dirty="0" err="1"/>
              <a:t>Loạn</a:t>
            </a:r>
            <a:r>
              <a:rPr lang="en-US" dirty="0"/>
              <a:t> </a:t>
            </a:r>
            <a:r>
              <a:rPr lang="en-US" dirty="0" err="1"/>
              <a:t>sản</a:t>
            </a:r>
            <a:r>
              <a:rPr lang="en-US" dirty="0"/>
              <a:t> </a:t>
            </a:r>
            <a:r>
              <a:rPr lang="en-US" dirty="0" err="1"/>
              <a:t>tuyến</a:t>
            </a:r>
            <a:r>
              <a:rPr lang="en-US" dirty="0"/>
              <a:t> </a:t>
            </a:r>
            <a:r>
              <a:rPr lang="en-US" dirty="0" err="1"/>
              <a:t>tiền</a:t>
            </a:r>
            <a:r>
              <a:rPr lang="en-US" dirty="0"/>
              <a:t> </a:t>
            </a:r>
            <a:r>
              <a:rPr lang="en-US" dirty="0" err="1" smtClean="0"/>
              <a:t>liệt</a:t>
            </a:r>
            <a:endParaRPr lang="en-US" dirty="0" smtClean="0"/>
          </a:p>
          <a:p>
            <a:endParaRPr lang="en-US" dirty="0"/>
          </a:p>
          <a:p>
            <a:endParaRPr lang="en-US" dirty="0"/>
          </a:p>
        </p:txBody>
      </p:sp>
      <p:sp>
        <p:nvSpPr>
          <p:cNvPr id="2" name="Title 1"/>
          <p:cNvSpPr>
            <a:spLocks noGrp="1"/>
          </p:cNvSpPr>
          <p:nvPr>
            <p:ph type="title"/>
          </p:nvPr>
        </p:nvSpPr>
        <p:spPr/>
        <p:txBody>
          <a:bodyPr>
            <a:noAutofit/>
          </a:bodyPr>
          <a:lstStyle/>
          <a:p>
            <a:r>
              <a:rPr lang="en-US" sz="3600" b="1" dirty="0"/>
              <a:t>THUỐC ĐIỀU TRỊ TĂNG SẢN TUYẾN TIỀN LIỆT LÀNH TÍNH</a:t>
            </a:r>
            <a:endParaRPr lang="en-US" sz="3600" dirty="0"/>
          </a:p>
        </p:txBody>
      </p:sp>
    </p:spTree>
    <p:extLst>
      <p:ext uri="{BB962C8B-B14F-4D97-AF65-F5344CB8AC3E}">
        <p14:creationId xmlns:p14="http://schemas.microsoft.com/office/powerpoint/2010/main" val="3637647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524000"/>
            <a:ext cx="7408333" cy="4876800"/>
          </a:xfrm>
        </p:spPr>
        <p:txBody>
          <a:bodyPr>
            <a:normAutofit fontScale="85000" lnSpcReduction="20000"/>
          </a:bodyPr>
          <a:lstStyle/>
          <a:p>
            <a:pPr marL="0" indent="0">
              <a:buNone/>
            </a:pPr>
            <a:r>
              <a:rPr lang="en-US" sz="2800" b="1" dirty="0" smtClean="0"/>
              <a:t>10. </a:t>
            </a:r>
            <a:r>
              <a:rPr lang="en-US" sz="2800" b="1" dirty="0" err="1" smtClean="0"/>
              <a:t>Danapha-Telfadin</a:t>
            </a:r>
            <a:r>
              <a:rPr lang="en-US" sz="2800" b="1" dirty="0" smtClean="0"/>
              <a:t> </a:t>
            </a:r>
            <a:r>
              <a:rPr lang="en-US" sz="2800" b="1" dirty="0"/>
              <a:t>60mg </a:t>
            </a:r>
            <a:r>
              <a:rPr lang="en-US" sz="2800" b="1" dirty="0" err="1"/>
              <a:t>và</a:t>
            </a:r>
            <a:r>
              <a:rPr lang="en-US" sz="2800" b="1" dirty="0"/>
              <a:t> </a:t>
            </a:r>
            <a:r>
              <a:rPr lang="en-US" sz="2800" b="1" dirty="0" smtClean="0"/>
              <a:t>180mg</a:t>
            </a:r>
          </a:p>
          <a:p>
            <a:pPr marL="0" indent="0">
              <a:buNone/>
            </a:pPr>
            <a:r>
              <a:rPr lang="en-US" b="1" dirty="0" smtClean="0"/>
              <a:t>CĐ</a:t>
            </a:r>
            <a:r>
              <a:rPr lang="en-US" b="1" dirty="0"/>
              <a:t>: </a:t>
            </a:r>
            <a:r>
              <a:rPr lang="en-US" dirty="0" err="1"/>
              <a:t>Viêm</a:t>
            </a:r>
            <a:r>
              <a:rPr lang="en-US" dirty="0"/>
              <a:t> </a:t>
            </a:r>
            <a:r>
              <a:rPr lang="en-US" dirty="0" err="1"/>
              <a:t>mũi</a:t>
            </a:r>
            <a:r>
              <a:rPr lang="en-US" dirty="0"/>
              <a:t> </a:t>
            </a:r>
            <a:r>
              <a:rPr lang="en-US" dirty="0" err="1"/>
              <a:t>dị</a:t>
            </a:r>
            <a:r>
              <a:rPr lang="en-US" dirty="0"/>
              <a:t> </a:t>
            </a:r>
            <a:r>
              <a:rPr lang="en-US" dirty="0" err="1"/>
              <a:t>ứng</a:t>
            </a:r>
            <a:r>
              <a:rPr lang="en-US" dirty="0"/>
              <a:t>; </a:t>
            </a:r>
            <a:r>
              <a:rPr lang="en-US" dirty="0" err="1"/>
              <a:t>mày</a:t>
            </a:r>
            <a:r>
              <a:rPr lang="en-US" dirty="0"/>
              <a:t> </a:t>
            </a:r>
            <a:r>
              <a:rPr lang="en-US" dirty="0" err="1"/>
              <a:t>đay</a:t>
            </a:r>
            <a:endParaRPr lang="en-US" dirty="0"/>
          </a:p>
          <a:p>
            <a:pPr marL="0" indent="0">
              <a:buNone/>
            </a:pPr>
            <a:r>
              <a:rPr lang="en-US" b="1" dirty="0" smtClean="0"/>
              <a:t>CCĐ</a:t>
            </a:r>
            <a:r>
              <a:rPr lang="en-US" b="1" dirty="0"/>
              <a:t>: </a:t>
            </a:r>
            <a:r>
              <a:rPr lang="en-US" dirty="0" err="1"/>
              <a:t>Trẻ</a:t>
            </a:r>
            <a:r>
              <a:rPr lang="en-US" dirty="0"/>
              <a:t> </a:t>
            </a:r>
            <a:r>
              <a:rPr lang="en-US" dirty="0" err="1"/>
              <a:t>dưới</a:t>
            </a:r>
            <a:r>
              <a:rPr lang="en-US" dirty="0"/>
              <a:t> 12 </a:t>
            </a:r>
            <a:r>
              <a:rPr lang="en-US" dirty="0" err="1" smtClean="0"/>
              <a:t>tuổi</a:t>
            </a:r>
            <a:endParaRPr lang="en-US" dirty="0" smtClean="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a:t>
            </a:r>
            <a:r>
              <a:rPr lang="en-US" b="1" dirty="0" err="1"/>
              <a:t>như</a:t>
            </a:r>
            <a:r>
              <a:rPr lang="en-US" b="1" dirty="0"/>
              <a:t>:</a:t>
            </a:r>
            <a:endParaRPr lang="en-US" dirty="0"/>
          </a:p>
          <a:p>
            <a:pPr marL="0" indent="0">
              <a:buNone/>
            </a:pPr>
            <a:r>
              <a:rPr lang="en-US" b="1" dirty="0"/>
              <a:t>-J18</a:t>
            </a:r>
            <a:r>
              <a:rPr lang="en-US" dirty="0"/>
              <a:t>: </a:t>
            </a:r>
            <a:r>
              <a:rPr lang="en-US" dirty="0" err="1"/>
              <a:t>Viêm</a:t>
            </a:r>
            <a:r>
              <a:rPr lang="en-US" dirty="0"/>
              <a:t> </a:t>
            </a:r>
            <a:r>
              <a:rPr lang="en-US" dirty="0" err="1"/>
              <a:t>phổi</a:t>
            </a:r>
            <a:endParaRPr lang="en-US" dirty="0"/>
          </a:p>
          <a:p>
            <a:pPr marL="0" indent="0">
              <a:buNone/>
            </a:pPr>
            <a:r>
              <a:rPr lang="en-US" dirty="0"/>
              <a:t>-</a:t>
            </a:r>
            <a:r>
              <a:rPr lang="en-US" b="1" dirty="0"/>
              <a:t>J20</a:t>
            </a:r>
            <a:r>
              <a:rPr lang="en-US" dirty="0"/>
              <a:t>: </a:t>
            </a:r>
            <a:r>
              <a:rPr lang="en-US" dirty="0" err="1"/>
              <a:t>Viêm</a:t>
            </a:r>
            <a:r>
              <a:rPr lang="en-US" dirty="0"/>
              <a:t> </a:t>
            </a:r>
            <a:r>
              <a:rPr lang="en-US" dirty="0" err="1"/>
              <a:t>phế</a:t>
            </a:r>
            <a:r>
              <a:rPr lang="en-US" dirty="0"/>
              <a:t> </a:t>
            </a:r>
            <a:r>
              <a:rPr lang="en-US" dirty="0" err="1"/>
              <a:t>quản</a:t>
            </a:r>
            <a:r>
              <a:rPr lang="en-US" dirty="0"/>
              <a:t> </a:t>
            </a:r>
            <a:r>
              <a:rPr lang="en-US" dirty="0" err="1"/>
              <a:t>cấp</a:t>
            </a:r>
            <a:endParaRPr lang="en-US" dirty="0"/>
          </a:p>
          <a:p>
            <a:pPr marL="0" indent="0">
              <a:buNone/>
            </a:pPr>
            <a:r>
              <a:rPr lang="en-US" dirty="0"/>
              <a:t>-</a:t>
            </a:r>
            <a:r>
              <a:rPr lang="en-US" b="1" dirty="0"/>
              <a:t>J44</a:t>
            </a:r>
            <a:r>
              <a:rPr lang="en-US" dirty="0"/>
              <a:t>: </a:t>
            </a:r>
            <a:r>
              <a:rPr lang="en-US" dirty="0" err="1"/>
              <a:t>Bệnh</a:t>
            </a:r>
            <a:r>
              <a:rPr lang="en-US" dirty="0"/>
              <a:t> </a:t>
            </a:r>
            <a:r>
              <a:rPr lang="en-US" dirty="0" err="1"/>
              <a:t>phổi</a:t>
            </a:r>
            <a:r>
              <a:rPr lang="en-US" dirty="0"/>
              <a:t> </a:t>
            </a:r>
            <a:r>
              <a:rPr lang="en-US" dirty="0" err="1"/>
              <a:t>tắc</a:t>
            </a:r>
            <a:r>
              <a:rPr lang="en-US" dirty="0"/>
              <a:t> </a:t>
            </a:r>
            <a:r>
              <a:rPr lang="en-US" dirty="0" err="1"/>
              <a:t>nghẽn</a:t>
            </a:r>
            <a:r>
              <a:rPr lang="en-US" dirty="0"/>
              <a:t> </a:t>
            </a:r>
            <a:r>
              <a:rPr lang="en-US" dirty="0" err="1"/>
              <a:t>mạn</a:t>
            </a:r>
            <a:r>
              <a:rPr lang="en-US" dirty="0"/>
              <a:t> </a:t>
            </a:r>
            <a:r>
              <a:rPr lang="en-US" dirty="0" err="1"/>
              <a:t>tính</a:t>
            </a:r>
            <a:r>
              <a:rPr lang="en-US" dirty="0" smtClean="0"/>
              <a:t>….</a:t>
            </a:r>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dirty="0" smtClean="0"/>
              <a:t>-</a:t>
            </a:r>
            <a:r>
              <a:rPr lang="en-US" b="1" dirty="0" smtClean="0"/>
              <a:t>J30</a:t>
            </a:r>
            <a:r>
              <a:rPr lang="en-US" dirty="0"/>
              <a:t>: </a:t>
            </a:r>
            <a:r>
              <a:rPr lang="en-US" dirty="0" err="1"/>
              <a:t>Viêm</a:t>
            </a:r>
            <a:r>
              <a:rPr lang="en-US" dirty="0"/>
              <a:t> </a:t>
            </a:r>
            <a:r>
              <a:rPr lang="en-US" dirty="0" err="1"/>
              <a:t>mũi</a:t>
            </a:r>
            <a:r>
              <a:rPr lang="en-US" dirty="0"/>
              <a:t> </a:t>
            </a:r>
            <a:r>
              <a:rPr lang="en-US" dirty="0" err="1"/>
              <a:t>dị</a:t>
            </a:r>
            <a:r>
              <a:rPr lang="en-US" dirty="0"/>
              <a:t> </a:t>
            </a:r>
            <a:r>
              <a:rPr lang="en-US" dirty="0" err="1"/>
              <a:t>ứng</a:t>
            </a:r>
            <a:endParaRPr lang="en-US" dirty="0"/>
          </a:p>
          <a:p>
            <a:pPr marL="0" indent="0">
              <a:buNone/>
            </a:pPr>
            <a:r>
              <a:rPr lang="en-US" dirty="0"/>
              <a:t>-</a:t>
            </a:r>
            <a:r>
              <a:rPr lang="en-US" b="1" dirty="0"/>
              <a:t>L50</a:t>
            </a:r>
            <a:r>
              <a:rPr lang="en-US" dirty="0"/>
              <a:t>: </a:t>
            </a:r>
            <a:r>
              <a:rPr lang="en-US" dirty="0" err="1"/>
              <a:t>Mày</a:t>
            </a:r>
            <a:r>
              <a:rPr lang="en-US" dirty="0"/>
              <a:t> </a:t>
            </a:r>
            <a:r>
              <a:rPr lang="en-US" dirty="0" err="1"/>
              <a:t>đay</a:t>
            </a:r>
            <a:endParaRPr lang="en-US" dirty="0"/>
          </a:p>
          <a:p>
            <a:pPr marL="0" indent="0">
              <a:buNone/>
            </a:pPr>
            <a:r>
              <a:rPr lang="en-US" b="1" dirty="0" err="1"/>
              <a:t>Thuốc</a:t>
            </a:r>
            <a:r>
              <a:rPr lang="en-US" b="1" dirty="0"/>
              <a:t> </a:t>
            </a:r>
            <a:r>
              <a:rPr lang="en-US" b="1" dirty="0" err="1"/>
              <a:t>còn</a:t>
            </a:r>
            <a:r>
              <a:rPr lang="en-US" b="1" dirty="0"/>
              <a:t> </a:t>
            </a:r>
            <a:r>
              <a:rPr lang="en-US" b="1" dirty="0" err="1"/>
              <a:t>được</a:t>
            </a:r>
            <a:r>
              <a:rPr lang="en-US" b="1" dirty="0"/>
              <a:t> </a:t>
            </a:r>
            <a:r>
              <a:rPr lang="en-US" b="1" dirty="0" err="1"/>
              <a:t>sử</a:t>
            </a:r>
            <a:r>
              <a:rPr lang="en-US" b="1" dirty="0"/>
              <a:t> </a:t>
            </a:r>
            <a:r>
              <a:rPr lang="en-US" b="1" dirty="0" err="1"/>
              <a:t>dụng</a:t>
            </a:r>
            <a:r>
              <a:rPr lang="en-US" b="1" dirty="0"/>
              <a:t> </a:t>
            </a:r>
            <a:r>
              <a:rPr lang="en-US" b="1" dirty="0" err="1"/>
              <a:t>trong</a:t>
            </a:r>
            <a:r>
              <a:rPr lang="en-US" b="1" dirty="0"/>
              <a:t> </a:t>
            </a:r>
            <a:r>
              <a:rPr lang="en-US" b="1" dirty="0" err="1"/>
              <a:t>các</a:t>
            </a:r>
            <a:r>
              <a:rPr lang="en-US" b="1" dirty="0"/>
              <a:t> </a:t>
            </a:r>
            <a:r>
              <a:rPr lang="en-US" b="1" dirty="0" err="1"/>
              <a:t>phác</a:t>
            </a:r>
            <a:r>
              <a:rPr lang="en-US" b="1" dirty="0"/>
              <a:t> </a:t>
            </a:r>
            <a:r>
              <a:rPr lang="en-US" b="1" dirty="0" err="1"/>
              <a:t>đồ</a:t>
            </a:r>
            <a:r>
              <a:rPr lang="en-US" b="1" dirty="0"/>
              <a:t> </a:t>
            </a:r>
            <a:r>
              <a:rPr lang="en-US" b="1" dirty="0" err="1"/>
              <a:t>sau</a:t>
            </a:r>
            <a:r>
              <a:rPr lang="en-US" b="1" dirty="0"/>
              <a:t>(</a:t>
            </a:r>
            <a:r>
              <a:rPr lang="en-US" b="1" dirty="0" err="1"/>
              <a:t>phác</a:t>
            </a:r>
            <a:r>
              <a:rPr lang="en-US" b="1" dirty="0"/>
              <a:t> </a:t>
            </a:r>
            <a:r>
              <a:rPr lang="en-US" b="1" dirty="0" err="1"/>
              <a:t>đồ</a:t>
            </a:r>
            <a:r>
              <a:rPr lang="en-US" b="1" dirty="0"/>
              <a:t> BYT</a:t>
            </a:r>
            <a:r>
              <a:rPr lang="en-US" b="1" dirty="0" smtClean="0"/>
              <a:t>):</a:t>
            </a:r>
            <a:endParaRPr lang="en-US" dirty="0"/>
          </a:p>
          <a:p>
            <a:pPr marL="0" indent="0">
              <a:buNone/>
            </a:pPr>
            <a:r>
              <a:rPr lang="en-US" dirty="0"/>
              <a:t>-</a:t>
            </a:r>
            <a:r>
              <a:rPr lang="en-US" dirty="0" err="1"/>
              <a:t>Viêm</a:t>
            </a:r>
            <a:r>
              <a:rPr lang="en-US" dirty="0"/>
              <a:t> da </a:t>
            </a:r>
            <a:r>
              <a:rPr lang="en-US" dirty="0" err="1"/>
              <a:t>tiếp</a:t>
            </a:r>
            <a:r>
              <a:rPr lang="en-US" dirty="0"/>
              <a:t> </a:t>
            </a:r>
            <a:r>
              <a:rPr lang="en-US" dirty="0" err="1"/>
              <a:t>xúc</a:t>
            </a:r>
            <a:r>
              <a:rPr lang="en-US" dirty="0"/>
              <a:t> do </a:t>
            </a:r>
            <a:r>
              <a:rPr lang="en-US" dirty="0" err="1"/>
              <a:t>côn</a:t>
            </a:r>
            <a:r>
              <a:rPr lang="en-US" dirty="0"/>
              <a:t> </a:t>
            </a:r>
            <a:r>
              <a:rPr lang="en-US" dirty="0" err="1"/>
              <a:t>trùng</a:t>
            </a:r>
            <a:endParaRPr lang="en-US" dirty="0"/>
          </a:p>
          <a:p>
            <a:pPr marL="0" indent="0">
              <a:buNone/>
            </a:pPr>
            <a:r>
              <a:rPr lang="en-US" dirty="0"/>
              <a:t>-</a:t>
            </a:r>
            <a:r>
              <a:rPr lang="en-US" dirty="0" err="1"/>
              <a:t>Viêm</a:t>
            </a:r>
            <a:r>
              <a:rPr lang="en-US" dirty="0"/>
              <a:t> da </a:t>
            </a:r>
            <a:r>
              <a:rPr lang="en-US" dirty="0" err="1"/>
              <a:t>cơ</a:t>
            </a:r>
            <a:r>
              <a:rPr lang="en-US" dirty="0"/>
              <a:t> </a:t>
            </a:r>
            <a:r>
              <a:rPr lang="en-US" dirty="0" err="1"/>
              <a:t>địa</a:t>
            </a:r>
            <a:endParaRPr lang="en-US" dirty="0"/>
          </a:p>
          <a:p>
            <a:pPr marL="0" indent="0">
              <a:buNone/>
            </a:pPr>
            <a:r>
              <a:rPr lang="en-US" dirty="0"/>
              <a:t>-</a:t>
            </a:r>
            <a:r>
              <a:rPr lang="en-US" dirty="0" err="1" smtClean="0"/>
              <a:t>Các</a:t>
            </a:r>
            <a:r>
              <a:rPr lang="en-US" dirty="0" smtClean="0"/>
              <a:t> </a:t>
            </a:r>
            <a:r>
              <a:rPr lang="en-US" dirty="0" err="1"/>
              <a:t>bệnh</a:t>
            </a:r>
            <a:r>
              <a:rPr lang="en-US" dirty="0"/>
              <a:t> </a:t>
            </a:r>
            <a:r>
              <a:rPr lang="en-US" dirty="0" err="1"/>
              <a:t>lý</a:t>
            </a:r>
            <a:r>
              <a:rPr lang="en-US" dirty="0"/>
              <a:t> </a:t>
            </a:r>
            <a:r>
              <a:rPr lang="en-US" dirty="0" err="1"/>
              <a:t>về</a:t>
            </a:r>
            <a:r>
              <a:rPr lang="en-US" dirty="0"/>
              <a:t> </a:t>
            </a:r>
            <a:r>
              <a:rPr lang="en-US" dirty="0" err="1"/>
              <a:t>dị</a:t>
            </a:r>
            <a:r>
              <a:rPr lang="en-US" dirty="0"/>
              <a:t> </a:t>
            </a:r>
            <a:r>
              <a:rPr lang="en-US" dirty="0" err="1"/>
              <a:t>ứng</a:t>
            </a:r>
            <a:r>
              <a:rPr lang="en-US" dirty="0"/>
              <a:t> </a:t>
            </a:r>
            <a:r>
              <a:rPr lang="en-US" dirty="0" err="1"/>
              <a:t>như</a:t>
            </a:r>
            <a:r>
              <a:rPr lang="en-US" dirty="0"/>
              <a:t> </a:t>
            </a:r>
            <a:r>
              <a:rPr lang="en-US" dirty="0" err="1"/>
              <a:t>dị</a:t>
            </a:r>
            <a:r>
              <a:rPr lang="en-US" dirty="0"/>
              <a:t> </a:t>
            </a:r>
            <a:r>
              <a:rPr lang="en-US" dirty="0" err="1"/>
              <a:t>ứng</a:t>
            </a:r>
            <a:r>
              <a:rPr lang="en-US" dirty="0"/>
              <a:t> </a:t>
            </a:r>
            <a:r>
              <a:rPr lang="en-US" dirty="0" err="1"/>
              <a:t>thuốc</a:t>
            </a:r>
            <a:r>
              <a:rPr lang="en-US" dirty="0"/>
              <a:t>, </a:t>
            </a:r>
            <a:r>
              <a:rPr lang="en-US" dirty="0" err="1"/>
              <a:t>dị</a:t>
            </a:r>
            <a:r>
              <a:rPr lang="en-US" dirty="0"/>
              <a:t> </a:t>
            </a:r>
            <a:r>
              <a:rPr lang="en-US" dirty="0" err="1"/>
              <a:t>ứng</a:t>
            </a:r>
            <a:r>
              <a:rPr lang="en-US" dirty="0"/>
              <a:t> </a:t>
            </a:r>
            <a:r>
              <a:rPr lang="en-US" dirty="0" err="1"/>
              <a:t>thức</a:t>
            </a:r>
            <a:r>
              <a:rPr lang="en-US" dirty="0"/>
              <a:t> </a:t>
            </a:r>
            <a:r>
              <a:rPr lang="en-US" dirty="0" err="1"/>
              <a:t>ăn</a:t>
            </a:r>
            <a:r>
              <a:rPr lang="en-US" dirty="0"/>
              <a:t>, </a:t>
            </a:r>
            <a:r>
              <a:rPr lang="en-US" dirty="0" err="1"/>
              <a:t>dị</a:t>
            </a:r>
            <a:r>
              <a:rPr lang="en-US" dirty="0"/>
              <a:t> </a:t>
            </a:r>
            <a:r>
              <a:rPr lang="en-US" dirty="0" err="1"/>
              <a:t>ứng</a:t>
            </a:r>
            <a:r>
              <a:rPr lang="en-US" dirty="0"/>
              <a:t> do </a:t>
            </a:r>
            <a:r>
              <a:rPr lang="en-US" dirty="0" err="1"/>
              <a:t>côn</a:t>
            </a:r>
            <a:r>
              <a:rPr lang="en-US" dirty="0"/>
              <a:t> </a:t>
            </a:r>
            <a:r>
              <a:rPr lang="en-US" dirty="0" err="1"/>
              <a:t>trùng</a:t>
            </a:r>
            <a:r>
              <a:rPr lang="en-US" dirty="0"/>
              <a:t> </a:t>
            </a:r>
            <a:r>
              <a:rPr lang="en-US" dirty="0" err="1"/>
              <a:t>đốt</a:t>
            </a:r>
            <a:endParaRPr lang="en-US" dirty="0"/>
          </a:p>
          <a:p>
            <a:pPr marL="0" indent="0">
              <a:buNone/>
            </a:pPr>
            <a:endParaRPr lang="en-US" dirty="0"/>
          </a:p>
        </p:txBody>
      </p:sp>
      <p:sp>
        <p:nvSpPr>
          <p:cNvPr id="2" name="Title 1"/>
          <p:cNvSpPr>
            <a:spLocks noGrp="1"/>
          </p:cNvSpPr>
          <p:nvPr>
            <p:ph type="title"/>
          </p:nvPr>
        </p:nvSpPr>
        <p:spPr/>
        <p:txBody>
          <a:bodyPr/>
          <a:lstStyle/>
          <a:p>
            <a:r>
              <a:rPr lang="en-US" b="1" dirty="0"/>
              <a:t>THUỐC CHỐNG DỊ ỨNG</a:t>
            </a:r>
            <a:endParaRPr lang="en-US" dirty="0"/>
          </a:p>
        </p:txBody>
      </p:sp>
    </p:spTree>
    <p:extLst>
      <p:ext uri="{BB962C8B-B14F-4D97-AF65-F5344CB8AC3E}">
        <p14:creationId xmlns:p14="http://schemas.microsoft.com/office/powerpoint/2010/main" val="3271774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509933" cy="4648200"/>
          </a:xfrm>
        </p:spPr>
        <p:txBody>
          <a:bodyPr>
            <a:normAutofit fontScale="92500" lnSpcReduction="20000"/>
          </a:bodyPr>
          <a:lstStyle/>
          <a:p>
            <a:pPr marL="0" indent="0">
              <a:buNone/>
            </a:pPr>
            <a:r>
              <a:rPr lang="en-US" b="1" dirty="0" smtClean="0"/>
              <a:t>11. </a:t>
            </a:r>
            <a:r>
              <a:rPr lang="en-US" b="1" dirty="0" err="1" smtClean="0"/>
              <a:t>Daleston</a:t>
            </a:r>
            <a:r>
              <a:rPr lang="en-US" b="1" dirty="0" smtClean="0"/>
              <a:t>-D</a:t>
            </a:r>
          </a:p>
          <a:p>
            <a:pPr marL="0" indent="0">
              <a:buNone/>
            </a:pPr>
            <a:r>
              <a:rPr lang="en-US" b="1" u="sng" dirty="0"/>
              <a:t>CCĐ: </a:t>
            </a:r>
            <a:endParaRPr lang="en-US" dirty="0"/>
          </a:p>
          <a:p>
            <a:pPr marL="0" indent="0">
              <a:buNone/>
            </a:pPr>
            <a:r>
              <a:rPr lang="en-US" dirty="0"/>
              <a:t>-</a:t>
            </a:r>
            <a:r>
              <a:rPr lang="en-US" dirty="0" err="1"/>
              <a:t>Trẻ</a:t>
            </a:r>
            <a:r>
              <a:rPr lang="en-US" dirty="0"/>
              <a:t> </a:t>
            </a:r>
            <a:r>
              <a:rPr lang="en-US" dirty="0" err="1"/>
              <a:t>dưới</a:t>
            </a:r>
            <a:r>
              <a:rPr lang="en-US" dirty="0"/>
              <a:t> 2 </a:t>
            </a:r>
            <a:r>
              <a:rPr lang="en-US" dirty="0" err="1"/>
              <a:t>tuổi</a:t>
            </a:r>
            <a:endParaRPr lang="en-US" dirty="0"/>
          </a:p>
          <a:p>
            <a:pPr marL="0" indent="0">
              <a:buNone/>
            </a:pPr>
            <a:r>
              <a:rPr lang="en-US" dirty="0"/>
              <a:t>-</a:t>
            </a:r>
            <a:r>
              <a:rPr lang="en-US" dirty="0" err="1"/>
              <a:t>Phì</a:t>
            </a:r>
            <a:r>
              <a:rPr lang="en-US" dirty="0"/>
              <a:t> </a:t>
            </a:r>
            <a:r>
              <a:rPr lang="en-US" dirty="0" err="1"/>
              <a:t>đại</a:t>
            </a:r>
            <a:r>
              <a:rPr lang="en-US" dirty="0"/>
              <a:t> </a:t>
            </a:r>
            <a:r>
              <a:rPr lang="en-US" dirty="0" err="1"/>
              <a:t>tuyến</a:t>
            </a:r>
            <a:r>
              <a:rPr lang="en-US" dirty="0"/>
              <a:t> </a:t>
            </a:r>
            <a:r>
              <a:rPr lang="en-US" dirty="0" err="1"/>
              <a:t>tiền</a:t>
            </a:r>
            <a:r>
              <a:rPr lang="en-US" dirty="0"/>
              <a:t> </a:t>
            </a:r>
            <a:r>
              <a:rPr lang="en-US" dirty="0" err="1"/>
              <a:t>liệt</a:t>
            </a:r>
            <a:endParaRPr lang="en-US" dirty="0"/>
          </a:p>
          <a:p>
            <a:pPr marL="0" indent="0">
              <a:buNone/>
            </a:pPr>
            <a:r>
              <a:rPr lang="en-US" dirty="0"/>
              <a:t>-ĐTĐ, </a:t>
            </a:r>
            <a:r>
              <a:rPr lang="en-US" dirty="0" err="1"/>
              <a:t>nhiễm</a:t>
            </a:r>
            <a:r>
              <a:rPr lang="en-US" dirty="0"/>
              <a:t> </a:t>
            </a:r>
            <a:r>
              <a:rPr lang="en-US" dirty="0" err="1"/>
              <a:t>khuẩn</a:t>
            </a:r>
            <a:r>
              <a:rPr lang="en-US" dirty="0"/>
              <a:t> </a:t>
            </a:r>
            <a:r>
              <a:rPr lang="en-US" dirty="0" err="1"/>
              <a:t>nặng</a:t>
            </a:r>
            <a:r>
              <a:rPr lang="en-US" dirty="0"/>
              <a:t>, </a:t>
            </a:r>
            <a:r>
              <a:rPr lang="en-US" dirty="0" err="1"/>
              <a:t>nhiễm</a:t>
            </a:r>
            <a:r>
              <a:rPr lang="en-US" dirty="0"/>
              <a:t> virus, </a:t>
            </a:r>
            <a:r>
              <a:rPr lang="en-US" dirty="0" err="1"/>
              <a:t>nhiễm</a:t>
            </a:r>
            <a:r>
              <a:rPr lang="en-US" dirty="0"/>
              <a:t> </a:t>
            </a:r>
            <a:r>
              <a:rPr lang="en-US" dirty="0" err="1"/>
              <a:t>nấm</a:t>
            </a:r>
            <a:r>
              <a:rPr lang="en-US" dirty="0"/>
              <a:t> </a:t>
            </a:r>
            <a:r>
              <a:rPr lang="en-US" dirty="0" err="1"/>
              <a:t>toàn</a:t>
            </a:r>
            <a:r>
              <a:rPr lang="en-US" dirty="0"/>
              <a:t> </a:t>
            </a:r>
            <a:r>
              <a:rPr lang="en-US" dirty="0" err="1" smtClean="0"/>
              <a:t>thân</a:t>
            </a:r>
            <a:endParaRPr lang="en-US" dirty="0" smtClean="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a:t>
            </a:r>
            <a:r>
              <a:rPr lang="en-US" dirty="0"/>
              <a:t>hay </a:t>
            </a:r>
            <a:r>
              <a:rPr lang="en-US" dirty="0" err="1"/>
              <a:t>xuất</a:t>
            </a:r>
            <a:r>
              <a:rPr lang="en-US" dirty="0"/>
              <a:t> </a:t>
            </a:r>
            <a:r>
              <a:rPr lang="en-US" dirty="0" err="1"/>
              <a:t>toán</a:t>
            </a:r>
            <a:r>
              <a:rPr lang="en-US" dirty="0"/>
              <a:t> </a:t>
            </a:r>
            <a:r>
              <a:rPr lang="en-US" dirty="0" err="1"/>
              <a:t>kê</a:t>
            </a:r>
            <a:r>
              <a:rPr lang="en-US" dirty="0"/>
              <a:t> </a:t>
            </a:r>
            <a:r>
              <a:rPr lang="en-US" dirty="0" err="1"/>
              <a:t>cho</a:t>
            </a:r>
            <a:r>
              <a:rPr lang="en-US" dirty="0"/>
              <a:t> </a:t>
            </a:r>
            <a:r>
              <a:rPr lang="en-US" dirty="0" err="1"/>
              <a:t>trẻ</a:t>
            </a:r>
            <a:r>
              <a:rPr lang="en-US" dirty="0"/>
              <a:t> </a:t>
            </a:r>
            <a:r>
              <a:rPr lang="en-US" dirty="0" err="1"/>
              <a:t>dưới</a:t>
            </a:r>
            <a:r>
              <a:rPr lang="en-US" dirty="0"/>
              <a:t> 2 </a:t>
            </a:r>
            <a:r>
              <a:rPr lang="en-US" dirty="0" err="1"/>
              <a:t>tuổi</a:t>
            </a:r>
            <a:r>
              <a:rPr lang="en-US" dirty="0"/>
              <a:t> </a:t>
            </a:r>
            <a:r>
              <a:rPr lang="en-US" dirty="0" err="1"/>
              <a:t>và</a:t>
            </a:r>
            <a:r>
              <a:rPr lang="en-US" dirty="0"/>
              <a:t> </a:t>
            </a:r>
            <a:r>
              <a:rPr lang="en-US" dirty="0" err="1"/>
              <a:t>các</a:t>
            </a:r>
            <a:r>
              <a:rPr lang="en-US" dirty="0"/>
              <a:t> </a:t>
            </a:r>
            <a:r>
              <a:rPr lang="en-US" dirty="0" err="1"/>
              <a:t>mã</a:t>
            </a:r>
            <a:r>
              <a:rPr lang="en-US" dirty="0"/>
              <a:t> ICD </a:t>
            </a:r>
            <a:r>
              <a:rPr lang="en-US" dirty="0" err="1"/>
              <a:t>như</a:t>
            </a:r>
            <a:r>
              <a:rPr lang="en-US" dirty="0"/>
              <a:t>:</a:t>
            </a:r>
          </a:p>
          <a:p>
            <a:pPr marL="0" indent="0">
              <a:buNone/>
            </a:pPr>
            <a:r>
              <a:rPr lang="en-US" b="1" dirty="0"/>
              <a:t>J10</a:t>
            </a:r>
            <a:r>
              <a:rPr lang="en-US" dirty="0"/>
              <a:t>: </a:t>
            </a:r>
            <a:r>
              <a:rPr lang="en-US" dirty="0" err="1"/>
              <a:t>Cảm</a:t>
            </a:r>
            <a:r>
              <a:rPr lang="en-US" dirty="0"/>
              <a:t> </a:t>
            </a:r>
            <a:r>
              <a:rPr lang="en-US" dirty="0" err="1"/>
              <a:t>cúm</a:t>
            </a:r>
            <a:r>
              <a:rPr lang="en-US" dirty="0"/>
              <a:t> do virus </a:t>
            </a:r>
            <a:r>
              <a:rPr lang="en-US" dirty="0" err="1"/>
              <a:t>cúm</a:t>
            </a:r>
            <a:r>
              <a:rPr lang="en-US" dirty="0"/>
              <a:t> </a:t>
            </a:r>
            <a:r>
              <a:rPr lang="en-US" dirty="0" err="1"/>
              <a:t>được</a:t>
            </a:r>
            <a:r>
              <a:rPr lang="en-US" dirty="0"/>
              <a:t> </a:t>
            </a:r>
            <a:r>
              <a:rPr lang="en-US" dirty="0" err="1"/>
              <a:t>định</a:t>
            </a:r>
            <a:r>
              <a:rPr lang="en-US" dirty="0"/>
              <a:t> </a:t>
            </a:r>
            <a:r>
              <a:rPr lang="en-US" dirty="0" err="1"/>
              <a:t>danh</a:t>
            </a:r>
            <a:r>
              <a:rPr lang="en-US" dirty="0"/>
              <a:t> </a:t>
            </a:r>
            <a:r>
              <a:rPr lang="en-US" dirty="0" err="1"/>
              <a:t>khác</a:t>
            </a:r>
            <a:endParaRPr lang="en-US" dirty="0"/>
          </a:p>
          <a:p>
            <a:pPr marL="0" indent="0">
              <a:buNone/>
            </a:pPr>
            <a:r>
              <a:rPr lang="en-US" b="1" dirty="0"/>
              <a:t>B08.4</a:t>
            </a:r>
            <a:r>
              <a:rPr lang="en-US" dirty="0"/>
              <a:t>: </a:t>
            </a:r>
            <a:r>
              <a:rPr lang="en-US" dirty="0" err="1"/>
              <a:t>Viêm</a:t>
            </a:r>
            <a:r>
              <a:rPr lang="en-US" dirty="0"/>
              <a:t> </a:t>
            </a:r>
            <a:r>
              <a:rPr lang="en-US" dirty="0" err="1"/>
              <a:t>họng</a:t>
            </a:r>
            <a:r>
              <a:rPr lang="en-US" dirty="0"/>
              <a:t> </a:t>
            </a:r>
            <a:r>
              <a:rPr lang="en-US" dirty="0" err="1"/>
              <a:t>có</a:t>
            </a:r>
            <a:r>
              <a:rPr lang="en-US" dirty="0"/>
              <a:t> </a:t>
            </a:r>
            <a:r>
              <a:rPr lang="en-US" dirty="0" err="1"/>
              <a:t>phỏng</a:t>
            </a:r>
            <a:r>
              <a:rPr lang="en-US" dirty="0"/>
              <a:t> </a:t>
            </a:r>
            <a:r>
              <a:rPr lang="en-US" dirty="0" err="1"/>
              <a:t>nước</a:t>
            </a:r>
            <a:r>
              <a:rPr lang="en-US" dirty="0"/>
              <a:t> do virus </a:t>
            </a:r>
            <a:r>
              <a:rPr lang="en-US" dirty="0" err="1"/>
              <a:t>đường</a:t>
            </a:r>
            <a:r>
              <a:rPr lang="en-US" dirty="0"/>
              <a:t> </a:t>
            </a:r>
            <a:r>
              <a:rPr lang="en-US" dirty="0" err="1"/>
              <a:t>ruột</a:t>
            </a:r>
            <a:r>
              <a:rPr lang="en-US" dirty="0"/>
              <a:t> </a:t>
            </a:r>
            <a:r>
              <a:rPr lang="en-US" dirty="0" err="1"/>
              <a:t>với</a:t>
            </a:r>
            <a:r>
              <a:rPr lang="en-US" dirty="0"/>
              <a:t> </a:t>
            </a:r>
            <a:r>
              <a:rPr lang="en-US" dirty="0" err="1"/>
              <a:t>phát</a:t>
            </a:r>
            <a:r>
              <a:rPr lang="en-US" dirty="0"/>
              <a:t> ban</a:t>
            </a:r>
          </a:p>
          <a:p>
            <a:pPr marL="0" indent="0">
              <a:buNone/>
            </a:pPr>
            <a:r>
              <a:rPr lang="en-US" b="1" dirty="0"/>
              <a:t>B00.1</a:t>
            </a:r>
            <a:r>
              <a:rPr lang="en-US" dirty="0"/>
              <a:t>:Viêm da </a:t>
            </a:r>
            <a:r>
              <a:rPr lang="en-US" dirty="0" err="1"/>
              <a:t>rộp</a:t>
            </a:r>
            <a:r>
              <a:rPr lang="en-US" dirty="0"/>
              <a:t> </a:t>
            </a:r>
            <a:r>
              <a:rPr lang="en-US" dirty="0" err="1"/>
              <a:t>nước</a:t>
            </a:r>
            <a:r>
              <a:rPr lang="en-US" dirty="0"/>
              <a:t> do virus Herpes</a:t>
            </a:r>
            <a:r>
              <a:rPr lang="en-US" dirty="0" smtClean="0"/>
              <a:t>….</a:t>
            </a:r>
            <a:r>
              <a:rPr lang="en-US" dirty="0"/>
              <a:t> </a:t>
            </a:r>
            <a:endParaRPr lang="en-US" dirty="0" smtClean="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dirty="0" err="1" smtClean="0"/>
              <a:t>Kê</a:t>
            </a:r>
            <a:r>
              <a:rPr lang="en-US" dirty="0" smtClean="0"/>
              <a:t> </a:t>
            </a:r>
            <a:r>
              <a:rPr lang="en-US" dirty="0" err="1"/>
              <a:t>cho</a:t>
            </a:r>
            <a:r>
              <a:rPr lang="en-US" dirty="0"/>
              <a:t> </a:t>
            </a:r>
            <a:r>
              <a:rPr lang="en-US" dirty="0" err="1"/>
              <a:t>trẻ</a:t>
            </a:r>
            <a:r>
              <a:rPr lang="en-US" dirty="0"/>
              <a:t> </a:t>
            </a:r>
            <a:r>
              <a:rPr lang="en-US" dirty="0" err="1"/>
              <a:t>từ</a:t>
            </a:r>
            <a:r>
              <a:rPr lang="en-US" dirty="0"/>
              <a:t> 2 </a:t>
            </a:r>
            <a:r>
              <a:rPr lang="en-US" dirty="0" err="1"/>
              <a:t>tuổi</a:t>
            </a:r>
            <a:r>
              <a:rPr lang="en-US" dirty="0"/>
              <a:t> </a:t>
            </a:r>
            <a:r>
              <a:rPr lang="en-US" dirty="0" err="1"/>
              <a:t>trở</a:t>
            </a:r>
            <a:r>
              <a:rPr lang="en-US" dirty="0"/>
              <a:t> </a:t>
            </a:r>
            <a:r>
              <a:rPr lang="en-US" dirty="0" err="1"/>
              <a:t>lên</a:t>
            </a:r>
            <a:r>
              <a:rPr lang="en-US" dirty="0"/>
              <a:t>, </a:t>
            </a:r>
            <a:r>
              <a:rPr lang="en-US" dirty="0" err="1"/>
              <a:t>và</a:t>
            </a:r>
            <a:r>
              <a:rPr lang="en-US" dirty="0"/>
              <a:t> </a:t>
            </a:r>
            <a:r>
              <a:rPr lang="en-US" dirty="0" err="1"/>
              <a:t>ko</a:t>
            </a:r>
            <a:r>
              <a:rPr lang="en-US" dirty="0"/>
              <a:t> </a:t>
            </a:r>
            <a:r>
              <a:rPr lang="en-US" dirty="0" err="1"/>
              <a:t>kê</a:t>
            </a:r>
            <a:r>
              <a:rPr lang="en-US" dirty="0"/>
              <a:t> </a:t>
            </a:r>
            <a:r>
              <a:rPr lang="en-US" dirty="0" err="1"/>
              <a:t>vào</a:t>
            </a:r>
            <a:r>
              <a:rPr lang="en-US" dirty="0"/>
              <a:t> </a:t>
            </a:r>
            <a:r>
              <a:rPr lang="en-US" dirty="0" err="1"/>
              <a:t>các</a:t>
            </a:r>
            <a:r>
              <a:rPr lang="en-US" dirty="0"/>
              <a:t> </a:t>
            </a:r>
            <a:r>
              <a:rPr lang="en-US" dirty="0" err="1"/>
              <a:t>bệnh</a:t>
            </a:r>
            <a:r>
              <a:rPr lang="en-US" dirty="0"/>
              <a:t> </a:t>
            </a:r>
            <a:r>
              <a:rPr lang="en-US" dirty="0" err="1"/>
              <a:t>trong</a:t>
            </a:r>
            <a:r>
              <a:rPr lang="en-US" dirty="0"/>
              <a:t> </a:t>
            </a:r>
            <a:r>
              <a:rPr lang="en-US" dirty="0" err="1"/>
              <a:t>phần</a:t>
            </a:r>
            <a:r>
              <a:rPr lang="en-US" dirty="0"/>
              <a:t> CCĐ </a:t>
            </a:r>
            <a:endParaRPr lang="en-US" b="1" dirty="0"/>
          </a:p>
        </p:txBody>
      </p:sp>
      <p:sp>
        <p:nvSpPr>
          <p:cNvPr id="3" name="Title 2"/>
          <p:cNvSpPr>
            <a:spLocks noGrp="1"/>
          </p:cNvSpPr>
          <p:nvPr>
            <p:ph type="title"/>
          </p:nvPr>
        </p:nvSpPr>
        <p:spPr/>
        <p:txBody>
          <a:bodyPr>
            <a:normAutofit/>
          </a:bodyPr>
          <a:lstStyle/>
          <a:p>
            <a:r>
              <a:rPr lang="en-US" b="1" dirty="0"/>
              <a:t>THUỐC </a:t>
            </a:r>
            <a:r>
              <a:rPr lang="en-US" b="1" dirty="0" smtClean="0"/>
              <a:t>CHỐNG DỊ ỨNG</a:t>
            </a:r>
            <a:endParaRPr lang="en-US" dirty="0"/>
          </a:p>
        </p:txBody>
      </p:sp>
    </p:spTree>
    <p:extLst>
      <p:ext uri="{BB962C8B-B14F-4D97-AF65-F5344CB8AC3E}">
        <p14:creationId xmlns:p14="http://schemas.microsoft.com/office/powerpoint/2010/main" val="2216454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676400"/>
            <a:ext cx="7408333" cy="4449763"/>
          </a:xfrm>
        </p:spPr>
        <p:txBody>
          <a:bodyPr>
            <a:normAutofit fontScale="85000" lnSpcReduction="20000"/>
          </a:bodyPr>
          <a:lstStyle/>
          <a:p>
            <a:pPr marL="0" indent="0">
              <a:buNone/>
            </a:pPr>
            <a:r>
              <a:rPr lang="en-US" sz="2900" b="1" dirty="0" smtClean="0"/>
              <a:t>12. </a:t>
            </a:r>
            <a:r>
              <a:rPr lang="en-US" sz="2900" b="1" dirty="0" err="1" smtClean="0"/>
              <a:t>Enterogran</a:t>
            </a:r>
            <a:endParaRPr lang="en-US" sz="2900" b="1" dirty="0" smtClean="0"/>
          </a:p>
          <a:p>
            <a:pPr marL="0" indent="0">
              <a:buNone/>
            </a:pPr>
            <a:r>
              <a:rPr lang="en-US" b="1" u="sng" dirty="0"/>
              <a:t>CĐ:</a:t>
            </a:r>
            <a:endParaRPr lang="en-US" dirty="0"/>
          </a:p>
          <a:p>
            <a:pPr marL="0" indent="0">
              <a:buNone/>
            </a:pPr>
            <a:r>
              <a:rPr lang="en-US" dirty="0"/>
              <a:t>-</a:t>
            </a:r>
            <a:r>
              <a:rPr lang="en-US" dirty="0" err="1"/>
              <a:t>Điều</a:t>
            </a:r>
            <a:r>
              <a:rPr lang="en-US" dirty="0"/>
              <a:t> </a:t>
            </a:r>
            <a:r>
              <a:rPr lang="en-US" dirty="0" err="1"/>
              <a:t>trị</a:t>
            </a:r>
            <a:r>
              <a:rPr lang="en-US" dirty="0"/>
              <a:t>  </a:t>
            </a:r>
            <a:r>
              <a:rPr lang="en-US" dirty="0" err="1"/>
              <a:t>và</a:t>
            </a:r>
            <a:r>
              <a:rPr lang="en-US" dirty="0"/>
              <a:t> </a:t>
            </a:r>
            <a:r>
              <a:rPr lang="en-US" dirty="0" err="1"/>
              <a:t>phòng</a:t>
            </a:r>
            <a:r>
              <a:rPr lang="en-US" dirty="0"/>
              <a:t> </a:t>
            </a:r>
            <a:r>
              <a:rPr lang="en-US" dirty="0" err="1"/>
              <a:t>ngừa</a:t>
            </a:r>
            <a:r>
              <a:rPr lang="en-US" dirty="0"/>
              <a:t> </a:t>
            </a:r>
            <a:r>
              <a:rPr lang="en-US" dirty="0" err="1"/>
              <a:t>rối</a:t>
            </a:r>
            <a:r>
              <a:rPr lang="en-US" dirty="0"/>
              <a:t> </a:t>
            </a:r>
            <a:r>
              <a:rPr lang="en-US" dirty="0" err="1"/>
              <a:t>loạn</a:t>
            </a:r>
            <a:r>
              <a:rPr lang="en-US" dirty="0"/>
              <a:t> vi </a:t>
            </a:r>
            <a:r>
              <a:rPr lang="en-US" dirty="0" err="1"/>
              <a:t>sinh</a:t>
            </a:r>
            <a:r>
              <a:rPr lang="en-US" dirty="0"/>
              <a:t> </a:t>
            </a:r>
            <a:r>
              <a:rPr lang="en-US" dirty="0" err="1"/>
              <a:t>đường</a:t>
            </a:r>
            <a:r>
              <a:rPr lang="en-US" dirty="0"/>
              <a:t> </a:t>
            </a:r>
            <a:r>
              <a:rPr lang="en-US" dirty="0" err="1"/>
              <a:t>ruột</a:t>
            </a:r>
            <a:r>
              <a:rPr lang="en-US" dirty="0"/>
              <a:t> </a:t>
            </a:r>
            <a:r>
              <a:rPr lang="en-US" dirty="0" err="1"/>
              <a:t>và</a:t>
            </a:r>
            <a:r>
              <a:rPr lang="en-US" dirty="0"/>
              <a:t> </a:t>
            </a:r>
            <a:r>
              <a:rPr lang="en-US" dirty="0" err="1"/>
              <a:t>bệnh</a:t>
            </a:r>
            <a:r>
              <a:rPr lang="en-US" dirty="0"/>
              <a:t> </a:t>
            </a:r>
            <a:r>
              <a:rPr lang="en-US" dirty="0" err="1"/>
              <a:t>lý</a:t>
            </a:r>
            <a:r>
              <a:rPr lang="en-US" dirty="0"/>
              <a:t> </a:t>
            </a:r>
            <a:r>
              <a:rPr lang="en-US" dirty="0" err="1"/>
              <a:t>kém</a:t>
            </a:r>
            <a:r>
              <a:rPr lang="en-US" dirty="0"/>
              <a:t> </a:t>
            </a:r>
            <a:r>
              <a:rPr lang="en-US" dirty="0" err="1"/>
              <a:t>hấp</a:t>
            </a:r>
            <a:r>
              <a:rPr lang="en-US" dirty="0"/>
              <a:t> </a:t>
            </a:r>
            <a:r>
              <a:rPr lang="en-US" dirty="0" err="1"/>
              <a:t>thu</a:t>
            </a:r>
            <a:r>
              <a:rPr lang="en-US" dirty="0"/>
              <a:t> VTM </a:t>
            </a:r>
            <a:r>
              <a:rPr lang="en-US" dirty="0" err="1"/>
              <a:t>nội</a:t>
            </a:r>
            <a:r>
              <a:rPr lang="en-US" dirty="0"/>
              <a:t> </a:t>
            </a:r>
            <a:r>
              <a:rPr lang="en-US" dirty="0" err="1"/>
              <a:t>sinh</a:t>
            </a:r>
            <a:endParaRPr lang="en-US" dirty="0"/>
          </a:p>
          <a:p>
            <a:pPr marL="0" indent="0">
              <a:buNone/>
            </a:pPr>
            <a:r>
              <a:rPr lang="en-US" dirty="0"/>
              <a:t>-</a:t>
            </a:r>
            <a:r>
              <a:rPr lang="en-US" dirty="0" err="1"/>
              <a:t>Điều</a:t>
            </a:r>
            <a:r>
              <a:rPr lang="en-US" dirty="0"/>
              <a:t> </a:t>
            </a:r>
            <a:r>
              <a:rPr lang="en-US" dirty="0" err="1"/>
              <a:t>trị</a:t>
            </a:r>
            <a:r>
              <a:rPr lang="en-US" dirty="0"/>
              <a:t> </a:t>
            </a:r>
            <a:r>
              <a:rPr lang="en-US" dirty="0" err="1"/>
              <a:t>hỗ</a:t>
            </a:r>
            <a:r>
              <a:rPr lang="en-US" dirty="0"/>
              <a:t> </a:t>
            </a:r>
            <a:r>
              <a:rPr lang="en-US" dirty="0" err="1"/>
              <a:t>trợ</a:t>
            </a:r>
            <a:r>
              <a:rPr lang="en-US" dirty="0"/>
              <a:t> </a:t>
            </a:r>
            <a:r>
              <a:rPr lang="en-US" dirty="0" err="1"/>
              <a:t>phục</a:t>
            </a:r>
            <a:r>
              <a:rPr lang="en-US" dirty="0"/>
              <a:t> </a:t>
            </a:r>
            <a:r>
              <a:rPr lang="en-US" dirty="0" err="1"/>
              <a:t>hồi</a:t>
            </a:r>
            <a:r>
              <a:rPr lang="en-US" dirty="0"/>
              <a:t> </a:t>
            </a:r>
            <a:r>
              <a:rPr lang="en-US" dirty="0" err="1"/>
              <a:t>hệ</a:t>
            </a:r>
            <a:r>
              <a:rPr lang="en-US" dirty="0"/>
              <a:t> vi </a:t>
            </a:r>
            <a:r>
              <a:rPr lang="en-US" dirty="0" err="1"/>
              <a:t>sinh</a:t>
            </a:r>
            <a:r>
              <a:rPr lang="en-US" dirty="0"/>
              <a:t> </a:t>
            </a:r>
            <a:r>
              <a:rPr lang="en-US" dirty="0" err="1"/>
              <a:t>đường</a:t>
            </a:r>
            <a:r>
              <a:rPr lang="en-US" dirty="0"/>
              <a:t> </a:t>
            </a:r>
            <a:r>
              <a:rPr lang="en-US" dirty="0" err="1"/>
              <a:t>ruột</a:t>
            </a:r>
            <a:r>
              <a:rPr lang="en-US" dirty="0"/>
              <a:t> </a:t>
            </a:r>
            <a:r>
              <a:rPr lang="en-US" dirty="0" err="1"/>
              <a:t>khi</a:t>
            </a:r>
            <a:r>
              <a:rPr lang="en-US" dirty="0"/>
              <a:t> </a:t>
            </a:r>
            <a:r>
              <a:rPr lang="en-US" dirty="0" err="1"/>
              <a:t>dùng</a:t>
            </a:r>
            <a:r>
              <a:rPr lang="en-US" dirty="0"/>
              <a:t> </a:t>
            </a:r>
            <a:r>
              <a:rPr lang="en-US" dirty="0" err="1"/>
              <a:t>kháng</a:t>
            </a:r>
            <a:r>
              <a:rPr lang="en-US" dirty="0"/>
              <a:t> </a:t>
            </a:r>
            <a:r>
              <a:rPr lang="en-US" dirty="0" err="1"/>
              <a:t>sinh</a:t>
            </a:r>
            <a:endParaRPr lang="en-US" dirty="0"/>
          </a:p>
          <a:p>
            <a:pPr marL="0" indent="0">
              <a:buNone/>
            </a:pPr>
            <a:r>
              <a:rPr lang="en-US" dirty="0"/>
              <a:t>-</a:t>
            </a:r>
            <a:r>
              <a:rPr lang="en-US" dirty="0" err="1"/>
              <a:t>Rối</a:t>
            </a:r>
            <a:r>
              <a:rPr lang="en-US" dirty="0"/>
              <a:t> </a:t>
            </a:r>
            <a:r>
              <a:rPr lang="en-US" dirty="0" err="1"/>
              <a:t>loạn</a:t>
            </a:r>
            <a:r>
              <a:rPr lang="en-US" dirty="0"/>
              <a:t> </a:t>
            </a:r>
            <a:r>
              <a:rPr lang="en-US" dirty="0" err="1"/>
              <a:t>tiêu</a:t>
            </a:r>
            <a:r>
              <a:rPr lang="en-US" dirty="0"/>
              <a:t> </a:t>
            </a:r>
            <a:r>
              <a:rPr lang="en-US" dirty="0" err="1"/>
              <a:t>hóa</a:t>
            </a:r>
            <a:r>
              <a:rPr lang="en-US" dirty="0"/>
              <a:t> </a:t>
            </a:r>
            <a:r>
              <a:rPr lang="en-US" dirty="0" err="1"/>
              <a:t>cấp</a:t>
            </a:r>
            <a:r>
              <a:rPr lang="en-US" dirty="0"/>
              <a:t> </a:t>
            </a:r>
            <a:r>
              <a:rPr lang="en-US" dirty="0" err="1"/>
              <a:t>và</a:t>
            </a:r>
            <a:r>
              <a:rPr lang="en-US" dirty="0"/>
              <a:t> </a:t>
            </a:r>
            <a:r>
              <a:rPr lang="en-US" dirty="0" err="1"/>
              <a:t>mạn</a:t>
            </a:r>
            <a:r>
              <a:rPr lang="en-US" dirty="0"/>
              <a:t> </a:t>
            </a:r>
            <a:r>
              <a:rPr lang="en-US" dirty="0" smtClean="0"/>
              <a:t>.</a:t>
            </a:r>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a:t>
            </a:r>
            <a:endParaRPr lang="en-US" dirty="0"/>
          </a:p>
          <a:p>
            <a:pPr marL="0" indent="0">
              <a:buNone/>
            </a:pPr>
            <a:r>
              <a:rPr lang="en-US" b="1" dirty="0"/>
              <a:t>-R10</a:t>
            </a:r>
            <a:r>
              <a:rPr lang="en-US" dirty="0"/>
              <a:t>: </a:t>
            </a:r>
            <a:r>
              <a:rPr lang="en-US" dirty="0" err="1"/>
              <a:t>Đau</a:t>
            </a:r>
            <a:r>
              <a:rPr lang="en-US" dirty="0"/>
              <a:t> </a:t>
            </a:r>
            <a:r>
              <a:rPr lang="en-US" dirty="0" err="1"/>
              <a:t>bụng</a:t>
            </a:r>
            <a:r>
              <a:rPr lang="en-US" dirty="0"/>
              <a:t> </a:t>
            </a:r>
            <a:r>
              <a:rPr lang="en-US" dirty="0" err="1"/>
              <a:t>và</a:t>
            </a:r>
            <a:r>
              <a:rPr lang="en-US" dirty="0"/>
              <a:t> </a:t>
            </a:r>
            <a:r>
              <a:rPr lang="en-US" dirty="0" err="1"/>
              <a:t>vùng</a:t>
            </a:r>
            <a:r>
              <a:rPr lang="en-US" dirty="0"/>
              <a:t> </a:t>
            </a:r>
            <a:r>
              <a:rPr lang="en-US" dirty="0" err="1"/>
              <a:t>chậu</a:t>
            </a:r>
            <a:endParaRPr lang="en-US" dirty="0"/>
          </a:p>
          <a:p>
            <a:pPr marL="0" indent="0">
              <a:buNone/>
            </a:pPr>
            <a:r>
              <a:rPr lang="en-US" b="1" dirty="0"/>
              <a:t>-K92</a:t>
            </a:r>
            <a:r>
              <a:rPr lang="en-US" dirty="0"/>
              <a:t>: </a:t>
            </a:r>
            <a:r>
              <a:rPr lang="en-US" dirty="0" err="1"/>
              <a:t>Bệnh</a:t>
            </a:r>
            <a:r>
              <a:rPr lang="en-US" dirty="0"/>
              <a:t> </a:t>
            </a:r>
            <a:r>
              <a:rPr lang="en-US" dirty="0" err="1"/>
              <a:t>khác</a:t>
            </a:r>
            <a:r>
              <a:rPr lang="en-US" dirty="0"/>
              <a:t> </a:t>
            </a:r>
            <a:r>
              <a:rPr lang="en-US" dirty="0" err="1"/>
              <a:t>của</a:t>
            </a:r>
            <a:r>
              <a:rPr lang="en-US" dirty="0"/>
              <a:t> </a:t>
            </a:r>
            <a:r>
              <a:rPr lang="en-US" dirty="0" err="1"/>
              <a:t>hệ</a:t>
            </a:r>
            <a:r>
              <a:rPr lang="en-US" dirty="0"/>
              <a:t> </a:t>
            </a:r>
            <a:r>
              <a:rPr lang="en-US" dirty="0" err="1"/>
              <a:t>tiêu</a:t>
            </a:r>
            <a:r>
              <a:rPr lang="en-US" dirty="0"/>
              <a:t> </a:t>
            </a:r>
            <a:r>
              <a:rPr lang="en-US" dirty="0" err="1"/>
              <a:t>hóa</a:t>
            </a:r>
            <a:r>
              <a:rPr lang="en-US" dirty="0" smtClean="0"/>
              <a:t>….</a:t>
            </a:r>
          </a:p>
          <a:p>
            <a:pPr marL="0" indent="0">
              <a:buNone/>
            </a:pPr>
            <a:r>
              <a:rPr lang="en-US" b="1" dirty="0" smtClean="0"/>
              <a:t>-</a:t>
            </a:r>
            <a:r>
              <a:rPr lang="vi-VN" b="1" dirty="0" smtClean="0"/>
              <a:t>Hướ</a:t>
            </a:r>
            <a:r>
              <a:rPr lang="en-US" b="1" dirty="0" err="1" smtClean="0"/>
              <a:t>ng</a:t>
            </a:r>
            <a:r>
              <a:rPr lang="en-US" b="1" dirty="0" smtClean="0"/>
              <a:t> </a:t>
            </a:r>
            <a:r>
              <a:rPr lang="en-US" b="1" dirty="0" err="1" smtClean="0"/>
              <a:t>khắc</a:t>
            </a:r>
            <a:r>
              <a:rPr lang="en-US" b="1" dirty="0" smtClean="0"/>
              <a:t> </a:t>
            </a:r>
            <a:r>
              <a:rPr lang="en-US" b="1" dirty="0" err="1" smtClean="0"/>
              <a:t>phục</a:t>
            </a:r>
            <a:r>
              <a:rPr lang="en-US" dirty="0" smtClean="0"/>
              <a:t>:</a:t>
            </a:r>
          </a:p>
          <a:p>
            <a:pPr marL="0" indent="0">
              <a:buNone/>
            </a:pPr>
            <a:r>
              <a:rPr lang="en-US" b="1" dirty="0"/>
              <a:t>K58.0: </a:t>
            </a:r>
            <a:r>
              <a:rPr lang="en-US" dirty="0" err="1"/>
              <a:t>Hội</a:t>
            </a:r>
            <a:r>
              <a:rPr lang="en-US" dirty="0"/>
              <a:t> </a:t>
            </a:r>
            <a:r>
              <a:rPr lang="en-US" dirty="0" err="1"/>
              <a:t>chứng</a:t>
            </a:r>
            <a:r>
              <a:rPr lang="en-US" dirty="0"/>
              <a:t> </a:t>
            </a:r>
            <a:r>
              <a:rPr lang="en-US" dirty="0" err="1"/>
              <a:t>ruột</a:t>
            </a:r>
            <a:r>
              <a:rPr lang="en-US" dirty="0"/>
              <a:t> </a:t>
            </a:r>
            <a:r>
              <a:rPr lang="en-US" dirty="0" err="1"/>
              <a:t>kích</a:t>
            </a:r>
            <a:r>
              <a:rPr lang="en-US" dirty="0"/>
              <a:t> </a:t>
            </a:r>
            <a:r>
              <a:rPr lang="en-US" dirty="0" err="1"/>
              <a:t>thích</a:t>
            </a:r>
            <a:r>
              <a:rPr lang="en-US" dirty="0"/>
              <a:t> </a:t>
            </a:r>
            <a:r>
              <a:rPr lang="en-US" dirty="0" err="1"/>
              <a:t>có</a:t>
            </a:r>
            <a:r>
              <a:rPr lang="en-US" dirty="0"/>
              <a:t> </a:t>
            </a:r>
            <a:r>
              <a:rPr lang="en-US" dirty="0" err="1"/>
              <a:t>tiêu</a:t>
            </a:r>
            <a:r>
              <a:rPr lang="en-US" dirty="0"/>
              <a:t> </a:t>
            </a:r>
            <a:r>
              <a:rPr lang="en-US" dirty="0" err="1"/>
              <a:t>chảy</a:t>
            </a:r>
            <a:endParaRPr lang="en-US" dirty="0"/>
          </a:p>
          <a:p>
            <a:pPr marL="0" indent="0">
              <a:buNone/>
            </a:pPr>
            <a:r>
              <a:rPr lang="en-US" dirty="0"/>
              <a:t>-</a:t>
            </a:r>
            <a:r>
              <a:rPr lang="en-US" b="1" dirty="0"/>
              <a:t>K90.1: </a:t>
            </a:r>
            <a:r>
              <a:rPr lang="en-US" dirty="0" err="1"/>
              <a:t>Tiêu</a:t>
            </a:r>
            <a:r>
              <a:rPr lang="en-US" dirty="0"/>
              <a:t> </a:t>
            </a:r>
            <a:r>
              <a:rPr lang="en-US" dirty="0" err="1"/>
              <a:t>chảy</a:t>
            </a:r>
            <a:r>
              <a:rPr lang="en-US" dirty="0"/>
              <a:t> </a:t>
            </a:r>
            <a:r>
              <a:rPr lang="en-US" dirty="0" err="1"/>
              <a:t>nhiệt</a:t>
            </a:r>
            <a:r>
              <a:rPr lang="en-US" dirty="0"/>
              <a:t> </a:t>
            </a:r>
            <a:r>
              <a:rPr lang="en-US" dirty="0" err="1"/>
              <a:t>đới</a:t>
            </a:r>
            <a:endParaRPr lang="en-US" dirty="0"/>
          </a:p>
          <a:p>
            <a:pPr marL="0" indent="0">
              <a:buNone/>
            </a:pPr>
            <a:r>
              <a:rPr lang="en-US" b="1" dirty="0" err="1"/>
              <a:t>Hoặc</a:t>
            </a:r>
            <a:r>
              <a:rPr lang="en-US" b="1" dirty="0"/>
              <a:t> </a:t>
            </a:r>
            <a:r>
              <a:rPr lang="en-US" b="1" dirty="0" err="1"/>
              <a:t>đơn</a:t>
            </a:r>
            <a:r>
              <a:rPr lang="en-US" b="1" dirty="0"/>
              <a:t> </a:t>
            </a:r>
            <a:r>
              <a:rPr lang="en-US" b="1" dirty="0" err="1"/>
              <a:t>có</a:t>
            </a:r>
            <a:r>
              <a:rPr lang="en-US" b="1" dirty="0"/>
              <a:t> </a:t>
            </a:r>
            <a:r>
              <a:rPr lang="en-US" b="1" dirty="0" err="1"/>
              <a:t>sử</a:t>
            </a:r>
            <a:r>
              <a:rPr lang="en-US" b="1" dirty="0"/>
              <a:t> </a:t>
            </a:r>
            <a:r>
              <a:rPr lang="en-US" b="1" dirty="0" err="1"/>
              <a:t>dụng</a:t>
            </a:r>
            <a:r>
              <a:rPr lang="en-US" b="1" dirty="0"/>
              <a:t> </a:t>
            </a:r>
            <a:r>
              <a:rPr lang="en-US" b="1" dirty="0" err="1"/>
              <a:t>kháng</a:t>
            </a:r>
            <a:r>
              <a:rPr lang="en-US" b="1" dirty="0"/>
              <a:t> </a:t>
            </a:r>
            <a:r>
              <a:rPr lang="en-US" b="1" dirty="0" err="1"/>
              <a:t>sinh</a:t>
            </a:r>
            <a:r>
              <a:rPr lang="en-US" b="1" dirty="0"/>
              <a:t> </a:t>
            </a:r>
            <a:r>
              <a:rPr lang="en-US" b="1" dirty="0" err="1"/>
              <a:t>kê</a:t>
            </a:r>
            <a:r>
              <a:rPr lang="en-US" b="1" dirty="0"/>
              <a:t> </a:t>
            </a:r>
            <a:r>
              <a:rPr lang="en-US" b="1" dirty="0" err="1"/>
              <a:t>dự</a:t>
            </a:r>
            <a:r>
              <a:rPr lang="en-US" b="1" dirty="0"/>
              <a:t> </a:t>
            </a:r>
            <a:r>
              <a:rPr lang="en-US" b="1" dirty="0" err="1"/>
              <a:t>phòng</a:t>
            </a:r>
            <a:r>
              <a:rPr lang="en-US" b="1" dirty="0"/>
              <a:t> </a:t>
            </a:r>
            <a:r>
              <a:rPr lang="en-US" b="1" dirty="0" err="1"/>
              <a:t>rối</a:t>
            </a:r>
            <a:r>
              <a:rPr lang="en-US" b="1" dirty="0"/>
              <a:t> </a:t>
            </a:r>
            <a:r>
              <a:rPr lang="en-US" b="1" dirty="0" err="1"/>
              <a:t>loạn</a:t>
            </a:r>
            <a:r>
              <a:rPr lang="en-US" b="1" dirty="0"/>
              <a:t> vi </a:t>
            </a:r>
            <a:r>
              <a:rPr lang="en-US" b="1" dirty="0" err="1"/>
              <a:t>sinh</a:t>
            </a:r>
            <a:r>
              <a:rPr lang="en-US" b="1" dirty="0"/>
              <a:t> </a:t>
            </a:r>
            <a:r>
              <a:rPr lang="en-US" b="1" dirty="0" err="1"/>
              <a:t>đường</a:t>
            </a:r>
            <a:r>
              <a:rPr lang="en-US" b="1" dirty="0"/>
              <a:t> </a:t>
            </a:r>
            <a:r>
              <a:rPr lang="en-US" b="1" dirty="0" err="1"/>
              <a:t>ruột</a:t>
            </a:r>
            <a:r>
              <a:rPr lang="en-US" b="1" dirty="0"/>
              <a:t>.</a:t>
            </a:r>
            <a:endParaRPr lang="en-US" dirty="0"/>
          </a:p>
        </p:txBody>
      </p:sp>
      <p:sp>
        <p:nvSpPr>
          <p:cNvPr id="2" name="Title 1"/>
          <p:cNvSpPr>
            <a:spLocks noGrp="1"/>
          </p:cNvSpPr>
          <p:nvPr>
            <p:ph type="title"/>
          </p:nvPr>
        </p:nvSpPr>
        <p:spPr/>
        <p:txBody>
          <a:bodyPr/>
          <a:lstStyle/>
          <a:p>
            <a:r>
              <a:rPr lang="en-US" b="1" dirty="0"/>
              <a:t>VI. MEN VI SINH</a:t>
            </a:r>
            <a:endParaRPr lang="en-US" dirty="0"/>
          </a:p>
        </p:txBody>
      </p:sp>
    </p:spTree>
    <p:extLst>
      <p:ext uri="{BB962C8B-B14F-4D97-AF65-F5344CB8AC3E}">
        <p14:creationId xmlns:p14="http://schemas.microsoft.com/office/powerpoint/2010/main" val="4192460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133600"/>
            <a:ext cx="7408333" cy="3992563"/>
          </a:xfrm>
        </p:spPr>
        <p:txBody>
          <a:bodyPr>
            <a:normAutofit fontScale="92500" lnSpcReduction="10000"/>
          </a:bodyPr>
          <a:lstStyle/>
          <a:p>
            <a:pPr marL="0" indent="0">
              <a:buNone/>
            </a:pPr>
            <a:r>
              <a:rPr lang="en-US" b="1" dirty="0" smtClean="0"/>
              <a:t>13.Savileucin</a:t>
            </a:r>
            <a:r>
              <a:rPr lang="en-US" b="1" dirty="0"/>
              <a:t>, </a:t>
            </a:r>
            <a:r>
              <a:rPr lang="en-US" b="1" dirty="0" err="1" smtClean="0"/>
              <a:t>Vintanil</a:t>
            </a:r>
            <a:endParaRPr lang="en-US" b="1" dirty="0" smtClean="0"/>
          </a:p>
          <a:p>
            <a:pPr marL="0" indent="0">
              <a:buNone/>
            </a:pPr>
            <a:r>
              <a:rPr lang="en-US" b="1" u="sng" dirty="0" smtClean="0"/>
              <a:t>CĐ: </a:t>
            </a:r>
            <a:r>
              <a:rPr lang="en-US" dirty="0" err="1" smtClean="0"/>
              <a:t>Hỗ</a:t>
            </a:r>
            <a:r>
              <a:rPr lang="en-US" dirty="0" smtClean="0"/>
              <a:t> </a:t>
            </a:r>
            <a:r>
              <a:rPr lang="en-US" dirty="0" err="1" smtClean="0"/>
              <a:t>trợ</a:t>
            </a:r>
            <a:r>
              <a:rPr lang="en-US" dirty="0" smtClean="0"/>
              <a:t> </a:t>
            </a:r>
            <a:r>
              <a:rPr lang="en-US" dirty="0" err="1" smtClean="0"/>
              <a:t>điều</a:t>
            </a:r>
            <a:r>
              <a:rPr lang="en-US" dirty="0" smtClean="0"/>
              <a:t> </a:t>
            </a:r>
            <a:r>
              <a:rPr lang="en-US" dirty="0" err="1" smtClean="0"/>
              <a:t>trị</a:t>
            </a:r>
            <a:r>
              <a:rPr lang="en-US" dirty="0" smtClean="0"/>
              <a:t> </a:t>
            </a:r>
            <a:r>
              <a:rPr lang="en-US" dirty="0" err="1" smtClean="0"/>
              <a:t>triệu</a:t>
            </a:r>
            <a:r>
              <a:rPr lang="en-US" dirty="0" smtClean="0"/>
              <a:t> </a:t>
            </a:r>
            <a:r>
              <a:rPr lang="en-US" dirty="0" err="1" smtClean="0"/>
              <a:t>chứng</a:t>
            </a:r>
            <a:r>
              <a:rPr lang="en-US" dirty="0" smtClean="0"/>
              <a:t> </a:t>
            </a:r>
            <a:r>
              <a:rPr lang="en-US" dirty="0" err="1" smtClean="0"/>
              <a:t>chóng</a:t>
            </a:r>
            <a:r>
              <a:rPr lang="en-US" dirty="0" smtClean="0"/>
              <a:t> </a:t>
            </a:r>
            <a:r>
              <a:rPr lang="en-US" dirty="0" err="1" smtClean="0"/>
              <a:t>mặt</a:t>
            </a:r>
            <a:endParaRPr lang="en-US" dirty="0" smtClean="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a:t>
            </a:r>
            <a:r>
              <a:rPr lang="en-US" b="1" dirty="0" err="1"/>
              <a:t>như</a:t>
            </a:r>
            <a:r>
              <a:rPr lang="en-US" b="1" dirty="0"/>
              <a:t>:</a:t>
            </a:r>
            <a:endParaRPr lang="en-US" dirty="0"/>
          </a:p>
          <a:p>
            <a:pPr marL="0" indent="0">
              <a:buNone/>
            </a:pPr>
            <a:r>
              <a:rPr lang="en-US" b="1" dirty="0"/>
              <a:t>-</a:t>
            </a:r>
            <a:r>
              <a:rPr lang="en-US" dirty="0"/>
              <a:t> </a:t>
            </a:r>
            <a:r>
              <a:rPr lang="en-US" b="1" dirty="0"/>
              <a:t>R10</a:t>
            </a:r>
            <a:r>
              <a:rPr lang="en-US" dirty="0"/>
              <a:t>: </a:t>
            </a:r>
            <a:r>
              <a:rPr lang="en-US" dirty="0" err="1"/>
              <a:t>Đau</a:t>
            </a:r>
            <a:r>
              <a:rPr lang="en-US" dirty="0"/>
              <a:t> </a:t>
            </a:r>
            <a:r>
              <a:rPr lang="en-US" dirty="0" err="1"/>
              <a:t>bụng</a:t>
            </a:r>
            <a:r>
              <a:rPr lang="en-US" dirty="0"/>
              <a:t> </a:t>
            </a:r>
            <a:r>
              <a:rPr lang="en-US" dirty="0" err="1"/>
              <a:t>và</a:t>
            </a:r>
            <a:r>
              <a:rPr lang="en-US" dirty="0"/>
              <a:t> </a:t>
            </a:r>
            <a:r>
              <a:rPr lang="en-US" dirty="0" err="1"/>
              <a:t>vùng</a:t>
            </a:r>
            <a:r>
              <a:rPr lang="en-US" dirty="0"/>
              <a:t> </a:t>
            </a:r>
            <a:r>
              <a:rPr lang="en-US" dirty="0" err="1"/>
              <a:t>chậu</a:t>
            </a:r>
            <a:endParaRPr lang="en-US" dirty="0"/>
          </a:p>
          <a:p>
            <a:pPr marL="0" indent="0">
              <a:buNone/>
            </a:pPr>
            <a:r>
              <a:rPr lang="en-US" dirty="0"/>
              <a:t>-</a:t>
            </a:r>
            <a:r>
              <a:rPr lang="en-US" b="1" dirty="0"/>
              <a:t>K21</a:t>
            </a:r>
            <a:r>
              <a:rPr lang="en-US" dirty="0"/>
              <a:t>: </a:t>
            </a:r>
            <a:r>
              <a:rPr lang="en-US" dirty="0" err="1"/>
              <a:t>Trào</a:t>
            </a:r>
            <a:r>
              <a:rPr lang="en-US" dirty="0"/>
              <a:t> </a:t>
            </a:r>
            <a:r>
              <a:rPr lang="en-US" dirty="0" err="1"/>
              <a:t>ngược</a:t>
            </a:r>
            <a:r>
              <a:rPr lang="en-US" dirty="0"/>
              <a:t> </a:t>
            </a:r>
            <a:r>
              <a:rPr lang="en-US" dirty="0" err="1"/>
              <a:t>dạ</a:t>
            </a:r>
            <a:r>
              <a:rPr lang="en-US" dirty="0"/>
              <a:t> </a:t>
            </a:r>
            <a:r>
              <a:rPr lang="en-US" dirty="0" err="1"/>
              <a:t>dày</a:t>
            </a:r>
            <a:r>
              <a:rPr lang="en-US" dirty="0"/>
              <a:t> </a:t>
            </a:r>
            <a:r>
              <a:rPr lang="en-US" dirty="0" err="1"/>
              <a:t>thực</a:t>
            </a:r>
            <a:r>
              <a:rPr lang="en-US" dirty="0"/>
              <a:t> </a:t>
            </a:r>
            <a:r>
              <a:rPr lang="en-US" dirty="0" err="1"/>
              <a:t>quản</a:t>
            </a:r>
            <a:endParaRPr lang="en-US" dirty="0"/>
          </a:p>
          <a:p>
            <a:pPr marL="0" indent="0">
              <a:buNone/>
            </a:pPr>
            <a:r>
              <a:rPr lang="en-US" b="1" dirty="0"/>
              <a:t>-G44</a:t>
            </a:r>
            <a:r>
              <a:rPr lang="en-US" dirty="0"/>
              <a:t>: </a:t>
            </a:r>
            <a:r>
              <a:rPr lang="en-US" dirty="0" err="1"/>
              <a:t>Hội</a:t>
            </a:r>
            <a:r>
              <a:rPr lang="en-US" dirty="0"/>
              <a:t> </a:t>
            </a:r>
            <a:r>
              <a:rPr lang="en-US" dirty="0" err="1"/>
              <a:t>chứng</a:t>
            </a:r>
            <a:r>
              <a:rPr lang="en-US" dirty="0"/>
              <a:t> </a:t>
            </a:r>
            <a:r>
              <a:rPr lang="en-US" dirty="0" err="1"/>
              <a:t>đau</a:t>
            </a:r>
            <a:r>
              <a:rPr lang="en-US" dirty="0"/>
              <a:t> </a:t>
            </a:r>
            <a:r>
              <a:rPr lang="en-US" dirty="0" err="1"/>
              <a:t>đầu</a:t>
            </a:r>
            <a:r>
              <a:rPr lang="en-US" dirty="0"/>
              <a:t> </a:t>
            </a:r>
            <a:r>
              <a:rPr lang="en-US" dirty="0" err="1"/>
              <a:t>khác</a:t>
            </a:r>
            <a:endParaRPr lang="en-US" dirty="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dirty="0"/>
              <a:t>-</a:t>
            </a:r>
            <a:r>
              <a:rPr lang="en-US" b="1" dirty="0"/>
              <a:t>H81</a:t>
            </a:r>
            <a:r>
              <a:rPr lang="en-US" dirty="0"/>
              <a:t>: </a:t>
            </a:r>
            <a:r>
              <a:rPr lang="en-US" dirty="0" err="1"/>
              <a:t>Rối</a:t>
            </a:r>
            <a:r>
              <a:rPr lang="en-US" dirty="0"/>
              <a:t> </a:t>
            </a:r>
            <a:r>
              <a:rPr lang="en-US" dirty="0" err="1"/>
              <a:t>loạn</a:t>
            </a:r>
            <a:r>
              <a:rPr lang="en-US" dirty="0"/>
              <a:t> </a:t>
            </a:r>
            <a:r>
              <a:rPr lang="en-US" dirty="0" err="1"/>
              <a:t>chức</a:t>
            </a:r>
            <a:r>
              <a:rPr lang="en-US" dirty="0"/>
              <a:t> </a:t>
            </a:r>
            <a:r>
              <a:rPr lang="en-US" dirty="0" err="1"/>
              <a:t>năng</a:t>
            </a:r>
            <a:r>
              <a:rPr lang="en-US" dirty="0"/>
              <a:t> </a:t>
            </a:r>
            <a:r>
              <a:rPr lang="en-US" dirty="0" err="1"/>
              <a:t>tiền</a:t>
            </a:r>
            <a:r>
              <a:rPr lang="en-US" dirty="0"/>
              <a:t> </a:t>
            </a:r>
            <a:r>
              <a:rPr lang="en-US" dirty="0" err="1"/>
              <a:t>đình</a:t>
            </a:r>
            <a:endParaRPr lang="en-US" dirty="0"/>
          </a:p>
          <a:p>
            <a:pPr marL="0" indent="0">
              <a:buNone/>
            </a:pPr>
            <a:r>
              <a:rPr lang="en-US" b="1" dirty="0"/>
              <a:t>-H81.1</a:t>
            </a:r>
            <a:r>
              <a:rPr lang="en-US" dirty="0"/>
              <a:t>: </a:t>
            </a:r>
            <a:r>
              <a:rPr lang="en-US" dirty="0" err="1"/>
              <a:t>Chóng</a:t>
            </a:r>
            <a:r>
              <a:rPr lang="en-US" dirty="0"/>
              <a:t> </a:t>
            </a:r>
            <a:r>
              <a:rPr lang="en-US" dirty="0" err="1"/>
              <a:t>mặt</a:t>
            </a:r>
            <a:r>
              <a:rPr lang="en-US" dirty="0"/>
              <a:t> </a:t>
            </a:r>
            <a:r>
              <a:rPr lang="en-US" dirty="0" err="1"/>
              <a:t>kịch</a:t>
            </a:r>
            <a:r>
              <a:rPr lang="en-US" dirty="0"/>
              <a:t> </a:t>
            </a:r>
            <a:r>
              <a:rPr lang="en-US" dirty="0" err="1"/>
              <a:t>phát</a:t>
            </a:r>
            <a:r>
              <a:rPr lang="en-US" dirty="0"/>
              <a:t> </a:t>
            </a:r>
            <a:r>
              <a:rPr lang="en-US" dirty="0" err="1"/>
              <a:t>lành</a:t>
            </a:r>
            <a:r>
              <a:rPr lang="en-US" dirty="0"/>
              <a:t> </a:t>
            </a:r>
            <a:r>
              <a:rPr lang="en-US" dirty="0" err="1"/>
              <a:t>tính</a:t>
            </a:r>
            <a:endParaRPr lang="en-US" dirty="0"/>
          </a:p>
          <a:p>
            <a:pPr marL="0" indent="0">
              <a:buNone/>
            </a:pPr>
            <a:r>
              <a:rPr lang="en-US" dirty="0"/>
              <a:t>-</a:t>
            </a:r>
            <a:r>
              <a:rPr lang="en-US" b="1" dirty="0"/>
              <a:t>R42</a:t>
            </a:r>
            <a:r>
              <a:rPr lang="en-US" dirty="0"/>
              <a:t>: </a:t>
            </a:r>
            <a:r>
              <a:rPr lang="en-US" dirty="0" err="1"/>
              <a:t>Hoa</a:t>
            </a:r>
            <a:r>
              <a:rPr lang="en-US" dirty="0"/>
              <a:t> </a:t>
            </a:r>
            <a:r>
              <a:rPr lang="en-US" dirty="0" err="1"/>
              <a:t>mắt</a:t>
            </a:r>
            <a:r>
              <a:rPr lang="en-US" dirty="0"/>
              <a:t> </a:t>
            </a:r>
            <a:r>
              <a:rPr lang="en-US" dirty="0" err="1"/>
              <a:t>và</a:t>
            </a:r>
            <a:r>
              <a:rPr lang="en-US" dirty="0"/>
              <a:t> </a:t>
            </a:r>
            <a:r>
              <a:rPr lang="en-US" dirty="0" err="1"/>
              <a:t>chóng</a:t>
            </a:r>
            <a:r>
              <a:rPr lang="en-US" dirty="0"/>
              <a:t> </a:t>
            </a:r>
            <a:r>
              <a:rPr lang="en-US" dirty="0" err="1"/>
              <a:t>mặt</a:t>
            </a:r>
            <a:r>
              <a:rPr lang="en-US" dirty="0"/>
              <a:t>…</a:t>
            </a:r>
          </a:p>
        </p:txBody>
      </p:sp>
      <p:sp>
        <p:nvSpPr>
          <p:cNvPr id="2" name="Title 1"/>
          <p:cNvSpPr>
            <a:spLocks noGrp="1"/>
          </p:cNvSpPr>
          <p:nvPr>
            <p:ph type="title"/>
          </p:nvPr>
        </p:nvSpPr>
        <p:spPr/>
        <p:txBody>
          <a:bodyPr>
            <a:noAutofit/>
          </a:bodyPr>
          <a:lstStyle/>
          <a:p>
            <a:r>
              <a:rPr lang="en-US" sz="3600" b="1" dirty="0"/>
              <a:t>THUỐC ĐIỀU TRỊ TRIỆU CHỨNG CHÓNG MẶT</a:t>
            </a:r>
            <a:endParaRPr lang="en-US" sz="3600" dirty="0"/>
          </a:p>
        </p:txBody>
      </p:sp>
    </p:spTree>
    <p:extLst>
      <p:ext uri="{BB962C8B-B14F-4D97-AF65-F5344CB8AC3E}">
        <p14:creationId xmlns:p14="http://schemas.microsoft.com/office/powerpoint/2010/main" val="1314418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828800"/>
            <a:ext cx="8305800" cy="4572000"/>
          </a:xfrm>
        </p:spPr>
        <p:txBody>
          <a:bodyPr>
            <a:normAutofit lnSpcReduction="10000"/>
          </a:bodyPr>
          <a:lstStyle/>
          <a:p>
            <a:pPr marL="0" indent="0">
              <a:buNone/>
            </a:pPr>
            <a:r>
              <a:rPr lang="en-US" b="1" dirty="0" smtClean="0"/>
              <a:t>14.Ketorolac</a:t>
            </a:r>
          </a:p>
          <a:p>
            <a:pPr marL="0" indent="0">
              <a:buNone/>
            </a:pPr>
            <a:r>
              <a:rPr lang="en-US" b="1" u="sng" dirty="0"/>
              <a:t>CĐ: </a:t>
            </a:r>
            <a:r>
              <a:rPr lang="en-US" dirty="0" err="1"/>
              <a:t>giảm</a:t>
            </a:r>
            <a:r>
              <a:rPr lang="en-US" dirty="0"/>
              <a:t> </a:t>
            </a:r>
            <a:r>
              <a:rPr lang="en-US" dirty="0" err="1"/>
              <a:t>đau</a:t>
            </a:r>
            <a:r>
              <a:rPr lang="en-US" dirty="0"/>
              <a:t> </a:t>
            </a:r>
            <a:r>
              <a:rPr lang="en-US" dirty="0" err="1"/>
              <a:t>cho</a:t>
            </a:r>
            <a:r>
              <a:rPr lang="en-US" dirty="0"/>
              <a:t> </a:t>
            </a:r>
            <a:r>
              <a:rPr lang="en-US" dirty="0" err="1"/>
              <a:t>bnhan</a:t>
            </a:r>
            <a:r>
              <a:rPr lang="en-US" dirty="0"/>
              <a:t> </a:t>
            </a:r>
            <a:r>
              <a:rPr lang="en-US" dirty="0" err="1"/>
              <a:t>sau</a:t>
            </a:r>
            <a:r>
              <a:rPr lang="en-US" dirty="0"/>
              <a:t> </a:t>
            </a:r>
            <a:r>
              <a:rPr lang="en-US" dirty="0" err="1"/>
              <a:t>phẫu</a:t>
            </a:r>
            <a:r>
              <a:rPr lang="en-US" dirty="0"/>
              <a:t> </a:t>
            </a:r>
            <a:r>
              <a:rPr lang="en-US" dirty="0" err="1"/>
              <a:t>thật</a:t>
            </a:r>
            <a:endParaRPr lang="en-US" dirty="0"/>
          </a:p>
          <a:p>
            <a:pPr marL="0" indent="0">
              <a:buNone/>
            </a:pPr>
            <a:r>
              <a:rPr lang="en-US" b="1" u="sng" dirty="0"/>
              <a:t>CCĐ</a:t>
            </a:r>
            <a:r>
              <a:rPr lang="en-US" b="1" dirty="0"/>
              <a:t>: </a:t>
            </a:r>
            <a:r>
              <a:rPr lang="en-US" dirty="0" err="1"/>
              <a:t>Trẻ</a:t>
            </a:r>
            <a:r>
              <a:rPr lang="en-US" dirty="0"/>
              <a:t> </a:t>
            </a:r>
            <a:r>
              <a:rPr lang="en-US" dirty="0" err="1"/>
              <a:t>dưới</a:t>
            </a:r>
            <a:r>
              <a:rPr lang="en-US" dirty="0"/>
              <a:t> 16 </a:t>
            </a:r>
            <a:r>
              <a:rPr lang="en-US" dirty="0" err="1"/>
              <a:t>tuổi</a:t>
            </a:r>
            <a:r>
              <a:rPr lang="en-US" dirty="0"/>
              <a:t>, </a:t>
            </a:r>
            <a:r>
              <a:rPr lang="en-US" dirty="0" err="1"/>
              <a:t>bnhan</a:t>
            </a:r>
            <a:r>
              <a:rPr lang="en-US" dirty="0"/>
              <a:t> </a:t>
            </a:r>
            <a:r>
              <a:rPr lang="en-US" dirty="0" err="1"/>
              <a:t>đang</a:t>
            </a:r>
            <a:r>
              <a:rPr lang="en-US" dirty="0"/>
              <a:t> </a:t>
            </a:r>
            <a:r>
              <a:rPr lang="en-US" dirty="0" err="1"/>
              <a:t>có</a:t>
            </a:r>
            <a:r>
              <a:rPr lang="en-US" dirty="0"/>
              <a:t> </a:t>
            </a:r>
            <a:r>
              <a:rPr lang="en-US" dirty="0" err="1"/>
              <a:t>chảy</a:t>
            </a:r>
            <a:r>
              <a:rPr lang="en-US" dirty="0"/>
              <a:t> </a:t>
            </a:r>
            <a:r>
              <a:rPr lang="en-US" dirty="0" err="1" smtClean="0"/>
              <a:t>máu</a:t>
            </a:r>
            <a:endParaRPr lang="en-US" dirty="0" smtClean="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a:t>
            </a:r>
            <a:r>
              <a:rPr lang="en-US" b="1" dirty="0" err="1"/>
              <a:t>như</a:t>
            </a:r>
            <a:r>
              <a:rPr lang="en-US" b="1" dirty="0"/>
              <a:t>:</a:t>
            </a:r>
            <a:endParaRPr lang="en-US" dirty="0"/>
          </a:p>
          <a:p>
            <a:pPr marL="0" indent="0">
              <a:buNone/>
            </a:pPr>
            <a:r>
              <a:rPr lang="en-US" b="1" dirty="0"/>
              <a:t>-I62</a:t>
            </a:r>
            <a:r>
              <a:rPr lang="en-US" dirty="0"/>
              <a:t>:Xuất </a:t>
            </a:r>
            <a:r>
              <a:rPr lang="en-US" dirty="0" err="1"/>
              <a:t>huyết</a:t>
            </a:r>
            <a:r>
              <a:rPr lang="en-US" dirty="0"/>
              <a:t> </a:t>
            </a:r>
            <a:r>
              <a:rPr lang="en-US" dirty="0" err="1"/>
              <a:t>nội</a:t>
            </a:r>
            <a:r>
              <a:rPr lang="en-US" dirty="0"/>
              <a:t> </a:t>
            </a:r>
            <a:r>
              <a:rPr lang="en-US" dirty="0" err="1"/>
              <a:t>sọ</a:t>
            </a:r>
            <a:endParaRPr lang="en-US" dirty="0"/>
          </a:p>
          <a:p>
            <a:pPr marL="0" indent="0">
              <a:buNone/>
            </a:pPr>
            <a:r>
              <a:rPr lang="en-US" b="1" dirty="0"/>
              <a:t>-M51.2</a:t>
            </a:r>
            <a:r>
              <a:rPr lang="en-US" dirty="0"/>
              <a:t>: </a:t>
            </a:r>
            <a:r>
              <a:rPr lang="en-US" dirty="0" err="1"/>
              <a:t>Thoát</a:t>
            </a:r>
            <a:r>
              <a:rPr lang="en-US" dirty="0"/>
              <a:t> </a:t>
            </a:r>
            <a:r>
              <a:rPr lang="en-US" dirty="0" err="1"/>
              <a:t>vị</a:t>
            </a:r>
            <a:r>
              <a:rPr lang="en-US" dirty="0"/>
              <a:t> </a:t>
            </a:r>
            <a:r>
              <a:rPr lang="en-US" dirty="0" err="1"/>
              <a:t>đĩa</a:t>
            </a:r>
            <a:r>
              <a:rPr lang="en-US" dirty="0"/>
              <a:t> </a:t>
            </a:r>
            <a:r>
              <a:rPr lang="en-US" dirty="0" err="1"/>
              <a:t>đẹm</a:t>
            </a:r>
            <a:r>
              <a:rPr lang="en-US" dirty="0"/>
              <a:t> </a:t>
            </a:r>
            <a:r>
              <a:rPr lang="en-US" dirty="0" err="1"/>
              <a:t>cột</a:t>
            </a:r>
            <a:r>
              <a:rPr lang="en-US" dirty="0"/>
              <a:t> </a:t>
            </a:r>
            <a:r>
              <a:rPr lang="en-US" dirty="0" err="1"/>
              <a:t>sống</a:t>
            </a:r>
            <a:r>
              <a:rPr lang="en-US" dirty="0"/>
              <a:t> </a:t>
            </a:r>
            <a:r>
              <a:rPr lang="en-US" dirty="0" err="1"/>
              <a:t>thắt</a:t>
            </a:r>
            <a:r>
              <a:rPr lang="en-US" dirty="0"/>
              <a:t> </a:t>
            </a:r>
            <a:r>
              <a:rPr lang="en-US" dirty="0" err="1"/>
              <a:t>lưng</a:t>
            </a:r>
            <a:endParaRPr lang="en-US" dirty="0"/>
          </a:p>
          <a:p>
            <a:pPr marL="0" indent="0">
              <a:buNone/>
            </a:pPr>
            <a:r>
              <a:rPr lang="en-US" b="1" dirty="0"/>
              <a:t>-I20</a:t>
            </a:r>
            <a:r>
              <a:rPr lang="en-US" dirty="0"/>
              <a:t>: </a:t>
            </a:r>
            <a:r>
              <a:rPr lang="en-US" dirty="0" err="1"/>
              <a:t>Cơn</a:t>
            </a:r>
            <a:r>
              <a:rPr lang="en-US" dirty="0"/>
              <a:t> </a:t>
            </a:r>
            <a:r>
              <a:rPr lang="en-US" dirty="0" err="1"/>
              <a:t>đau</a:t>
            </a:r>
            <a:r>
              <a:rPr lang="en-US" dirty="0"/>
              <a:t> </a:t>
            </a:r>
            <a:r>
              <a:rPr lang="en-US" dirty="0" err="1"/>
              <a:t>thắt</a:t>
            </a:r>
            <a:r>
              <a:rPr lang="en-US" dirty="0"/>
              <a:t> </a:t>
            </a:r>
            <a:r>
              <a:rPr lang="en-US" dirty="0" err="1" smtClean="0"/>
              <a:t>ngực</a:t>
            </a:r>
            <a:endParaRPr lang="en-US" dirty="0" smtClean="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b="1" dirty="0"/>
              <a:t>-Z96.7</a:t>
            </a:r>
            <a:r>
              <a:rPr lang="en-US" dirty="0"/>
              <a:t>: </a:t>
            </a:r>
            <a:r>
              <a:rPr lang="en-US" dirty="0" err="1"/>
              <a:t>Hậu</a:t>
            </a:r>
            <a:r>
              <a:rPr lang="en-US" dirty="0"/>
              <a:t> </a:t>
            </a:r>
            <a:r>
              <a:rPr lang="en-US" dirty="0" err="1" smtClean="0"/>
              <a:t>phẫu</a:t>
            </a:r>
            <a:r>
              <a:rPr lang="en-US" dirty="0" smtClean="0"/>
              <a:t> </a:t>
            </a:r>
            <a:r>
              <a:rPr lang="en-US" dirty="0" err="1"/>
              <a:t>tháo</a:t>
            </a:r>
            <a:r>
              <a:rPr lang="en-US" dirty="0"/>
              <a:t> </a:t>
            </a:r>
            <a:r>
              <a:rPr lang="en-US" dirty="0" err="1"/>
              <a:t>dụng</a:t>
            </a:r>
            <a:r>
              <a:rPr lang="en-US" dirty="0"/>
              <a:t> </a:t>
            </a:r>
            <a:r>
              <a:rPr lang="en-US" dirty="0" err="1"/>
              <a:t>cụ</a:t>
            </a:r>
            <a:r>
              <a:rPr lang="en-US" dirty="0"/>
              <a:t> </a:t>
            </a:r>
            <a:r>
              <a:rPr lang="en-US" dirty="0" err="1"/>
              <a:t>kết</a:t>
            </a:r>
            <a:r>
              <a:rPr lang="en-US" dirty="0"/>
              <a:t> </a:t>
            </a:r>
            <a:r>
              <a:rPr lang="en-US" dirty="0" err="1"/>
              <a:t>hợp</a:t>
            </a:r>
            <a:r>
              <a:rPr lang="en-US" dirty="0"/>
              <a:t> </a:t>
            </a:r>
            <a:r>
              <a:rPr lang="en-US" dirty="0" err="1"/>
              <a:t>xương</a:t>
            </a:r>
            <a:r>
              <a:rPr lang="en-US" dirty="0"/>
              <a:t> </a:t>
            </a:r>
            <a:r>
              <a:rPr lang="en-US" dirty="0" err="1"/>
              <a:t>bàn</a:t>
            </a:r>
            <a:r>
              <a:rPr lang="en-US" dirty="0"/>
              <a:t> </a:t>
            </a:r>
            <a:r>
              <a:rPr lang="en-US" dirty="0" err="1"/>
              <a:t>tay</a:t>
            </a:r>
            <a:r>
              <a:rPr lang="en-US" dirty="0"/>
              <a:t> </a:t>
            </a:r>
            <a:r>
              <a:rPr lang="en-US" dirty="0" err="1"/>
              <a:t>Phải</a:t>
            </a:r>
            <a:endParaRPr lang="en-US" dirty="0"/>
          </a:p>
          <a:p>
            <a:pPr marL="0" indent="0">
              <a:buNone/>
            </a:pPr>
            <a:r>
              <a:rPr lang="en-US" b="1" dirty="0"/>
              <a:t>-T87.4</a:t>
            </a:r>
            <a:r>
              <a:rPr lang="en-US" dirty="0"/>
              <a:t>: </a:t>
            </a:r>
            <a:r>
              <a:rPr lang="en-US" dirty="0" err="1"/>
              <a:t>Hậu</a:t>
            </a:r>
            <a:r>
              <a:rPr lang="en-US" dirty="0"/>
              <a:t> </a:t>
            </a:r>
            <a:r>
              <a:rPr lang="en-US" dirty="0" err="1" smtClean="0"/>
              <a:t>phẫu</a:t>
            </a:r>
            <a:r>
              <a:rPr lang="en-US" dirty="0" smtClean="0"/>
              <a:t> </a:t>
            </a:r>
            <a:r>
              <a:rPr lang="en-US" dirty="0" err="1"/>
              <a:t>tạo</a:t>
            </a:r>
            <a:r>
              <a:rPr lang="en-US" dirty="0"/>
              <a:t> </a:t>
            </a:r>
            <a:r>
              <a:rPr lang="en-US" dirty="0" err="1"/>
              <a:t>mỏm</a:t>
            </a:r>
            <a:r>
              <a:rPr lang="en-US" dirty="0"/>
              <a:t> </a:t>
            </a:r>
            <a:r>
              <a:rPr lang="en-US" dirty="0" err="1"/>
              <a:t>cụt</a:t>
            </a:r>
            <a:r>
              <a:rPr lang="en-US" dirty="0"/>
              <a:t> </a:t>
            </a:r>
            <a:r>
              <a:rPr lang="en-US" dirty="0" err="1"/>
              <a:t>ngón</a:t>
            </a:r>
            <a:r>
              <a:rPr lang="en-US" dirty="0"/>
              <a:t> II </a:t>
            </a:r>
            <a:r>
              <a:rPr lang="en-US" dirty="0" err="1"/>
              <a:t>tay</a:t>
            </a:r>
            <a:r>
              <a:rPr lang="en-US" dirty="0"/>
              <a:t> </a:t>
            </a:r>
            <a:r>
              <a:rPr lang="en-US" dirty="0" err="1" smtClean="0"/>
              <a:t>trái</a:t>
            </a:r>
            <a:endParaRPr lang="en-US" dirty="0"/>
          </a:p>
          <a:p>
            <a:pPr marL="0" indent="0">
              <a:buNone/>
            </a:pPr>
            <a:r>
              <a:rPr lang="en-US" b="1" dirty="0" smtClean="0"/>
              <a:t>-K35</a:t>
            </a:r>
            <a:r>
              <a:rPr lang="en-US" dirty="0" smtClean="0"/>
              <a:t>: </a:t>
            </a:r>
            <a:r>
              <a:rPr lang="en-US" dirty="0" err="1" smtClean="0"/>
              <a:t>Hậu</a:t>
            </a:r>
            <a:r>
              <a:rPr lang="en-US" dirty="0" smtClean="0"/>
              <a:t> </a:t>
            </a:r>
            <a:r>
              <a:rPr lang="en-US" dirty="0" err="1" smtClean="0"/>
              <a:t>phẫu</a:t>
            </a:r>
            <a:r>
              <a:rPr lang="en-US" dirty="0" smtClean="0"/>
              <a:t> </a:t>
            </a:r>
            <a:r>
              <a:rPr lang="en-US" dirty="0" err="1" smtClean="0"/>
              <a:t>viêm</a:t>
            </a:r>
            <a:r>
              <a:rPr lang="en-US" dirty="0" smtClean="0"/>
              <a:t> </a:t>
            </a:r>
            <a:r>
              <a:rPr lang="en-US" dirty="0" err="1" smtClean="0"/>
              <a:t>ruột</a:t>
            </a:r>
            <a:r>
              <a:rPr lang="en-US" dirty="0" smtClean="0"/>
              <a:t> </a:t>
            </a:r>
            <a:r>
              <a:rPr lang="en-US" dirty="0" err="1" smtClean="0"/>
              <a:t>thừa</a:t>
            </a:r>
            <a:r>
              <a:rPr lang="en-US" dirty="0" smtClean="0"/>
              <a:t>….</a:t>
            </a:r>
            <a:endParaRPr lang="en-US" dirty="0"/>
          </a:p>
        </p:txBody>
      </p:sp>
      <p:sp>
        <p:nvSpPr>
          <p:cNvPr id="2" name="Title 1"/>
          <p:cNvSpPr>
            <a:spLocks noGrp="1"/>
          </p:cNvSpPr>
          <p:nvPr>
            <p:ph type="title"/>
          </p:nvPr>
        </p:nvSpPr>
        <p:spPr/>
        <p:txBody>
          <a:bodyPr>
            <a:normAutofit fontScale="90000"/>
          </a:bodyPr>
          <a:lstStyle/>
          <a:p>
            <a:r>
              <a:rPr lang="en-US" b="1" dirty="0"/>
              <a:t>THUỐC GIẢM ĐAU CHỐNG VIÊM KHÔNG STEROID</a:t>
            </a:r>
            <a:endParaRPr lang="en-US" dirty="0"/>
          </a:p>
        </p:txBody>
      </p:sp>
    </p:spTree>
    <p:extLst>
      <p:ext uri="{BB962C8B-B14F-4D97-AF65-F5344CB8AC3E}">
        <p14:creationId xmlns:p14="http://schemas.microsoft.com/office/powerpoint/2010/main" val="359594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1" y="1828800"/>
            <a:ext cx="8153400" cy="4495800"/>
          </a:xfrm>
        </p:spPr>
        <p:txBody>
          <a:bodyPr/>
          <a:lstStyle/>
          <a:p>
            <a:pPr marL="0" indent="0">
              <a:buNone/>
            </a:pPr>
            <a:r>
              <a:rPr lang="en-US" b="1" dirty="0" smtClean="0"/>
              <a:t>15. </a:t>
            </a:r>
            <a:r>
              <a:rPr lang="en-US" b="1" dirty="0" err="1" smtClean="0"/>
              <a:t>Agilecox</a:t>
            </a:r>
            <a:r>
              <a:rPr lang="en-US" b="1" dirty="0" smtClean="0"/>
              <a:t> 200</a:t>
            </a:r>
          </a:p>
          <a:p>
            <a:pPr marL="0" indent="0">
              <a:buNone/>
            </a:pPr>
            <a:r>
              <a:rPr lang="en-US" b="1" u="sng" dirty="0" smtClean="0"/>
              <a:t>-CCĐ</a:t>
            </a:r>
            <a:r>
              <a:rPr lang="en-US" dirty="0"/>
              <a:t>: </a:t>
            </a:r>
            <a:r>
              <a:rPr lang="en-US" dirty="0" err="1"/>
              <a:t>Loét</a:t>
            </a:r>
            <a:r>
              <a:rPr lang="en-US" dirty="0"/>
              <a:t> </a:t>
            </a:r>
            <a:r>
              <a:rPr lang="en-US" dirty="0" err="1"/>
              <a:t>dạ</a:t>
            </a:r>
            <a:r>
              <a:rPr lang="en-US" dirty="0"/>
              <a:t> </a:t>
            </a:r>
            <a:r>
              <a:rPr lang="en-US" dirty="0" err="1"/>
              <a:t>dày</a:t>
            </a:r>
            <a:r>
              <a:rPr lang="en-US" dirty="0"/>
              <a:t> </a:t>
            </a:r>
            <a:r>
              <a:rPr lang="en-US" dirty="0" err="1"/>
              <a:t>hoặc</a:t>
            </a:r>
            <a:r>
              <a:rPr lang="en-US" dirty="0"/>
              <a:t> </a:t>
            </a:r>
            <a:r>
              <a:rPr lang="en-US" dirty="0" err="1"/>
              <a:t>xuất</a:t>
            </a:r>
            <a:r>
              <a:rPr lang="en-US" dirty="0"/>
              <a:t> </a:t>
            </a:r>
            <a:r>
              <a:rPr lang="en-US" dirty="0" err="1"/>
              <a:t>huyết</a:t>
            </a:r>
            <a:r>
              <a:rPr lang="en-US" dirty="0"/>
              <a:t> </a:t>
            </a:r>
            <a:r>
              <a:rPr lang="en-US" dirty="0" err="1"/>
              <a:t>tiêu</a:t>
            </a:r>
            <a:r>
              <a:rPr lang="en-US" dirty="0"/>
              <a:t> </a:t>
            </a:r>
            <a:r>
              <a:rPr lang="en-US" dirty="0" err="1"/>
              <a:t>hóa</a:t>
            </a:r>
            <a:r>
              <a:rPr lang="en-US" dirty="0"/>
              <a:t>, </a:t>
            </a:r>
            <a:r>
              <a:rPr lang="en-US" dirty="0" err="1"/>
              <a:t>bệnh</a:t>
            </a:r>
            <a:r>
              <a:rPr lang="en-US" dirty="0"/>
              <a:t> </a:t>
            </a:r>
            <a:r>
              <a:rPr lang="en-US" dirty="0" err="1"/>
              <a:t>mạch</a:t>
            </a:r>
            <a:r>
              <a:rPr lang="en-US" dirty="0"/>
              <a:t> </a:t>
            </a:r>
            <a:r>
              <a:rPr lang="en-US" dirty="0" err="1"/>
              <a:t>máu</a:t>
            </a:r>
            <a:r>
              <a:rPr lang="en-US" dirty="0"/>
              <a:t> </a:t>
            </a:r>
            <a:r>
              <a:rPr lang="en-US" dirty="0" err="1"/>
              <a:t>não</a:t>
            </a:r>
            <a:r>
              <a:rPr lang="en-US" dirty="0"/>
              <a:t> </a:t>
            </a:r>
            <a:r>
              <a:rPr lang="en-US" dirty="0" err="1" smtClean="0"/>
              <a:t>khác</a:t>
            </a:r>
            <a:r>
              <a:rPr lang="en-US" dirty="0" smtClean="0"/>
              <a:t>, </a:t>
            </a:r>
            <a:r>
              <a:rPr lang="en-US" dirty="0" err="1"/>
              <a:t>suy</a:t>
            </a:r>
            <a:r>
              <a:rPr lang="en-US" dirty="0"/>
              <a:t> </a:t>
            </a:r>
            <a:r>
              <a:rPr lang="en-US" dirty="0" err="1"/>
              <a:t>tim</a:t>
            </a:r>
            <a:r>
              <a:rPr lang="en-US" dirty="0"/>
              <a:t>, </a:t>
            </a:r>
            <a:r>
              <a:rPr lang="en-US" dirty="0" err="1"/>
              <a:t>viêm</a:t>
            </a:r>
            <a:r>
              <a:rPr lang="en-US" dirty="0"/>
              <a:t> </a:t>
            </a:r>
            <a:r>
              <a:rPr lang="en-US" dirty="0" err="1"/>
              <a:t>ruột</a:t>
            </a:r>
            <a:r>
              <a:rPr lang="en-US" dirty="0"/>
              <a:t>, </a:t>
            </a:r>
            <a:r>
              <a:rPr lang="en-US" dirty="0" err="1"/>
              <a:t>tiền</a:t>
            </a:r>
            <a:r>
              <a:rPr lang="en-US" dirty="0"/>
              <a:t> </a:t>
            </a:r>
            <a:r>
              <a:rPr lang="en-US" dirty="0" err="1"/>
              <a:t>sử</a:t>
            </a:r>
            <a:r>
              <a:rPr lang="en-US" dirty="0"/>
              <a:t> hen, </a:t>
            </a:r>
            <a:r>
              <a:rPr lang="en-US" dirty="0" err="1"/>
              <a:t>mày</a:t>
            </a:r>
            <a:r>
              <a:rPr lang="en-US" dirty="0"/>
              <a:t> </a:t>
            </a:r>
            <a:r>
              <a:rPr lang="en-US" dirty="0" err="1"/>
              <a:t>đay</a:t>
            </a:r>
            <a:r>
              <a:rPr lang="en-US" dirty="0" smtClean="0"/>
              <a:t>…</a:t>
            </a:r>
          </a:p>
          <a:p>
            <a:pPr marL="0" indent="0">
              <a:buNone/>
            </a:pPr>
            <a:r>
              <a:rPr lang="en-US" b="1" dirty="0" smtClean="0"/>
              <a:t>-</a:t>
            </a:r>
            <a:r>
              <a:rPr lang="en-US" b="1" dirty="0" err="1" smtClean="0"/>
              <a:t>Chỉ</a:t>
            </a:r>
            <a:r>
              <a:rPr lang="en-US" b="1" dirty="0" smtClean="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hay </a:t>
            </a:r>
            <a:r>
              <a:rPr lang="en-US" b="1" dirty="0" err="1" smtClean="0"/>
              <a:t>gặp</a:t>
            </a:r>
            <a:r>
              <a:rPr lang="en-US" b="1" dirty="0" smtClean="0"/>
              <a:t>:</a:t>
            </a:r>
            <a:endParaRPr lang="en-US" dirty="0"/>
          </a:p>
          <a:p>
            <a:pPr marL="0" indent="0">
              <a:buNone/>
            </a:pPr>
            <a:r>
              <a:rPr lang="en-US" b="1" dirty="0"/>
              <a:t>I67</a:t>
            </a:r>
            <a:r>
              <a:rPr lang="en-US" dirty="0"/>
              <a:t>: </a:t>
            </a:r>
            <a:r>
              <a:rPr lang="en-US" dirty="0" err="1"/>
              <a:t>Bệnh</a:t>
            </a:r>
            <a:r>
              <a:rPr lang="en-US" dirty="0"/>
              <a:t> </a:t>
            </a:r>
            <a:r>
              <a:rPr lang="en-US" dirty="0" err="1"/>
              <a:t>mạch</a:t>
            </a:r>
            <a:r>
              <a:rPr lang="en-US" dirty="0"/>
              <a:t> </a:t>
            </a:r>
            <a:r>
              <a:rPr lang="en-US" dirty="0" err="1"/>
              <a:t>máu</a:t>
            </a:r>
            <a:r>
              <a:rPr lang="en-US" dirty="0"/>
              <a:t> </a:t>
            </a:r>
            <a:r>
              <a:rPr lang="en-US" dirty="0" err="1"/>
              <a:t>não</a:t>
            </a:r>
            <a:endParaRPr lang="en-US" dirty="0"/>
          </a:p>
          <a:p>
            <a:pPr marL="0" indent="0">
              <a:buNone/>
            </a:pPr>
            <a:r>
              <a:rPr lang="en-US" b="1" dirty="0"/>
              <a:t>E58</a:t>
            </a:r>
            <a:r>
              <a:rPr lang="en-US" dirty="0"/>
              <a:t>: </a:t>
            </a:r>
            <a:r>
              <a:rPr lang="en-US" dirty="0" err="1"/>
              <a:t>Mày</a:t>
            </a:r>
            <a:r>
              <a:rPr lang="en-US" dirty="0"/>
              <a:t> </a:t>
            </a:r>
            <a:r>
              <a:rPr lang="en-US" dirty="0" err="1" smtClean="0"/>
              <a:t>đay</a:t>
            </a:r>
            <a:endParaRPr lang="en-US" dirty="0" smtClean="0"/>
          </a:p>
          <a:p>
            <a:pPr marL="0" indent="0">
              <a:buNone/>
            </a:pPr>
            <a:r>
              <a:rPr lang="en-US" b="1" dirty="0" smtClean="0"/>
              <a:t>-</a:t>
            </a: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dirty="0" smtClean="0"/>
              <a:t>: </a:t>
            </a:r>
            <a:r>
              <a:rPr lang="en-US" dirty="0" err="1" smtClean="0"/>
              <a:t>ko</a:t>
            </a:r>
            <a:r>
              <a:rPr lang="en-US" dirty="0" smtClean="0"/>
              <a:t> </a:t>
            </a:r>
            <a:r>
              <a:rPr lang="en-US" dirty="0" err="1" smtClean="0"/>
              <a:t>kê</a:t>
            </a:r>
            <a:r>
              <a:rPr lang="en-US" dirty="0" smtClean="0"/>
              <a:t> </a:t>
            </a:r>
            <a:r>
              <a:rPr lang="en-US" dirty="0" err="1" smtClean="0"/>
              <a:t>thuốc</a:t>
            </a:r>
            <a:r>
              <a:rPr lang="en-US" dirty="0" smtClean="0"/>
              <a:t> </a:t>
            </a:r>
            <a:r>
              <a:rPr lang="en-US" dirty="0" err="1" smtClean="0"/>
              <a:t>cho</a:t>
            </a:r>
            <a:r>
              <a:rPr lang="en-US" dirty="0" smtClean="0"/>
              <a:t> </a:t>
            </a:r>
            <a:r>
              <a:rPr lang="en-US" dirty="0" err="1" smtClean="0"/>
              <a:t>bnhan</a:t>
            </a:r>
            <a:r>
              <a:rPr lang="en-US" dirty="0" smtClean="0"/>
              <a:t> </a:t>
            </a:r>
            <a:r>
              <a:rPr lang="en-US" dirty="0" err="1" smtClean="0"/>
              <a:t>có</a:t>
            </a:r>
            <a:r>
              <a:rPr lang="en-US" dirty="0" smtClean="0"/>
              <a:t> </a:t>
            </a:r>
            <a:r>
              <a:rPr lang="en-US" dirty="0" err="1" smtClean="0"/>
              <a:t>các</a:t>
            </a:r>
            <a:r>
              <a:rPr lang="en-US" dirty="0" smtClean="0"/>
              <a:t> </a:t>
            </a:r>
            <a:r>
              <a:rPr lang="en-US" dirty="0" err="1" smtClean="0"/>
              <a:t>bệnh</a:t>
            </a:r>
            <a:r>
              <a:rPr lang="en-US" dirty="0" smtClean="0"/>
              <a:t> </a:t>
            </a:r>
            <a:r>
              <a:rPr lang="en-US" dirty="0" err="1" smtClean="0"/>
              <a:t>trong</a:t>
            </a:r>
            <a:r>
              <a:rPr lang="en-US" dirty="0" smtClean="0"/>
              <a:t> CCĐ</a:t>
            </a:r>
          </a:p>
          <a:p>
            <a:endParaRPr lang="en-US" dirty="0"/>
          </a:p>
        </p:txBody>
      </p:sp>
      <p:sp>
        <p:nvSpPr>
          <p:cNvPr id="3" name="Title 2"/>
          <p:cNvSpPr>
            <a:spLocks noGrp="1"/>
          </p:cNvSpPr>
          <p:nvPr>
            <p:ph type="title"/>
          </p:nvPr>
        </p:nvSpPr>
        <p:spPr/>
        <p:txBody>
          <a:bodyPr>
            <a:normAutofit fontScale="90000"/>
          </a:bodyPr>
          <a:lstStyle/>
          <a:p>
            <a:r>
              <a:rPr lang="en-US" b="1" dirty="0"/>
              <a:t>THUỐC GIẢM ĐAU CHỐNG VIÊM KHÔNG STEROID</a:t>
            </a:r>
            <a:endParaRPr lang="en-US" dirty="0"/>
          </a:p>
        </p:txBody>
      </p:sp>
    </p:spTree>
    <p:extLst>
      <p:ext uri="{BB962C8B-B14F-4D97-AF65-F5344CB8AC3E}">
        <p14:creationId xmlns:p14="http://schemas.microsoft.com/office/powerpoint/2010/main" val="1383185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1" y="1447800"/>
            <a:ext cx="7924800" cy="5029200"/>
          </a:xfrm>
        </p:spPr>
        <p:txBody>
          <a:bodyPr>
            <a:normAutofit fontScale="92500" lnSpcReduction="20000"/>
          </a:bodyPr>
          <a:lstStyle/>
          <a:p>
            <a:pPr marL="0" indent="0">
              <a:buNone/>
            </a:pPr>
            <a:r>
              <a:rPr lang="en-US" sz="3400" b="1" dirty="0" smtClean="0"/>
              <a:t>16. </a:t>
            </a:r>
            <a:r>
              <a:rPr lang="en-US" sz="3400" b="1" dirty="0"/>
              <a:t>Vitamin </a:t>
            </a:r>
            <a:r>
              <a:rPr lang="en-US" sz="3400" b="1" dirty="0" smtClean="0"/>
              <a:t>3B</a:t>
            </a:r>
          </a:p>
          <a:p>
            <a:pPr marL="0" indent="0">
              <a:buNone/>
            </a:pPr>
            <a:r>
              <a:rPr lang="en-US" b="1" u="sng" dirty="0"/>
              <a:t>CĐ: </a:t>
            </a:r>
            <a:endParaRPr lang="en-US" dirty="0"/>
          </a:p>
          <a:p>
            <a:pPr marL="0" indent="0">
              <a:buNone/>
            </a:pPr>
            <a:r>
              <a:rPr lang="en-US" b="1" dirty="0"/>
              <a:t>-</a:t>
            </a:r>
            <a:r>
              <a:rPr lang="en-US" dirty="0" err="1"/>
              <a:t>Điều</a:t>
            </a:r>
            <a:r>
              <a:rPr lang="en-US" dirty="0"/>
              <a:t> </a:t>
            </a:r>
            <a:r>
              <a:rPr lang="en-US" dirty="0" err="1"/>
              <a:t>trị</a:t>
            </a:r>
            <a:r>
              <a:rPr lang="en-US" dirty="0"/>
              <a:t> </a:t>
            </a:r>
            <a:r>
              <a:rPr lang="en-US" dirty="0" err="1"/>
              <a:t>các</a:t>
            </a:r>
            <a:r>
              <a:rPr lang="en-US" dirty="0"/>
              <a:t> </a:t>
            </a:r>
            <a:r>
              <a:rPr lang="en-US" dirty="0" err="1"/>
              <a:t>triệu</a:t>
            </a:r>
            <a:r>
              <a:rPr lang="en-US" dirty="0"/>
              <a:t> </a:t>
            </a:r>
            <a:r>
              <a:rPr lang="en-US" dirty="0" err="1"/>
              <a:t>chứng</a:t>
            </a:r>
            <a:r>
              <a:rPr lang="en-US" dirty="0"/>
              <a:t> </a:t>
            </a:r>
            <a:r>
              <a:rPr lang="en-US" dirty="0" err="1"/>
              <a:t>đau</a:t>
            </a:r>
            <a:r>
              <a:rPr lang="en-US" dirty="0"/>
              <a:t> </a:t>
            </a:r>
            <a:r>
              <a:rPr lang="en-US" dirty="0" err="1"/>
              <a:t>của</a:t>
            </a:r>
            <a:r>
              <a:rPr lang="en-US" dirty="0"/>
              <a:t> </a:t>
            </a:r>
            <a:r>
              <a:rPr lang="en-US" dirty="0" err="1"/>
              <a:t>hệ</a:t>
            </a:r>
            <a:r>
              <a:rPr lang="en-US" dirty="0"/>
              <a:t> </a:t>
            </a:r>
            <a:r>
              <a:rPr lang="en-US" dirty="0" err="1"/>
              <a:t>thống</a:t>
            </a:r>
            <a:r>
              <a:rPr lang="en-US" dirty="0"/>
              <a:t> </a:t>
            </a:r>
            <a:r>
              <a:rPr lang="en-US" dirty="0" err="1"/>
              <a:t>thần</a:t>
            </a:r>
            <a:r>
              <a:rPr lang="en-US" dirty="0"/>
              <a:t> </a:t>
            </a:r>
            <a:r>
              <a:rPr lang="en-US" dirty="0" err="1"/>
              <a:t>kinh</a:t>
            </a:r>
            <a:endParaRPr lang="en-US" dirty="0"/>
          </a:p>
          <a:p>
            <a:pPr marL="0" indent="0">
              <a:buNone/>
            </a:pPr>
            <a:r>
              <a:rPr lang="en-US" dirty="0"/>
              <a:t>-</a:t>
            </a:r>
            <a:r>
              <a:rPr lang="en-US" dirty="0" err="1"/>
              <a:t>Bệnh</a:t>
            </a:r>
            <a:r>
              <a:rPr lang="en-US" dirty="0"/>
              <a:t> </a:t>
            </a:r>
            <a:r>
              <a:rPr lang="en-US" dirty="0" err="1"/>
              <a:t>thiếu</a:t>
            </a:r>
            <a:r>
              <a:rPr lang="en-US" dirty="0"/>
              <a:t> </a:t>
            </a:r>
            <a:r>
              <a:rPr lang="en-US" dirty="0" err="1"/>
              <a:t>máu</a:t>
            </a:r>
            <a:r>
              <a:rPr lang="en-US" dirty="0"/>
              <a:t> do </a:t>
            </a:r>
            <a:r>
              <a:rPr lang="en-US" dirty="0" err="1"/>
              <a:t>thiếu</a:t>
            </a:r>
            <a:r>
              <a:rPr lang="en-US" dirty="0"/>
              <a:t> </a:t>
            </a:r>
          </a:p>
          <a:p>
            <a:pPr marL="0" indent="0">
              <a:buNone/>
            </a:pPr>
            <a:r>
              <a:rPr lang="en-US" dirty="0"/>
              <a:t>VTM B6 </a:t>
            </a:r>
            <a:r>
              <a:rPr lang="en-US" dirty="0" err="1"/>
              <a:t>và</a:t>
            </a:r>
            <a:r>
              <a:rPr lang="en-US" dirty="0"/>
              <a:t> VTM B12</a:t>
            </a:r>
          </a:p>
          <a:p>
            <a:pPr marL="0" indent="0">
              <a:buNone/>
            </a:pPr>
            <a:r>
              <a:rPr lang="en-US" b="1" u="sng" dirty="0"/>
              <a:t>CCĐ</a:t>
            </a:r>
            <a:r>
              <a:rPr lang="en-US" dirty="0"/>
              <a:t>: U </a:t>
            </a:r>
            <a:r>
              <a:rPr lang="en-US" dirty="0" err="1"/>
              <a:t>ác</a:t>
            </a:r>
            <a:r>
              <a:rPr lang="en-US" dirty="0"/>
              <a:t> </a:t>
            </a:r>
            <a:r>
              <a:rPr lang="en-US" dirty="0" err="1" smtClean="0"/>
              <a:t>tính</a:t>
            </a:r>
            <a:endParaRPr lang="en-US" dirty="0" smtClean="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a:t>
            </a:r>
            <a:r>
              <a:rPr lang="en-US" b="1" dirty="0" err="1"/>
              <a:t>như</a:t>
            </a:r>
            <a:r>
              <a:rPr lang="en-US" b="1" dirty="0"/>
              <a:t>:</a:t>
            </a:r>
            <a:endParaRPr lang="en-US" dirty="0"/>
          </a:p>
          <a:p>
            <a:pPr marL="0" indent="0">
              <a:buNone/>
            </a:pPr>
            <a:r>
              <a:rPr lang="en-US" dirty="0"/>
              <a:t>-</a:t>
            </a:r>
            <a:r>
              <a:rPr lang="en-US" b="1" dirty="0"/>
              <a:t>J20</a:t>
            </a:r>
            <a:r>
              <a:rPr lang="en-US" dirty="0"/>
              <a:t>: </a:t>
            </a:r>
            <a:r>
              <a:rPr lang="en-US" dirty="0" err="1"/>
              <a:t>Viêm</a:t>
            </a:r>
            <a:r>
              <a:rPr lang="en-US" dirty="0"/>
              <a:t> </a:t>
            </a:r>
            <a:r>
              <a:rPr lang="en-US" dirty="0" err="1"/>
              <a:t>phế</a:t>
            </a:r>
            <a:r>
              <a:rPr lang="en-US" dirty="0"/>
              <a:t> </a:t>
            </a:r>
            <a:r>
              <a:rPr lang="en-US" dirty="0" err="1"/>
              <a:t>quản</a:t>
            </a:r>
            <a:r>
              <a:rPr lang="en-US" dirty="0"/>
              <a:t> </a:t>
            </a:r>
            <a:r>
              <a:rPr lang="en-US" dirty="0" err="1"/>
              <a:t>cấp</a:t>
            </a:r>
            <a:endParaRPr lang="en-US" dirty="0"/>
          </a:p>
          <a:p>
            <a:pPr marL="0" indent="0">
              <a:buNone/>
            </a:pPr>
            <a:r>
              <a:rPr lang="en-US" dirty="0"/>
              <a:t>-</a:t>
            </a:r>
            <a:r>
              <a:rPr lang="en-US" b="1" dirty="0"/>
              <a:t>J44: </a:t>
            </a:r>
            <a:r>
              <a:rPr lang="en-US" dirty="0" err="1"/>
              <a:t>Bệnh</a:t>
            </a:r>
            <a:r>
              <a:rPr lang="en-US" dirty="0"/>
              <a:t> </a:t>
            </a:r>
            <a:r>
              <a:rPr lang="en-US" dirty="0" err="1"/>
              <a:t>phổi</a:t>
            </a:r>
            <a:r>
              <a:rPr lang="en-US" dirty="0"/>
              <a:t> </a:t>
            </a:r>
            <a:r>
              <a:rPr lang="en-US" dirty="0" err="1"/>
              <a:t>tắc</a:t>
            </a:r>
            <a:r>
              <a:rPr lang="en-US" dirty="0"/>
              <a:t> </a:t>
            </a:r>
            <a:r>
              <a:rPr lang="en-US" dirty="0" err="1"/>
              <a:t>nghẽn</a:t>
            </a:r>
            <a:r>
              <a:rPr lang="en-US" dirty="0"/>
              <a:t> </a:t>
            </a:r>
            <a:r>
              <a:rPr lang="en-US" dirty="0" err="1"/>
              <a:t>mạn</a:t>
            </a:r>
            <a:r>
              <a:rPr lang="en-US" dirty="0"/>
              <a:t> </a:t>
            </a:r>
            <a:r>
              <a:rPr lang="en-US" dirty="0" err="1"/>
              <a:t>tính</a:t>
            </a:r>
            <a:endParaRPr lang="en-US" dirty="0"/>
          </a:p>
          <a:p>
            <a:pPr marL="0" indent="0">
              <a:buNone/>
            </a:pPr>
            <a:r>
              <a:rPr lang="en-US" dirty="0"/>
              <a:t>-</a:t>
            </a:r>
            <a:r>
              <a:rPr lang="en-US" b="1" dirty="0"/>
              <a:t>J01</a:t>
            </a:r>
            <a:r>
              <a:rPr lang="en-US" dirty="0"/>
              <a:t>: </a:t>
            </a:r>
            <a:r>
              <a:rPr lang="en-US" dirty="0" err="1"/>
              <a:t>Viêm</a:t>
            </a:r>
            <a:r>
              <a:rPr lang="en-US" dirty="0"/>
              <a:t> </a:t>
            </a:r>
            <a:r>
              <a:rPr lang="en-US" dirty="0" err="1"/>
              <a:t>xoang</a:t>
            </a:r>
            <a:r>
              <a:rPr lang="en-US" dirty="0"/>
              <a:t> </a:t>
            </a:r>
            <a:r>
              <a:rPr lang="en-US" dirty="0" err="1"/>
              <a:t>cấp</a:t>
            </a:r>
            <a:endParaRPr lang="en-US" dirty="0"/>
          </a:p>
          <a:p>
            <a:pPr marL="0" indent="0">
              <a:buNone/>
            </a:pPr>
            <a:r>
              <a:rPr lang="en-US" dirty="0"/>
              <a:t>-</a:t>
            </a:r>
            <a:r>
              <a:rPr lang="en-US" b="1" dirty="0"/>
              <a:t>C15</a:t>
            </a:r>
            <a:r>
              <a:rPr lang="en-US" dirty="0"/>
              <a:t>: U </a:t>
            </a:r>
            <a:r>
              <a:rPr lang="en-US" dirty="0" err="1"/>
              <a:t>ác</a:t>
            </a:r>
            <a:r>
              <a:rPr lang="en-US" dirty="0"/>
              <a:t> </a:t>
            </a:r>
            <a:r>
              <a:rPr lang="en-US" dirty="0" err="1"/>
              <a:t>thực</a:t>
            </a:r>
            <a:r>
              <a:rPr lang="en-US" dirty="0"/>
              <a:t> </a:t>
            </a:r>
            <a:r>
              <a:rPr lang="en-US" dirty="0" err="1"/>
              <a:t>quản</a:t>
            </a:r>
            <a:r>
              <a:rPr lang="en-US" dirty="0" smtClean="0"/>
              <a:t>….</a:t>
            </a:r>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b="1" dirty="0" smtClean="0"/>
              <a:t>-M54.3</a:t>
            </a:r>
            <a:r>
              <a:rPr lang="en-US" dirty="0"/>
              <a:t>: </a:t>
            </a:r>
            <a:r>
              <a:rPr lang="en-US" dirty="0" err="1"/>
              <a:t>Đau</a:t>
            </a:r>
            <a:r>
              <a:rPr lang="en-US" dirty="0"/>
              <a:t> </a:t>
            </a:r>
            <a:r>
              <a:rPr lang="en-US" dirty="0" err="1"/>
              <a:t>dây</a:t>
            </a:r>
            <a:r>
              <a:rPr lang="en-US" dirty="0"/>
              <a:t> </a:t>
            </a:r>
            <a:r>
              <a:rPr lang="en-US" dirty="0" err="1"/>
              <a:t>thần</a:t>
            </a:r>
            <a:r>
              <a:rPr lang="en-US" dirty="0"/>
              <a:t> </a:t>
            </a:r>
            <a:r>
              <a:rPr lang="en-US" dirty="0" err="1"/>
              <a:t>kinh</a:t>
            </a:r>
            <a:r>
              <a:rPr lang="en-US" dirty="0"/>
              <a:t> </a:t>
            </a:r>
            <a:r>
              <a:rPr lang="en-US" dirty="0" err="1" smtClean="0"/>
              <a:t>tọa</a:t>
            </a:r>
            <a:r>
              <a:rPr lang="en-US" dirty="0" smtClean="0"/>
              <a:t>; </a:t>
            </a:r>
            <a:r>
              <a:rPr lang="en-US" b="1" dirty="0"/>
              <a:t>M53.1</a:t>
            </a:r>
            <a:r>
              <a:rPr lang="en-US" dirty="0"/>
              <a:t>: </a:t>
            </a:r>
            <a:r>
              <a:rPr lang="en-US" dirty="0" err="1"/>
              <a:t>Hội</a:t>
            </a:r>
            <a:r>
              <a:rPr lang="en-US" dirty="0"/>
              <a:t> </a:t>
            </a:r>
            <a:r>
              <a:rPr lang="en-US" dirty="0" err="1"/>
              <a:t>chứng</a:t>
            </a:r>
            <a:r>
              <a:rPr lang="en-US" dirty="0"/>
              <a:t> </a:t>
            </a:r>
            <a:r>
              <a:rPr lang="en-US" dirty="0" err="1"/>
              <a:t>cánh</a:t>
            </a:r>
            <a:r>
              <a:rPr lang="en-US" dirty="0"/>
              <a:t> </a:t>
            </a:r>
            <a:r>
              <a:rPr lang="en-US" dirty="0" err="1"/>
              <a:t>tay</a:t>
            </a:r>
            <a:r>
              <a:rPr lang="en-US" dirty="0"/>
              <a:t> </a:t>
            </a:r>
            <a:r>
              <a:rPr lang="en-US" dirty="0" err="1" smtClean="0"/>
              <a:t>cổ</a:t>
            </a:r>
            <a:r>
              <a:rPr lang="en-US" dirty="0" smtClean="0"/>
              <a:t>; </a:t>
            </a:r>
            <a:r>
              <a:rPr lang="en-US" b="1" dirty="0"/>
              <a:t>G58.0</a:t>
            </a:r>
            <a:r>
              <a:rPr lang="en-US" dirty="0"/>
              <a:t>: </a:t>
            </a:r>
            <a:r>
              <a:rPr lang="en-US" dirty="0" err="1"/>
              <a:t>Bệnh</a:t>
            </a:r>
            <a:r>
              <a:rPr lang="en-US" dirty="0"/>
              <a:t> </a:t>
            </a:r>
            <a:r>
              <a:rPr lang="en-US" dirty="0" err="1"/>
              <a:t>dây</a:t>
            </a:r>
            <a:r>
              <a:rPr lang="en-US" dirty="0"/>
              <a:t> </a:t>
            </a:r>
            <a:r>
              <a:rPr lang="en-US" dirty="0" err="1"/>
              <a:t>thần</a:t>
            </a:r>
            <a:r>
              <a:rPr lang="en-US" dirty="0"/>
              <a:t> </a:t>
            </a:r>
            <a:r>
              <a:rPr lang="en-US" dirty="0" err="1"/>
              <a:t>kinh</a:t>
            </a:r>
            <a:r>
              <a:rPr lang="en-US" dirty="0"/>
              <a:t> </a:t>
            </a:r>
            <a:r>
              <a:rPr lang="en-US" dirty="0" err="1"/>
              <a:t>liên</a:t>
            </a:r>
            <a:r>
              <a:rPr lang="en-US" dirty="0"/>
              <a:t> </a:t>
            </a:r>
            <a:r>
              <a:rPr lang="en-US" dirty="0" err="1" smtClean="0"/>
              <a:t>sườn</a:t>
            </a:r>
            <a:r>
              <a:rPr lang="en-US" dirty="0" smtClean="0"/>
              <a:t>; </a:t>
            </a:r>
            <a:r>
              <a:rPr lang="en-US" b="1" dirty="0" smtClean="0"/>
              <a:t>D64</a:t>
            </a:r>
            <a:r>
              <a:rPr lang="en-US" dirty="0"/>
              <a:t>: </a:t>
            </a:r>
            <a:r>
              <a:rPr lang="en-US" dirty="0" err="1"/>
              <a:t>Các</a:t>
            </a:r>
            <a:r>
              <a:rPr lang="en-US" dirty="0"/>
              <a:t> </a:t>
            </a:r>
            <a:r>
              <a:rPr lang="en-US" dirty="0" err="1"/>
              <a:t>thiếu</a:t>
            </a:r>
            <a:r>
              <a:rPr lang="en-US" dirty="0"/>
              <a:t> </a:t>
            </a:r>
            <a:r>
              <a:rPr lang="en-US" dirty="0" err="1"/>
              <a:t>máu</a:t>
            </a:r>
            <a:r>
              <a:rPr lang="en-US" dirty="0"/>
              <a:t> </a:t>
            </a:r>
            <a:r>
              <a:rPr lang="en-US" dirty="0" err="1" smtClean="0"/>
              <a:t>khác</a:t>
            </a:r>
            <a:r>
              <a:rPr lang="en-US" dirty="0" smtClean="0"/>
              <a:t>; </a:t>
            </a:r>
            <a:r>
              <a:rPr lang="en-US" b="1" dirty="0" smtClean="0"/>
              <a:t>E53</a:t>
            </a:r>
            <a:r>
              <a:rPr lang="en-US" dirty="0" smtClean="0"/>
              <a:t>: </a:t>
            </a:r>
            <a:r>
              <a:rPr lang="en-US" dirty="0" err="1" smtClean="0"/>
              <a:t>Thiếu</a:t>
            </a:r>
            <a:r>
              <a:rPr lang="en-US" dirty="0" smtClean="0"/>
              <a:t> </a:t>
            </a:r>
            <a:r>
              <a:rPr lang="en-US" dirty="0" err="1" smtClean="0"/>
              <a:t>các</a:t>
            </a:r>
            <a:r>
              <a:rPr lang="en-US" dirty="0" smtClean="0"/>
              <a:t> VTM </a:t>
            </a:r>
            <a:r>
              <a:rPr lang="en-US" dirty="0" err="1" smtClean="0"/>
              <a:t>nhóm</a:t>
            </a:r>
            <a:r>
              <a:rPr lang="en-US" dirty="0" smtClean="0"/>
              <a:t> B </a:t>
            </a:r>
            <a:r>
              <a:rPr lang="en-US" dirty="0" err="1" smtClean="0"/>
              <a:t>khác</a:t>
            </a:r>
            <a:r>
              <a:rPr lang="en-US" dirty="0" smtClean="0"/>
              <a:t>….</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457200" y="338328"/>
            <a:ext cx="8229600" cy="1109472"/>
          </a:xfrm>
        </p:spPr>
        <p:txBody>
          <a:bodyPr/>
          <a:lstStyle/>
          <a:p>
            <a:r>
              <a:rPr lang="en-US" b="1" dirty="0"/>
              <a:t>VTM VÀ KHOÁNG CHẤT</a:t>
            </a:r>
            <a:endParaRPr lang="en-US" dirty="0"/>
          </a:p>
        </p:txBody>
      </p:sp>
    </p:spTree>
    <p:extLst>
      <p:ext uri="{BB962C8B-B14F-4D97-AF65-F5344CB8AC3E}">
        <p14:creationId xmlns:p14="http://schemas.microsoft.com/office/powerpoint/2010/main" val="4233203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676400"/>
            <a:ext cx="7408333" cy="4449763"/>
          </a:xfrm>
        </p:spPr>
        <p:txBody>
          <a:bodyPr/>
          <a:lstStyle/>
          <a:p>
            <a:pPr marL="0" indent="0">
              <a:buNone/>
            </a:pPr>
            <a:r>
              <a:rPr lang="en-US" b="1" dirty="0"/>
              <a:t>17 . </a:t>
            </a:r>
            <a:r>
              <a:rPr lang="en-US" b="1" dirty="0" err="1"/>
              <a:t>Milgamma</a:t>
            </a:r>
            <a:r>
              <a:rPr lang="en-US" b="1" dirty="0"/>
              <a:t> N</a:t>
            </a:r>
          </a:p>
          <a:p>
            <a:pPr marL="0" indent="0">
              <a:buNone/>
            </a:pPr>
            <a:r>
              <a:rPr lang="en-US" b="1" dirty="0"/>
              <a:t>-</a:t>
            </a:r>
            <a:r>
              <a:rPr lang="en-US" b="1" dirty="0" err="1"/>
              <a:t>Nguyên</a:t>
            </a:r>
            <a:r>
              <a:rPr lang="en-US" b="1" dirty="0"/>
              <a:t> </a:t>
            </a:r>
            <a:r>
              <a:rPr lang="en-US" b="1" dirty="0" err="1"/>
              <a:t>nhân</a:t>
            </a:r>
            <a:r>
              <a:rPr lang="en-US" b="1" dirty="0"/>
              <a:t> </a:t>
            </a:r>
            <a:r>
              <a:rPr lang="en-US" b="1" dirty="0" err="1"/>
              <a:t>xuất</a:t>
            </a:r>
            <a:r>
              <a:rPr lang="en-US" b="1" dirty="0"/>
              <a:t> </a:t>
            </a:r>
            <a:r>
              <a:rPr lang="en-US" b="1" dirty="0" err="1"/>
              <a:t>toán</a:t>
            </a:r>
            <a:r>
              <a:rPr lang="en-US" b="1" dirty="0"/>
              <a:t>: </a:t>
            </a:r>
            <a:r>
              <a:rPr lang="en-US" dirty="0" err="1"/>
              <a:t>Kê</a:t>
            </a:r>
            <a:r>
              <a:rPr lang="en-US" dirty="0"/>
              <a:t> </a:t>
            </a:r>
            <a:r>
              <a:rPr lang="en-US" dirty="0" err="1"/>
              <a:t>quá</a:t>
            </a:r>
            <a:r>
              <a:rPr lang="en-US" dirty="0"/>
              <a:t> </a:t>
            </a:r>
            <a:r>
              <a:rPr lang="en-US" dirty="0" err="1"/>
              <a:t>liều</a:t>
            </a:r>
            <a:r>
              <a:rPr lang="en-US" dirty="0"/>
              <a:t> 2 </a:t>
            </a:r>
            <a:r>
              <a:rPr lang="en-US" dirty="0" err="1"/>
              <a:t>ống</a:t>
            </a:r>
            <a:r>
              <a:rPr lang="en-US" dirty="0"/>
              <a:t>/</a:t>
            </a:r>
            <a:r>
              <a:rPr lang="en-US" dirty="0" err="1"/>
              <a:t>ngày</a:t>
            </a:r>
            <a:endParaRPr lang="en-US" dirty="0"/>
          </a:p>
          <a:p>
            <a:pPr marL="0" indent="0">
              <a:buNone/>
            </a:pPr>
            <a:r>
              <a:rPr lang="en-US" b="1" dirty="0"/>
              <a:t>-</a:t>
            </a:r>
            <a:r>
              <a:rPr lang="en-US" b="1" dirty="0" err="1"/>
              <a:t>Hướng</a:t>
            </a:r>
            <a:r>
              <a:rPr lang="en-US" b="1" dirty="0"/>
              <a:t> </a:t>
            </a:r>
            <a:r>
              <a:rPr lang="en-US" b="1" dirty="0" err="1"/>
              <a:t>khắc</a:t>
            </a:r>
            <a:r>
              <a:rPr lang="en-US" b="1" dirty="0"/>
              <a:t> </a:t>
            </a:r>
            <a:r>
              <a:rPr lang="en-US" b="1" dirty="0" err="1"/>
              <a:t>phục</a:t>
            </a:r>
            <a:r>
              <a:rPr lang="en-US" b="1" dirty="0"/>
              <a:t>: </a:t>
            </a:r>
            <a:r>
              <a:rPr lang="en-US" dirty="0" err="1"/>
              <a:t>Kê</a:t>
            </a:r>
            <a:r>
              <a:rPr lang="en-US" dirty="0"/>
              <a:t> 1 </a:t>
            </a:r>
            <a:r>
              <a:rPr lang="en-US" dirty="0" err="1" smtClean="0"/>
              <a:t>ống</a:t>
            </a:r>
            <a:r>
              <a:rPr lang="en-US" dirty="0" smtClean="0"/>
              <a:t>/</a:t>
            </a:r>
            <a:r>
              <a:rPr lang="en-US" dirty="0" err="1" smtClean="0"/>
              <a:t>ngày</a:t>
            </a:r>
            <a:endParaRPr lang="en-US" dirty="0" smtClean="0"/>
          </a:p>
          <a:p>
            <a:pPr marL="0" indent="0">
              <a:buNone/>
            </a:pPr>
            <a:endParaRPr lang="en-US" dirty="0" smtClean="0"/>
          </a:p>
          <a:p>
            <a:pPr marL="0" indent="0">
              <a:buNone/>
            </a:pPr>
            <a:r>
              <a:rPr lang="en-US" b="1" dirty="0" smtClean="0"/>
              <a:t>18. Meza-</a:t>
            </a:r>
            <a:r>
              <a:rPr lang="en-US" b="1" dirty="0" err="1" smtClean="0"/>
              <a:t>Calci</a:t>
            </a:r>
            <a:r>
              <a:rPr lang="en-US" b="1" dirty="0" smtClean="0"/>
              <a:t> D3</a:t>
            </a:r>
          </a:p>
          <a:p>
            <a:pPr marL="0" indent="0">
              <a:buNone/>
            </a:pPr>
            <a:r>
              <a:rPr lang="en-US" b="1" dirty="0" smtClean="0"/>
              <a:t>-CCĐ: </a:t>
            </a:r>
            <a:r>
              <a:rPr lang="en-US" dirty="0" err="1" smtClean="0"/>
              <a:t>Sỏi</a:t>
            </a:r>
            <a:r>
              <a:rPr lang="en-US" dirty="0" smtClean="0"/>
              <a:t> </a:t>
            </a:r>
            <a:r>
              <a:rPr lang="en-US" dirty="0" err="1" smtClean="0"/>
              <a:t>thận</a:t>
            </a:r>
            <a:r>
              <a:rPr lang="en-US" dirty="0" smtClean="0"/>
              <a:t>, </a:t>
            </a:r>
            <a:r>
              <a:rPr lang="en-US" dirty="0" err="1" smtClean="0"/>
              <a:t>suy</a:t>
            </a:r>
            <a:r>
              <a:rPr lang="en-US" dirty="0" smtClean="0"/>
              <a:t> </a:t>
            </a:r>
            <a:r>
              <a:rPr lang="en-US" dirty="0" err="1" smtClean="0"/>
              <a:t>thận</a:t>
            </a:r>
            <a:r>
              <a:rPr lang="en-US" dirty="0" smtClean="0"/>
              <a:t> </a:t>
            </a:r>
            <a:r>
              <a:rPr lang="en-US" dirty="0" err="1" smtClean="0"/>
              <a:t>nặng</a:t>
            </a:r>
            <a:r>
              <a:rPr lang="en-US" dirty="0" smtClean="0"/>
              <a:t>, </a:t>
            </a:r>
            <a:r>
              <a:rPr lang="en-US" dirty="0" err="1" smtClean="0"/>
              <a:t>chứng</a:t>
            </a:r>
            <a:r>
              <a:rPr lang="en-US" dirty="0" smtClean="0"/>
              <a:t> </a:t>
            </a:r>
            <a:r>
              <a:rPr lang="en-US" dirty="0" err="1" smtClean="0"/>
              <a:t>tăng</a:t>
            </a:r>
            <a:r>
              <a:rPr lang="en-US" dirty="0" smtClean="0"/>
              <a:t> </a:t>
            </a:r>
            <a:r>
              <a:rPr lang="en-US" dirty="0" err="1" smtClean="0"/>
              <a:t>calci</a:t>
            </a:r>
            <a:r>
              <a:rPr lang="en-US" dirty="0" smtClean="0"/>
              <a:t> </a:t>
            </a:r>
            <a:r>
              <a:rPr lang="en-US" dirty="0" err="1" smtClean="0"/>
              <a:t>và</a:t>
            </a:r>
            <a:r>
              <a:rPr lang="en-US" dirty="0" smtClean="0"/>
              <a:t> </a:t>
            </a:r>
            <a:r>
              <a:rPr lang="en-US" dirty="0" err="1" smtClean="0"/>
              <a:t>trẻ</a:t>
            </a:r>
            <a:r>
              <a:rPr lang="en-US" dirty="0" smtClean="0"/>
              <a:t> </a:t>
            </a:r>
            <a:r>
              <a:rPr lang="en-US" dirty="0" err="1" smtClean="0"/>
              <a:t>em</a:t>
            </a:r>
            <a:r>
              <a:rPr lang="en-US" dirty="0" smtClean="0"/>
              <a:t> </a:t>
            </a:r>
            <a:r>
              <a:rPr lang="en-US" dirty="0" err="1" smtClean="0"/>
              <a:t>dưới</a:t>
            </a:r>
            <a:r>
              <a:rPr lang="en-US" dirty="0" smtClean="0"/>
              <a:t> 12 </a:t>
            </a:r>
            <a:r>
              <a:rPr lang="en-US" dirty="0" err="1" smtClean="0"/>
              <a:t>tuổi</a:t>
            </a:r>
            <a:r>
              <a:rPr lang="en-US" dirty="0" smtClean="0"/>
              <a:t>.</a:t>
            </a:r>
          </a:p>
          <a:p>
            <a:pPr marL="0" indent="0">
              <a:buNone/>
            </a:pPr>
            <a:r>
              <a:rPr lang="en-US" dirty="0" smtClean="0"/>
              <a:t>-</a:t>
            </a:r>
            <a:r>
              <a:rPr lang="en-US" b="1" dirty="0" err="1" smtClean="0"/>
              <a:t>Chỉ</a:t>
            </a:r>
            <a:r>
              <a:rPr lang="en-US" b="1" dirty="0" smtClean="0"/>
              <a:t> </a:t>
            </a:r>
            <a:r>
              <a:rPr lang="en-US" b="1" dirty="0" err="1" smtClean="0"/>
              <a:t>định</a:t>
            </a:r>
            <a:r>
              <a:rPr lang="en-US" b="1" dirty="0" smtClean="0"/>
              <a:t> </a:t>
            </a:r>
            <a:r>
              <a:rPr lang="en-US" b="1" dirty="0" err="1" smtClean="0"/>
              <a:t>ko</a:t>
            </a:r>
            <a:r>
              <a:rPr lang="en-US" b="1" dirty="0" smtClean="0"/>
              <a:t> </a:t>
            </a:r>
            <a:r>
              <a:rPr lang="en-US" b="1" dirty="0" err="1" smtClean="0"/>
              <a:t>phù</a:t>
            </a:r>
            <a:r>
              <a:rPr lang="en-US" b="1" dirty="0" smtClean="0"/>
              <a:t> </a:t>
            </a:r>
            <a:r>
              <a:rPr lang="en-US" b="1" dirty="0" err="1" smtClean="0"/>
              <a:t>hợp</a:t>
            </a:r>
            <a:r>
              <a:rPr lang="en-US" dirty="0" smtClean="0"/>
              <a:t>: </a:t>
            </a:r>
            <a:r>
              <a:rPr lang="en-US" b="1" dirty="0" smtClean="0"/>
              <a:t>N20.0</a:t>
            </a:r>
            <a:r>
              <a:rPr lang="en-US" dirty="0" smtClean="0"/>
              <a:t>: </a:t>
            </a:r>
            <a:r>
              <a:rPr lang="en-US" dirty="0" err="1" smtClean="0"/>
              <a:t>Sỏi</a:t>
            </a:r>
            <a:r>
              <a:rPr lang="en-US" dirty="0" smtClean="0"/>
              <a:t> </a:t>
            </a:r>
            <a:r>
              <a:rPr lang="en-US" dirty="0" err="1" smtClean="0"/>
              <a:t>thận</a:t>
            </a:r>
            <a:endParaRPr lang="en-US" dirty="0" smtClean="0"/>
          </a:p>
          <a:p>
            <a:pPr marL="0" indent="0">
              <a:buNone/>
            </a:pPr>
            <a:r>
              <a:rPr lang="en-US" dirty="0" smtClean="0"/>
              <a:t>-</a:t>
            </a: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dirty="0" smtClean="0"/>
              <a:t>: </a:t>
            </a:r>
            <a:r>
              <a:rPr lang="en-US" dirty="0" err="1" smtClean="0"/>
              <a:t>Chỉ</a:t>
            </a:r>
            <a:r>
              <a:rPr lang="en-US" dirty="0" smtClean="0"/>
              <a:t> </a:t>
            </a:r>
            <a:r>
              <a:rPr lang="en-US" dirty="0" err="1" smtClean="0"/>
              <a:t>định</a:t>
            </a:r>
            <a:r>
              <a:rPr lang="en-US" dirty="0" smtClean="0"/>
              <a:t> </a:t>
            </a:r>
            <a:r>
              <a:rPr lang="en-US" dirty="0" err="1" smtClean="0"/>
              <a:t>bổ</a:t>
            </a:r>
            <a:r>
              <a:rPr lang="en-US" dirty="0" smtClean="0"/>
              <a:t> sung </a:t>
            </a:r>
            <a:r>
              <a:rPr lang="en-US" dirty="0" err="1" smtClean="0"/>
              <a:t>calci</a:t>
            </a:r>
            <a:r>
              <a:rPr lang="en-US" dirty="0" smtClean="0"/>
              <a:t> </a:t>
            </a:r>
            <a:r>
              <a:rPr lang="en-US" dirty="0" err="1" smtClean="0"/>
              <a:t>cho</a:t>
            </a:r>
            <a:r>
              <a:rPr lang="en-US" dirty="0" smtClean="0"/>
              <a:t> </a:t>
            </a:r>
            <a:r>
              <a:rPr lang="en-US" dirty="0" err="1" smtClean="0"/>
              <a:t>trẻ</a:t>
            </a:r>
            <a:r>
              <a:rPr lang="en-US" dirty="0" smtClean="0"/>
              <a:t> </a:t>
            </a:r>
            <a:r>
              <a:rPr lang="en-US" dirty="0" err="1" smtClean="0"/>
              <a:t>em</a:t>
            </a:r>
            <a:r>
              <a:rPr lang="en-US" dirty="0" smtClean="0"/>
              <a:t> </a:t>
            </a:r>
            <a:r>
              <a:rPr lang="en-US" dirty="0" err="1" smtClean="0"/>
              <a:t>trên</a:t>
            </a:r>
            <a:r>
              <a:rPr lang="en-US" dirty="0" smtClean="0"/>
              <a:t> 12 </a:t>
            </a:r>
            <a:r>
              <a:rPr lang="en-US" dirty="0" err="1" smtClean="0"/>
              <a:t>tuổi</a:t>
            </a:r>
            <a:r>
              <a:rPr lang="en-US" dirty="0" smtClean="0"/>
              <a:t> </a:t>
            </a:r>
            <a:r>
              <a:rPr lang="en-US" dirty="0" err="1" smtClean="0"/>
              <a:t>và</a:t>
            </a:r>
            <a:r>
              <a:rPr lang="en-US" dirty="0" smtClean="0"/>
              <a:t> </a:t>
            </a:r>
            <a:r>
              <a:rPr lang="en-US" dirty="0" err="1" smtClean="0"/>
              <a:t>ko</a:t>
            </a:r>
            <a:r>
              <a:rPr lang="en-US" dirty="0" smtClean="0"/>
              <a:t> </a:t>
            </a:r>
            <a:r>
              <a:rPr lang="en-US" dirty="0" err="1" smtClean="0"/>
              <a:t>mắc</a:t>
            </a:r>
            <a:r>
              <a:rPr lang="en-US" dirty="0" smtClean="0"/>
              <a:t> </a:t>
            </a:r>
            <a:r>
              <a:rPr lang="en-US" dirty="0" err="1" smtClean="0"/>
              <a:t>các</a:t>
            </a:r>
            <a:r>
              <a:rPr lang="en-US" dirty="0" smtClean="0"/>
              <a:t> </a:t>
            </a:r>
            <a:r>
              <a:rPr lang="en-US" dirty="0" err="1" smtClean="0"/>
              <a:t>bệnh</a:t>
            </a:r>
            <a:r>
              <a:rPr lang="en-US" dirty="0" smtClean="0"/>
              <a:t> </a:t>
            </a:r>
            <a:r>
              <a:rPr lang="en-US" dirty="0" err="1" smtClean="0"/>
              <a:t>kèm</a:t>
            </a:r>
            <a:r>
              <a:rPr lang="en-US" dirty="0" smtClean="0"/>
              <a:t> </a:t>
            </a:r>
            <a:r>
              <a:rPr lang="en-US" dirty="0" err="1" smtClean="0"/>
              <a:t>theo</a:t>
            </a:r>
            <a:r>
              <a:rPr lang="en-US" dirty="0" smtClean="0"/>
              <a:t> </a:t>
            </a:r>
            <a:r>
              <a:rPr lang="en-US" dirty="0" err="1" smtClean="0"/>
              <a:t>như</a:t>
            </a:r>
            <a:r>
              <a:rPr lang="en-US" dirty="0" smtClean="0"/>
              <a:t> </a:t>
            </a:r>
            <a:r>
              <a:rPr lang="en-US" dirty="0" err="1" smtClean="0"/>
              <a:t>phần</a:t>
            </a:r>
            <a:r>
              <a:rPr lang="en-US" dirty="0" smtClean="0"/>
              <a:t> CCĐ</a:t>
            </a:r>
          </a:p>
          <a:p>
            <a:pPr marL="0" indent="0">
              <a:buNone/>
            </a:pPr>
            <a:endParaRPr lang="en-US" b="1" dirty="0"/>
          </a:p>
          <a:p>
            <a:endParaRPr lang="en-US" dirty="0"/>
          </a:p>
        </p:txBody>
      </p:sp>
      <p:sp>
        <p:nvSpPr>
          <p:cNvPr id="3" name="Title 2"/>
          <p:cNvSpPr>
            <a:spLocks noGrp="1"/>
          </p:cNvSpPr>
          <p:nvPr>
            <p:ph type="title"/>
          </p:nvPr>
        </p:nvSpPr>
        <p:spPr/>
        <p:txBody>
          <a:bodyPr/>
          <a:lstStyle/>
          <a:p>
            <a:r>
              <a:rPr lang="en-US" b="1" dirty="0"/>
              <a:t>VTM VÀ KHOÁNG CHẤT</a:t>
            </a:r>
            <a:endParaRPr lang="en-US" dirty="0"/>
          </a:p>
        </p:txBody>
      </p:sp>
    </p:spTree>
    <p:extLst>
      <p:ext uri="{BB962C8B-B14F-4D97-AF65-F5344CB8AC3E}">
        <p14:creationId xmlns:p14="http://schemas.microsoft.com/office/powerpoint/2010/main" val="3584929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648200"/>
          </a:xfrm>
        </p:spPr>
        <p:txBody>
          <a:bodyPr/>
          <a:lstStyle/>
          <a:p>
            <a:pPr marL="0" indent="0">
              <a:buNone/>
            </a:pPr>
            <a:r>
              <a:rPr lang="en-US" b="1" dirty="0" smtClean="0"/>
              <a:t>19. </a:t>
            </a:r>
            <a:r>
              <a:rPr lang="en-US" b="1" dirty="0" err="1" smtClean="0"/>
              <a:t>Trimetazidin</a:t>
            </a:r>
            <a:r>
              <a:rPr lang="en-US" b="1" dirty="0" smtClean="0"/>
              <a:t> (</a:t>
            </a:r>
            <a:r>
              <a:rPr lang="en-US" b="1" dirty="0" err="1" smtClean="0"/>
              <a:t>Trimpol</a:t>
            </a:r>
            <a:r>
              <a:rPr lang="en-US" b="1" dirty="0" smtClean="0"/>
              <a:t> MR, </a:t>
            </a:r>
            <a:r>
              <a:rPr lang="en-US" b="1" dirty="0" err="1" smtClean="0"/>
              <a:t>Metazydyna</a:t>
            </a:r>
            <a:r>
              <a:rPr lang="en-US" b="1" dirty="0" smtClean="0"/>
              <a:t>)</a:t>
            </a:r>
            <a:endParaRPr lang="en-US" b="1" dirty="0"/>
          </a:p>
          <a:p>
            <a:pPr marL="0" indent="0">
              <a:buNone/>
            </a:pPr>
            <a:r>
              <a:rPr lang="en-US" b="1" dirty="0" smtClean="0"/>
              <a:t>-CĐ</a:t>
            </a:r>
            <a:r>
              <a:rPr lang="en-US" b="1" dirty="0"/>
              <a:t>: </a:t>
            </a:r>
            <a:r>
              <a:rPr lang="en-US" dirty="0" err="1"/>
              <a:t>Điều</a:t>
            </a:r>
            <a:r>
              <a:rPr lang="en-US" dirty="0"/>
              <a:t> </a:t>
            </a:r>
            <a:r>
              <a:rPr lang="en-US" dirty="0" err="1"/>
              <a:t>trị</a:t>
            </a:r>
            <a:r>
              <a:rPr lang="en-US" dirty="0"/>
              <a:t> </a:t>
            </a:r>
            <a:r>
              <a:rPr lang="en-US" dirty="0" err="1"/>
              <a:t>đau</a:t>
            </a:r>
            <a:r>
              <a:rPr lang="en-US" dirty="0"/>
              <a:t> </a:t>
            </a:r>
            <a:r>
              <a:rPr lang="en-US" dirty="0" err="1"/>
              <a:t>thắt</a:t>
            </a:r>
            <a:r>
              <a:rPr lang="en-US" dirty="0"/>
              <a:t> </a:t>
            </a:r>
            <a:r>
              <a:rPr lang="en-US" dirty="0" err="1"/>
              <a:t>ngực</a:t>
            </a:r>
            <a:r>
              <a:rPr lang="en-US" dirty="0"/>
              <a:t> </a:t>
            </a:r>
            <a:r>
              <a:rPr lang="en-US" dirty="0" err="1"/>
              <a:t>ổn</a:t>
            </a:r>
            <a:r>
              <a:rPr lang="en-US" dirty="0"/>
              <a:t> </a:t>
            </a:r>
            <a:r>
              <a:rPr lang="en-US" dirty="0" err="1"/>
              <a:t>định</a:t>
            </a:r>
            <a:r>
              <a:rPr lang="en-US" dirty="0"/>
              <a:t> (</a:t>
            </a:r>
            <a:r>
              <a:rPr lang="en-US" dirty="0" err="1"/>
              <a:t>Thuốc</a:t>
            </a:r>
            <a:r>
              <a:rPr lang="en-US" dirty="0"/>
              <a:t> </a:t>
            </a:r>
            <a:r>
              <a:rPr lang="en-US" dirty="0" err="1"/>
              <a:t>có</a:t>
            </a:r>
            <a:r>
              <a:rPr lang="en-US" dirty="0"/>
              <a:t> </a:t>
            </a:r>
            <a:r>
              <a:rPr lang="en-US" dirty="0" err="1"/>
              <a:t>giới</a:t>
            </a:r>
            <a:r>
              <a:rPr lang="en-US" dirty="0"/>
              <a:t> </a:t>
            </a:r>
            <a:r>
              <a:rPr lang="en-US" dirty="0" err="1"/>
              <a:t>hạn</a:t>
            </a:r>
            <a:r>
              <a:rPr lang="en-US" dirty="0"/>
              <a:t> </a:t>
            </a:r>
            <a:r>
              <a:rPr lang="en-US" dirty="0" err="1"/>
              <a:t>chỉ</a:t>
            </a:r>
            <a:r>
              <a:rPr lang="en-US" dirty="0"/>
              <a:t> </a:t>
            </a:r>
            <a:r>
              <a:rPr lang="en-US" dirty="0" err="1"/>
              <a:t>định</a:t>
            </a:r>
            <a:r>
              <a:rPr lang="en-US" dirty="0"/>
              <a:t> </a:t>
            </a:r>
            <a:r>
              <a:rPr lang="en-US" dirty="0" err="1"/>
              <a:t>theo</a:t>
            </a:r>
            <a:r>
              <a:rPr lang="en-US" dirty="0"/>
              <a:t> </a:t>
            </a:r>
            <a:r>
              <a:rPr lang="en-US" dirty="0" err="1"/>
              <a:t>Thông</a:t>
            </a:r>
            <a:r>
              <a:rPr lang="en-US" dirty="0"/>
              <a:t> </a:t>
            </a:r>
            <a:r>
              <a:rPr lang="en-US" dirty="0" err="1"/>
              <a:t>tư</a:t>
            </a:r>
            <a:r>
              <a:rPr lang="en-US" dirty="0"/>
              <a:t> 20/2022)</a:t>
            </a:r>
          </a:p>
          <a:p>
            <a:pPr marL="0" indent="0">
              <a:buNone/>
            </a:pPr>
            <a:r>
              <a:rPr lang="en-US" b="1" dirty="0" smtClean="0"/>
              <a:t>-</a:t>
            </a:r>
            <a:r>
              <a:rPr lang="en-US" b="1" dirty="0" err="1" smtClean="0"/>
              <a:t>Chỉ</a:t>
            </a:r>
            <a:r>
              <a:rPr lang="en-US" b="1" dirty="0" smtClean="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a:t>
            </a:r>
            <a:endParaRPr lang="en-US" dirty="0"/>
          </a:p>
          <a:p>
            <a:pPr marL="0" indent="0">
              <a:buNone/>
            </a:pPr>
            <a:r>
              <a:rPr lang="en-US" b="1" dirty="0"/>
              <a:t>I20.0</a:t>
            </a:r>
            <a:r>
              <a:rPr lang="en-US" dirty="0"/>
              <a:t>: </a:t>
            </a:r>
            <a:r>
              <a:rPr lang="en-US" dirty="0" err="1"/>
              <a:t>Cơn</a:t>
            </a:r>
            <a:r>
              <a:rPr lang="en-US" dirty="0"/>
              <a:t> </a:t>
            </a:r>
            <a:r>
              <a:rPr lang="en-US" dirty="0" err="1"/>
              <a:t>đau</a:t>
            </a:r>
            <a:r>
              <a:rPr lang="en-US" dirty="0"/>
              <a:t> </a:t>
            </a:r>
            <a:r>
              <a:rPr lang="en-US" dirty="0" err="1"/>
              <a:t>thắt</a:t>
            </a:r>
            <a:r>
              <a:rPr lang="en-US" dirty="0"/>
              <a:t> </a:t>
            </a:r>
            <a:r>
              <a:rPr lang="en-US" dirty="0" err="1"/>
              <a:t>ngực</a:t>
            </a:r>
            <a:r>
              <a:rPr lang="en-US" dirty="0"/>
              <a:t> </a:t>
            </a:r>
            <a:r>
              <a:rPr lang="en-US" dirty="0" err="1"/>
              <a:t>ko</a:t>
            </a:r>
            <a:r>
              <a:rPr lang="en-US" dirty="0"/>
              <a:t> </a:t>
            </a:r>
            <a:r>
              <a:rPr lang="en-US" dirty="0" err="1"/>
              <a:t>ổn</a:t>
            </a:r>
            <a:r>
              <a:rPr lang="en-US" dirty="0"/>
              <a:t> </a:t>
            </a:r>
            <a:r>
              <a:rPr lang="en-US" dirty="0" err="1"/>
              <a:t>định</a:t>
            </a:r>
            <a:endParaRPr lang="en-US" dirty="0"/>
          </a:p>
          <a:p>
            <a:pPr marL="0" indent="0">
              <a:buNone/>
            </a:pPr>
            <a:r>
              <a:rPr lang="en-US" b="1" dirty="0" smtClean="0"/>
              <a:t>-</a:t>
            </a:r>
            <a:r>
              <a:rPr lang="en-US" b="1" dirty="0" err="1" smtClean="0"/>
              <a:t>Hướng</a:t>
            </a:r>
            <a:r>
              <a:rPr lang="en-US" b="1" dirty="0" smtClean="0"/>
              <a:t> </a:t>
            </a:r>
            <a:r>
              <a:rPr lang="en-US" b="1" dirty="0" err="1"/>
              <a:t>khắc</a:t>
            </a:r>
            <a:r>
              <a:rPr lang="en-US" b="1" dirty="0"/>
              <a:t> </a:t>
            </a:r>
            <a:r>
              <a:rPr lang="en-US" b="1" dirty="0" err="1"/>
              <a:t>phục</a:t>
            </a:r>
            <a:r>
              <a:rPr lang="en-US" b="1" dirty="0"/>
              <a:t>:</a:t>
            </a:r>
          </a:p>
          <a:p>
            <a:pPr marL="0" indent="0">
              <a:buNone/>
            </a:pPr>
            <a:r>
              <a:rPr lang="en-US" b="1" dirty="0"/>
              <a:t>I20.8</a:t>
            </a:r>
            <a:r>
              <a:rPr lang="en-US" dirty="0"/>
              <a:t> </a:t>
            </a:r>
            <a:r>
              <a:rPr lang="en-US" dirty="0" err="1"/>
              <a:t>các</a:t>
            </a:r>
            <a:r>
              <a:rPr lang="en-US" dirty="0"/>
              <a:t> </a:t>
            </a:r>
            <a:r>
              <a:rPr lang="en-US" dirty="0" err="1"/>
              <a:t>dạng</a:t>
            </a:r>
            <a:r>
              <a:rPr lang="en-US" dirty="0"/>
              <a:t> </a:t>
            </a:r>
            <a:r>
              <a:rPr lang="en-US" dirty="0" err="1"/>
              <a:t>khác</a:t>
            </a:r>
            <a:r>
              <a:rPr lang="en-US" dirty="0"/>
              <a:t> </a:t>
            </a:r>
            <a:r>
              <a:rPr lang="en-US" dirty="0" err="1"/>
              <a:t>của</a:t>
            </a:r>
            <a:r>
              <a:rPr lang="en-US" dirty="0"/>
              <a:t> </a:t>
            </a:r>
            <a:r>
              <a:rPr lang="en-US" dirty="0" err="1"/>
              <a:t>cơn</a:t>
            </a:r>
            <a:r>
              <a:rPr lang="en-US" dirty="0"/>
              <a:t> </a:t>
            </a:r>
            <a:r>
              <a:rPr lang="en-US" dirty="0" err="1"/>
              <a:t>đau</a:t>
            </a:r>
            <a:r>
              <a:rPr lang="en-US" dirty="0"/>
              <a:t> </a:t>
            </a:r>
            <a:r>
              <a:rPr lang="en-US" dirty="0" err="1"/>
              <a:t>thắt</a:t>
            </a:r>
            <a:r>
              <a:rPr lang="en-US" dirty="0"/>
              <a:t> </a:t>
            </a:r>
            <a:r>
              <a:rPr lang="en-US" dirty="0" err="1"/>
              <a:t>ngực</a:t>
            </a:r>
            <a:endParaRPr lang="en-US" b="1" dirty="0"/>
          </a:p>
          <a:p>
            <a:pPr marL="0" indent="0">
              <a:buNone/>
            </a:pPr>
            <a:endParaRPr lang="en-US" b="1" dirty="0" smtClean="0"/>
          </a:p>
          <a:p>
            <a:endParaRPr lang="en-US" dirty="0"/>
          </a:p>
        </p:txBody>
      </p:sp>
      <p:sp>
        <p:nvSpPr>
          <p:cNvPr id="3" name="Title 2"/>
          <p:cNvSpPr>
            <a:spLocks noGrp="1"/>
          </p:cNvSpPr>
          <p:nvPr>
            <p:ph type="title"/>
          </p:nvPr>
        </p:nvSpPr>
        <p:spPr/>
        <p:txBody>
          <a:bodyPr>
            <a:normAutofit/>
          </a:bodyPr>
          <a:lstStyle/>
          <a:p>
            <a:r>
              <a:rPr lang="en-US" sz="3600" b="1" dirty="0" smtClean="0"/>
              <a:t>THUỐC ĐIỀU TRỊ ĐAU THẮT NGỰC</a:t>
            </a:r>
            <a:endParaRPr lang="en-US" sz="3600" b="1" dirty="0"/>
          </a:p>
        </p:txBody>
      </p:sp>
    </p:spTree>
    <p:extLst>
      <p:ext uri="{BB962C8B-B14F-4D97-AF65-F5344CB8AC3E}">
        <p14:creationId xmlns:p14="http://schemas.microsoft.com/office/powerpoint/2010/main" val="2633663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normAutofit fontScale="92500" lnSpcReduction="10000"/>
          </a:bodyPr>
          <a:lstStyle/>
          <a:p>
            <a:pPr marL="0" indent="0">
              <a:buNone/>
            </a:pPr>
            <a:r>
              <a:rPr lang="en-US" b="1" dirty="0" smtClean="0"/>
              <a:t>20.Glizym M</a:t>
            </a:r>
          </a:p>
          <a:p>
            <a:pPr marL="0" indent="0">
              <a:buNone/>
            </a:pPr>
            <a:r>
              <a:rPr lang="en-US" b="1" u="sng" dirty="0" smtClean="0"/>
              <a:t>-CCĐ</a:t>
            </a:r>
            <a:r>
              <a:rPr lang="en-US" b="1" u="sng" dirty="0"/>
              <a:t>: </a:t>
            </a:r>
            <a:r>
              <a:rPr lang="en-US" dirty="0"/>
              <a:t>ĐTĐ </a:t>
            </a:r>
            <a:r>
              <a:rPr lang="en-US" dirty="0" err="1"/>
              <a:t>phụ</a:t>
            </a:r>
            <a:r>
              <a:rPr lang="en-US" dirty="0"/>
              <a:t> </a:t>
            </a:r>
            <a:r>
              <a:rPr lang="en-US" dirty="0" err="1"/>
              <a:t>thuộc</a:t>
            </a:r>
            <a:r>
              <a:rPr lang="en-US" dirty="0"/>
              <a:t> Insulin, </a:t>
            </a:r>
            <a:r>
              <a:rPr lang="en-US" dirty="0" err="1"/>
              <a:t>bệnh</a:t>
            </a:r>
            <a:r>
              <a:rPr lang="en-US" dirty="0"/>
              <a:t> </a:t>
            </a:r>
            <a:r>
              <a:rPr lang="en-US" dirty="0" err="1"/>
              <a:t>phổi</a:t>
            </a:r>
            <a:r>
              <a:rPr lang="en-US" dirty="0"/>
              <a:t> </a:t>
            </a:r>
            <a:r>
              <a:rPr lang="en-US" dirty="0" err="1"/>
              <a:t>tắc</a:t>
            </a:r>
            <a:r>
              <a:rPr lang="en-US" dirty="0"/>
              <a:t> </a:t>
            </a:r>
            <a:r>
              <a:rPr lang="en-US" dirty="0" err="1"/>
              <a:t>nghẽn</a:t>
            </a:r>
            <a:r>
              <a:rPr lang="en-US" dirty="0"/>
              <a:t> </a:t>
            </a:r>
            <a:r>
              <a:rPr lang="en-US" dirty="0" err="1"/>
              <a:t>mạn</a:t>
            </a:r>
            <a:r>
              <a:rPr lang="en-US" dirty="0"/>
              <a:t> </a:t>
            </a:r>
            <a:r>
              <a:rPr lang="en-US" dirty="0" err="1"/>
              <a:t>tính</a:t>
            </a:r>
            <a:r>
              <a:rPr lang="en-US" dirty="0"/>
              <a:t>, </a:t>
            </a:r>
            <a:r>
              <a:rPr lang="en-US" dirty="0" err="1"/>
              <a:t>bệnh</a:t>
            </a:r>
            <a:r>
              <a:rPr lang="en-US" dirty="0"/>
              <a:t> </a:t>
            </a:r>
            <a:r>
              <a:rPr lang="en-US" dirty="0" err="1"/>
              <a:t>mạch</a:t>
            </a:r>
            <a:r>
              <a:rPr lang="en-US" dirty="0"/>
              <a:t> </a:t>
            </a:r>
            <a:r>
              <a:rPr lang="en-US" dirty="0" err="1"/>
              <a:t>vành</a:t>
            </a:r>
            <a:r>
              <a:rPr lang="en-US" dirty="0"/>
              <a:t>, </a:t>
            </a:r>
            <a:r>
              <a:rPr lang="en-US" dirty="0" err="1"/>
              <a:t>suy</a:t>
            </a:r>
            <a:r>
              <a:rPr lang="en-US" dirty="0"/>
              <a:t> </a:t>
            </a:r>
            <a:r>
              <a:rPr lang="en-US" dirty="0" err="1"/>
              <a:t>tim</a:t>
            </a:r>
            <a:r>
              <a:rPr lang="en-US" dirty="0"/>
              <a:t>, </a:t>
            </a:r>
            <a:r>
              <a:rPr lang="en-US" dirty="0" err="1"/>
              <a:t>suy</a:t>
            </a:r>
            <a:r>
              <a:rPr lang="en-US" dirty="0"/>
              <a:t> </a:t>
            </a:r>
            <a:r>
              <a:rPr lang="en-US" dirty="0" err="1"/>
              <a:t>gan</a:t>
            </a:r>
            <a:r>
              <a:rPr lang="en-US" dirty="0"/>
              <a:t>, </a:t>
            </a:r>
            <a:r>
              <a:rPr lang="en-US" dirty="0" err="1"/>
              <a:t>suy</a:t>
            </a:r>
            <a:r>
              <a:rPr lang="en-US" dirty="0"/>
              <a:t> </a:t>
            </a:r>
            <a:r>
              <a:rPr lang="en-US" dirty="0" err="1"/>
              <a:t>thận</a:t>
            </a:r>
            <a:r>
              <a:rPr lang="en-US" dirty="0"/>
              <a:t>, </a:t>
            </a:r>
            <a:r>
              <a:rPr lang="en-US" dirty="0" err="1"/>
              <a:t>phụ</a:t>
            </a:r>
            <a:r>
              <a:rPr lang="en-US" dirty="0"/>
              <a:t> </a:t>
            </a:r>
            <a:r>
              <a:rPr lang="en-US" dirty="0" err="1"/>
              <a:t>nữ</a:t>
            </a:r>
            <a:r>
              <a:rPr lang="en-US" dirty="0"/>
              <a:t> </a:t>
            </a:r>
            <a:r>
              <a:rPr lang="en-US" dirty="0" err="1"/>
              <a:t>có</a:t>
            </a:r>
            <a:r>
              <a:rPr lang="en-US" dirty="0"/>
              <a:t> </a:t>
            </a:r>
            <a:r>
              <a:rPr lang="en-US" dirty="0" err="1"/>
              <a:t>thai</a:t>
            </a:r>
            <a:r>
              <a:rPr lang="en-US" dirty="0"/>
              <a:t> , </a:t>
            </a:r>
            <a:r>
              <a:rPr lang="en-US" dirty="0" err="1"/>
              <a:t>bnhan</a:t>
            </a:r>
            <a:r>
              <a:rPr lang="en-US" dirty="0"/>
              <a:t> </a:t>
            </a:r>
            <a:r>
              <a:rPr lang="en-US" dirty="0" err="1"/>
              <a:t>vừa</a:t>
            </a:r>
            <a:r>
              <a:rPr lang="en-US" dirty="0"/>
              <a:t> </a:t>
            </a:r>
            <a:r>
              <a:rPr lang="en-US" dirty="0" err="1"/>
              <a:t>trải</a:t>
            </a:r>
            <a:r>
              <a:rPr lang="en-US" dirty="0"/>
              <a:t> qua </a:t>
            </a:r>
            <a:r>
              <a:rPr lang="en-US" dirty="0" err="1"/>
              <a:t>phẫu</a:t>
            </a:r>
            <a:r>
              <a:rPr lang="en-US" dirty="0"/>
              <a:t> </a:t>
            </a:r>
            <a:r>
              <a:rPr lang="en-US" dirty="0" err="1"/>
              <a:t>thuật</a:t>
            </a:r>
            <a:r>
              <a:rPr lang="en-US" dirty="0"/>
              <a:t>, </a:t>
            </a:r>
            <a:r>
              <a:rPr lang="en-US" dirty="0" err="1"/>
              <a:t>chấn</a:t>
            </a:r>
            <a:r>
              <a:rPr lang="en-US" dirty="0"/>
              <a:t> </a:t>
            </a:r>
            <a:r>
              <a:rPr lang="en-US" dirty="0" err="1"/>
              <a:t>thương</a:t>
            </a:r>
            <a:r>
              <a:rPr lang="en-US" dirty="0"/>
              <a:t> hay </a:t>
            </a:r>
            <a:r>
              <a:rPr lang="en-US" dirty="0" err="1"/>
              <a:t>nhiễm</a:t>
            </a:r>
            <a:r>
              <a:rPr lang="en-US" dirty="0"/>
              <a:t> </a:t>
            </a:r>
            <a:r>
              <a:rPr lang="en-US" dirty="0" err="1" smtClean="0"/>
              <a:t>khuẩn</a:t>
            </a:r>
            <a:endParaRPr lang="en-US" dirty="0" smtClean="0"/>
          </a:p>
          <a:p>
            <a:pPr marL="0" indent="0">
              <a:buNone/>
            </a:pPr>
            <a:r>
              <a:rPr lang="en-US" b="1" dirty="0" smtClean="0"/>
              <a:t>-</a:t>
            </a:r>
            <a:r>
              <a:rPr lang="en-US" b="1" dirty="0" err="1" smtClean="0"/>
              <a:t>Chỉ</a:t>
            </a:r>
            <a:r>
              <a:rPr lang="en-US" b="1" dirty="0" smtClean="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a:t>
            </a:r>
            <a:endParaRPr lang="en-US" dirty="0"/>
          </a:p>
          <a:p>
            <a:pPr marL="0" indent="0">
              <a:buNone/>
            </a:pPr>
            <a:r>
              <a:rPr lang="en-US" b="1" dirty="0"/>
              <a:t>E10</a:t>
            </a:r>
            <a:r>
              <a:rPr lang="en-US" dirty="0"/>
              <a:t>: ĐTĐ </a:t>
            </a:r>
            <a:r>
              <a:rPr lang="en-US" dirty="0" err="1"/>
              <a:t>phụ</a:t>
            </a:r>
            <a:r>
              <a:rPr lang="en-US" dirty="0"/>
              <a:t> </a:t>
            </a:r>
            <a:r>
              <a:rPr lang="en-US" dirty="0" err="1"/>
              <a:t>thuộc</a:t>
            </a:r>
            <a:r>
              <a:rPr lang="en-US" dirty="0"/>
              <a:t> </a:t>
            </a:r>
            <a:r>
              <a:rPr lang="en-US" dirty="0" err="1"/>
              <a:t>Inssulin</a:t>
            </a:r>
            <a:endParaRPr lang="en-US" dirty="0"/>
          </a:p>
          <a:p>
            <a:pPr marL="0" indent="0">
              <a:buNone/>
            </a:pPr>
            <a:r>
              <a:rPr lang="en-US" b="1" dirty="0"/>
              <a:t>J44</a:t>
            </a:r>
            <a:r>
              <a:rPr lang="en-US" dirty="0"/>
              <a:t>: </a:t>
            </a:r>
            <a:r>
              <a:rPr lang="en-US" dirty="0" err="1"/>
              <a:t>Bệnh</a:t>
            </a:r>
            <a:r>
              <a:rPr lang="en-US" dirty="0"/>
              <a:t> </a:t>
            </a:r>
            <a:r>
              <a:rPr lang="en-US" dirty="0" err="1"/>
              <a:t>phổi</a:t>
            </a:r>
            <a:r>
              <a:rPr lang="en-US" dirty="0"/>
              <a:t> </a:t>
            </a:r>
            <a:r>
              <a:rPr lang="en-US" dirty="0" err="1"/>
              <a:t>tắc</a:t>
            </a:r>
            <a:r>
              <a:rPr lang="en-US" dirty="0"/>
              <a:t> </a:t>
            </a:r>
            <a:r>
              <a:rPr lang="en-US" dirty="0" err="1"/>
              <a:t>nghẽn</a:t>
            </a:r>
            <a:r>
              <a:rPr lang="en-US" dirty="0"/>
              <a:t> </a:t>
            </a:r>
            <a:r>
              <a:rPr lang="en-US" dirty="0" err="1"/>
              <a:t>mạn</a:t>
            </a:r>
            <a:r>
              <a:rPr lang="en-US" dirty="0"/>
              <a:t> </a:t>
            </a:r>
            <a:r>
              <a:rPr lang="en-US" dirty="0" err="1"/>
              <a:t>tính</a:t>
            </a:r>
            <a:endParaRPr lang="en-US" dirty="0"/>
          </a:p>
          <a:p>
            <a:pPr marL="0" indent="0">
              <a:buNone/>
            </a:pPr>
            <a:r>
              <a:rPr lang="en-US" b="1" dirty="0"/>
              <a:t>I50: </a:t>
            </a:r>
            <a:r>
              <a:rPr lang="en-US" dirty="0" err="1"/>
              <a:t>Suy</a:t>
            </a:r>
            <a:r>
              <a:rPr lang="en-US" dirty="0"/>
              <a:t> </a:t>
            </a:r>
            <a:r>
              <a:rPr lang="en-US" dirty="0" err="1"/>
              <a:t>tim</a:t>
            </a:r>
            <a:endParaRPr lang="en-US" dirty="0"/>
          </a:p>
          <a:p>
            <a:pPr marL="0" indent="0">
              <a:buNone/>
            </a:pPr>
            <a:r>
              <a:rPr lang="en-US" b="1" dirty="0"/>
              <a:t>I20.8</a:t>
            </a:r>
            <a:r>
              <a:rPr lang="en-US" dirty="0"/>
              <a:t>: </a:t>
            </a:r>
            <a:r>
              <a:rPr lang="en-US" dirty="0" err="1"/>
              <a:t>Các</a:t>
            </a:r>
            <a:r>
              <a:rPr lang="en-US" dirty="0"/>
              <a:t> </a:t>
            </a:r>
            <a:r>
              <a:rPr lang="en-US" dirty="0" err="1"/>
              <a:t>dạng</a:t>
            </a:r>
            <a:r>
              <a:rPr lang="en-US" dirty="0"/>
              <a:t> </a:t>
            </a:r>
            <a:r>
              <a:rPr lang="en-US" dirty="0" err="1"/>
              <a:t>khác</a:t>
            </a:r>
            <a:r>
              <a:rPr lang="en-US" dirty="0"/>
              <a:t> </a:t>
            </a:r>
            <a:r>
              <a:rPr lang="en-US" dirty="0" err="1"/>
              <a:t>của</a:t>
            </a:r>
            <a:r>
              <a:rPr lang="en-US" dirty="0"/>
              <a:t> </a:t>
            </a:r>
            <a:r>
              <a:rPr lang="en-US" dirty="0" err="1"/>
              <a:t>cơn</a:t>
            </a:r>
            <a:r>
              <a:rPr lang="en-US" dirty="0"/>
              <a:t> </a:t>
            </a:r>
            <a:r>
              <a:rPr lang="en-US" dirty="0" err="1"/>
              <a:t>đau</a:t>
            </a:r>
            <a:r>
              <a:rPr lang="en-US" dirty="0"/>
              <a:t> </a:t>
            </a:r>
            <a:r>
              <a:rPr lang="en-US" dirty="0" err="1"/>
              <a:t>thắt</a:t>
            </a:r>
            <a:r>
              <a:rPr lang="en-US" dirty="0"/>
              <a:t> </a:t>
            </a:r>
            <a:r>
              <a:rPr lang="en-US" dirty="0" err="1" smtClean="0"/>
              <a:t>ngực</a:t>
            </a:r>
            <a:r>
              <a:rPr lang="en-US" dirty="0" smtClean="0"/>
              <a:t>…</a:t>
            </a:r>
          </a:p>
          <a:p>
            <a:pPr marL="0" indent="0">
              <a:buNone/>
            </a:pPr>
            <a:r>
              <a:rPr lang="en-US" b="1" dirty="0" smtClean="0"/>
              <a:t>-</a:t>
            </a: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 </a:t>
            </a:r>
            <a:r>
              <a:rPr lang="en-US" dirty="0"/>
              <a:t>E11: ĐTĐ </a:t>
            </a:r>
            <a:r>
              <a:rPr lang="en-US" dirty="0" err="1"/>
              <a:t>ko</a:t>
            </a:r>
            <a:r>
              <a:rPr lang="en-US" dirty="0"/>
              <a:t> </a:t>
            </a:r>
            <a:r>
              <a:rPr lang="en-US" dirty="0" err="1"/>
              <a:t>phụ</a:t>
            </a:r>
            <a:r>
              <a:rPr lang="en-US" dirty="0"/>
              <a:t> </a:t>
            </a:r>
            <a:r>
              <a:rPr lang="en-US" dirty="0" err="1"/>
              <a:t>thuộc</a:t>
            </a:r>
            <a:r>
              <a:rPr lang="en-US" dirty="0"/>
              <a:t> Insulin </a:t>
            </a:r>
            <a:r>
              <a:rPr lang="en-US" dirty="0" err="1"/>
              <a:t>và</a:t>
            </a:r>
            <a:r>
              <a:rPr lang="en-US" dirty="0"/>
              <a:t> </a:t>
            </a:r>
            <a:r>
              <a:rPr lang="en-US" dirty="0" err="1"/>
              <a:t>không</a:t>
            </a:r>
            <a:r>
              <a:rPr lang="en-US" dirty="0"/>
              <a:t> </a:t>
            </a:r>
            <a:r>
              <a:rPr lang="en-US" dirty="0" err="1"/>
              <a:t>kê</a:t>
            </a:r>
            <a:r>
              <a:rPr lang="en-US" dirty="0"/>
              <a:t> </a:t>
            </a:r>
            <a:r>
              <a:rPr lang="en-US" dirty="0" err="1"/>
              <a:t>các</a:t>
            </a:r>
            <a:r>
              <a:rPr lang="en-US" dirty="0"/>
              <a:t> </a:t>
            </a:r>
            <a:r>
              <a:rPr lang="en-US" dirty="0" err="1"/>
              <a:t>bệnh</a:t>
            </a:r>
            <a:r>
              <a:rPr lang="en-US" dirty="0"/>
              <a:t> </a:t>
            </a:r>
            <a:r>
              <a:rPr lang="en-US" dirty="0" err="1"/>
              <a:t>kèm</a:t>
            </a:r>
            <a:r>
              <a:rPr lang="en-US" dirty="0"/>
              <a:t> </a:t>
            </a:r>
            <a:r>
              <a:rPr lang="en-US" dirty="0" err="1"/>
              <a:t>theo</a:t>
            </a:r>
            <a:r>
              <a:rPr lang="en-US" dirty="0"/>
              <a:t> </a:t>
            </a:r>
            <a:r>
              <a:rPr lang="en-US" dirty="0" err="1"/>
              <a:t>trong</a:t>
            </a:r>
            <a:r>
              <a:rPr lang="en-US" dirty="0"/>
              <a:t> </a:t>
            </a:r>
            <a:r>
              <a:rPr lang="en-US" dirty="0" err="1"/>
              <a:t>phần</a:t>
            </a:r>
            <a:r>
              <a:rPr lang="en-US" dirty="0"/>
              <a:t> </a:t>
            </a:r>
            <a:r>
              <a:rPr lang="en-US" dirty="0" err="1"/>
              <a:t>chống</a:t>
            </a:r>
            <a:r>
              <a:rPr lang="en-US" dirty="0"/>
              <a:t> </a:t>
            </a:r>
            <a:r>
              <a:rPr lang="en-US" dirty="0" err="1"/>
              <a:t>chỉ</a:t>
            </a:r>
            <a:r>
              <a:rPr lang="en-US" dirty="0"/>
              <a:t> </a:t>
            </a:r>
            <a:r>
              <a:rPr lang="en-US" dirty="0" err="1"/>
              <a:t>định</a:t>
            </a:r>
            <a:r>
              <a:rPr lang="en-US" dirty="0"/>
              <a:t>.</a:t>
            </a:r>
            <a:endParaRPr lang="en-US" b="1" dirty="0"/>
          </a:p>
        </p:txBody>
      </p:sp>
      <p:sp>
        <p:nvSpPr>
          <p:cNvPr id="3" name="Title 2"/>
          <p:cNvSpPr>
            <a:spLocks noGrp="1"/>
          </p:cNvSpPr>
          <p:nvPr>
            <p:ph type="title"/>
          </p:nvPr>
        </p:nvSpPr>
        <p:spPr/>
        <p:txBody>
          <a:bodyPr>
            <a:normAutofit/>
          </a:bodyPr>
          <a:lstStyle/>
          <a:p>
            <a:r>
              <a:rPr lang="en-US" b="1" dirty="0" smtClean="0"/>
              <a:t>THUỐC ĐIỀU TRỊ ĐTĐ</a:t>
            </a:r>
            <a:endParaRPr lang="en-US" dirty="0"/>
          </a:p>
        </p:txBody>
      </p:sp>
    </p:spTree>
    <p:extLst>
      <p:ext uri="{BB962C8B-B14F-4D97-AF65-F5344CB8AC3E}">
        <p14:creationId xmlns:p14="http://schemas.microsoft.com/office/powerpoint/2010/main" val="3305982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normAutofit/>
          </a:bodyPr>
          <a:lstStyle/>
          <a:p>
            <a:pPr marL="0" indent="0">
              <a:buNone/>
            </a:pPr>
            <a:endParaRPr lang="en-US" b="1" dirty="0" smtClean="0"/>
          </a:p>
          <a:p>
            <a:pPr marL="0" indent="0">
              <a:buNone/>
            </a:pPr>
            <a:r>
              <a:rPr lang="en-US" b="1" dirty="0" smtClean="0"/>
              <a:t>21. </a:t>
            </a:r>
            <a:r>
              <a:rPr lang="en-US" b="1" dirty="0" err="1"/>
              <a:t>Antimuc</a:t>
            </a:r>
            <a:r>
              <a:rPr lang="en-US" b="1" dirty="0"/>
              <a:t> </a:t>
            </a:r>
            <a:r>
              <a:rPr lang="en-US" b="1" dirty="0" smtClean="0"/>
              <a:t>200</a:t>
            </a:r>
          </a:p>
          <a:p>
            <a:pPr marL="0" indent="0">
              <a:buNone/>
            </a:pPr>
            <a:r>
              <a:rPr lang="en-US" b="1" u="sng" dirty="0"/>
              <a:t>CCĐ: </a:t>
            </a:r>
            <a:r>
              <a:rPr lang="en-US" dirty="0" err="1"/>
              <a:t>Trẻ</a:t>
            </a:r>
            <a:r>
              <a:rPr lang="en-US" dirty="0"/>
              <a:t> </a:t>
            </a:r>
            <a:r>
              <a:rPr lang="en-US" dirty="0" err="1"/>
              <a:t>dưới</a:t>
            </a:r>
            <a:r>
              <a:rPr lang="en-US" dirty="0"/>
              <a:t> 2 </a:t>
            </a:r>
            <a:r>
              <a:rPr lang="en-US" dirty="0" err="1"/>
              <a:t>tuổi</a:t>
            </a:r>
            <a:r>
              <a:rPr lang="en-US" dirty="0"/>
              <a:t>, </a:t>
            </a:r>
            <a:r>
              <a:rPr lang="en-US" dirty="0" err="1"/>
              <a:t>người</a:t>
            </a:r>
            <a:r>
              <a:rPr lang="en-US" dirty="0"/>
              <a:t> </a:t>
            </a:r>
            <a:r>
              <a:rPr lang="en-US" dirty="0" err="1"/>
              <a:t>có</a:t>
            </a:r>
            <a:r>
              <a:rPr lang="en-US" dirty="0"/>
              <a:t> </a:t>
            </a:r>
            <a:r>
              <a:rPr lang="en-US" dirty="0" err="1"/>
              <a:t>tiền</a:t>
            </a:r>
            <a:r>
              <a:rPr lang="en-US" dirty="0"/>
              <a:t> </a:t>
            </a:r>
            <a:r>
              <a:rPr lang="en-US" dirty="0" err="1"/>
              <a:t>sử</a:t>
            </a:r>
            <a:r>
              <a:rPr lang="en-US" dirty="0"/>
              <a:t> </a:t>
            </a:r>
            <a:r>
              <a:rPr lang="en-US" dirty="0" err="1"/>
              <a:t>bệnh</a:t>
            </a:r>
            <a:r>
              <a:rPr lang="en-US" dirty="0"/>
              <a:t> </a:t>
            </a:r>
            <a:r>
              <a:rPr lang="en-US" dirty="0" smtClean="0"/>
              <a:t>hen</a:t>
            </a:r>
          </a:p>
          <a:p>
            <a:pPr marL="0" indent="0">
              <a:buNone/>
            </a:pPr>
            <a:r>
              <a:rPr lang="en-US" b="1" dirty="0" err="1"/>
              <a:t>Chỉ</a:t>
            </a:r>
            <a:r>
              <a:rPr lang="en-US" b="1" dirty="0"/>
              <a:t> </a:t>
            </a:r>
            <a:r>
              <a:rPr lang="en-US" b="1" dirty="0" err="1"/>
              <a:t>định</a:t>
            </a:r>
            <a:r>
              <a:rPr lang="en-US" b="1" dirty="0"/>
              <a:t> </a:t>
            </a:r>
            <a:r>
              <a:rPr lang="en-US" b="1" dirty="0" err="1"/>
              <a:t>không</a:t>
            </a:r>
            <a:r>
              <a:rPr lang="en-US" b="1" dirty="0"/>
              <a:t> </a:t>
            </a:r>
            <a:r>
              <a:rPr lang="en-US" b="1" dirty="0" err="1"/>
              <a:t>phù</a:t>
            </a:r>
            <a:r>
              <a:rPr lang="en-US" b="1" dirty="0"/>
              <a:t> </a:t>
            </a:r>
            <a:r>
              <a:rPr lang="en-US" b="1" dirty="0" err="1"/>
              <a:t>hợp</a:t>
            </a:r>
            <a:r>
              <a:rPr lang="en-US" b="1" dirty="0"/>
              <a:t> hay </a:t>
            </a:r>
            <a:r>
              <a:rPr lang="en-US" b="1" dirty="0" err="1"/>
              <a:t>gặp</a:t>
            </a:r>
            <a:r>
              <a:rPr lang="en-US" b="1" dirty="0"/>
              <a:t> </a:t>
            </a:r>
            <a:r>
              <a:rPr lang="en-US" dirty="0" err="1"/>
              <a:t>kê</a:t>
            </a:r>
            <a:r>
              <a:rPr lang="en-US" dirty="0"/>
              <a:t> </a:t>
            </a:r>
            <a:r>
              <a:rPr lang="en-US" dirty="0" err="1"/>
              <a:t>cho</a:t>
            </a:r>
            <a:r>
              <a:rPr lang="en-US" dirty="0"/>
              <a:t> </a:t>
            </a:r>
            <a:r>
              <a:rPr lang="en-US" dirty="0" err="1"/>
              <a:t>trẻ</a:t>
            </a:r>
            <a:r>
              <a:rPr lang="en-US" dirty="0"/>
              <a:t> </a:t>
            </a:r>
            <a:r>
              <a:rPr lang="en-US" dirty="0" err="1"/>
              <a:t>dưới</a:t>
            </a:r>
            <a:r>
              <a:rPr lang="en-US" dirty="0"/>
              <a:t> 2 </a:t>
            </a:r>
            <a:r>
              <a:rPr lang="en-US" dirty="0" err="1" smtClean="0"/>
              <a:t>tuổi</a:t>
            </a:r>
            <a:endParaRPr lang="en-US" dirty="0" smtClean="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 </a:t>
            </a:r>
            <a:r>
              <a:rPr lang="en-US" dirty="0" err="1"/>
              <a:t>Kê</a:t>
            </a:r>
            <a:r>
              <a:rPr lang="en-US" dirty="0"/>
              <a:t> </a:t>
            </a:r>
            <a:r>
              <a:rPr lang="en-US" dirty="0" err="1"/>
              <a:t>cho</a:t>
            </a:r>
            <a:r>
              <a:rPr lang="en-US" dirty="0"/>
              <a:t> </a:t>
            </a:r>
            <a:r>
              <a:rPr lang="en-US" dirty="0" err="1"/>
              <a:t>trẻ</a:t>
            </a:r>
            <a:r>
              <a:rPr lang="en-US" dirty="0"/>
              <a:t> </a:t>
            </a:r>
            <a:r>
              <a:rPr lang="en-US" dirty="0" err="1"/>
              <a:t>trên</a:t>
            </a:r>
            <a:r>
              <a:rPr lang="en-US" dirty="0"/>
              <a:t> 2 </a:t>
            </a:r>
            <a:r>
              <a:rPr lang="en-US" dirty="0" err="1"/>
              <a:t>tuổi</a:t>
            </a:r>
            <a:r>
              <a:rPr lang="en-US" dirty="0"/>
              <a:t> , </a:t>
            </a:r>
            <a:r>
              <a:rPr lang="en-US" dirty="0" err="1"/>
              <a:t>người</a:t>
            </a:r>
            <a:r>
              <a:rPr lang="en-US" dirty="0"/>
              <a:t> </a:t>
            </a:r>
            <a:r>
              <a:rPr lang="en-US" dirty="0" err="1"/>
              <a:t>bệnh</a:t>
            </a:r>
            <a:r>
              <a:rPr lang="en-US" dirty="0"/>
              <a:t> </a:t>
            </a:r>
            <a:r>
              <a:rPr lang="en-US" dirty="0" err="1"/>
              <a:t>viêm</a:t>
            </a:r>
            <a:r>
              <a:rPr lang="en-US" dirty="0"/>
              <a:t> </a:t>
            </a:r>
            <a:r>
              <a:rPr lang="en-US" dirty="0" err="1"/>
              <a:t>phế</a:t>
            </a:r>
            <a:r>
              <a:rPr lang="en-US" dirty="0"/>
              <a:t> </a:t>
            </a:r>
            <a:r>
              <a:rPr lang="en-US" dirty="0" err="1"/>
              <a:t>quản</a:t>
            </a:r>
            <a:r>
              <a:rPr lang="en-US" dirty="0"/>
              <a:t>, </a:t>
            </a:r>
            <a:r>
              <a:rPr lang="en-US" dirty="0" err="1"/>
              <a:t>viêm</a:t>
            </a:r>
            <a:r>
              <a:rPr lang="en-US" dirty="0"/>
              <a:t> </a:t>
            </a:r>
            <a:r>
              <a:rPr lang="en-US" dirty="0" err="1"/>
              <a:t>phổi</a:t>
            </a:r>
            <a:r>
              <a:rPr lang="en-US" dirty="0"/>
              <a:t>…</a:t>
            </a:r>
            <a:r>
              <a:rPr lang="en-US" dirty="0" err="1"/>
              <a:t>ko</a:t>
            </a:r>
            <a:r>
              <a:rPr lang="en-US" dirty="0"/>
              <a:t> </a:t>
            </a:r>
            <a:r>
              <a:rPr lang="en-US" dirty="0" err="1"/>
              <a:t>có</a:t>
            </a:r>
            <a:r>
              <a:rPr lang="en-US" dirty="0"/>
              <a:t> </a:t>
            </a:r>
            <a:r>
              <a:rPr lang="en-US" dirty="0" err="1"/>
              <a:t>tiền</a:t>
            </a:r>
            <a:r>
              <a:rPr lang="en-US" dirty="0"/>
              <a:t> </a:t>
            </a:r>
            <a:r>
              <a:rPr lang="en-US" dirty="0" err="1"/>
              <a:t>sử</a:t>
            </a:r>
            <a:r>
              <a:rPr lang="en-US" dirty="0"/>
              <a:t> </a:t>
            </a:r>
            <a:r>
              <a:rPr lang="en-US" dirty="0" err="1"/>
              <a:t>bệnh</a:t>
            </a:r>
            <a:r>
              <a:rPr lang="en-US" dirty="0"/>
              <a:t> hen </a:t>
            </a:r>
          </a:p>
        </p:txBody>
      </p:sp>
      <p:sp>
        <p:nvSpPr>
          <p:cNvPr id="3" name="Title 2"/>
          <p:cNvSpPr>
            <a:spLocks noGrp="1"/>
          </p:cNvSpPr>
          <p:nvPr>
            <p:ph type="title"/>
          </p:nvPr>
        </p:nvSpPr>
        <p:spPr>
          <a:xfrm>
            <a:off x="381000" y="533400"/>
            <a:ext cx="8229600" cy="1252728"/>
          </a:xfrm>
        </p:spPr>
        <p:txBody>
          <a:bodyPr>
            <a:normAutofit/>
          </a:bodyPr>
          <a:lstStyle/>
          <a:p>
            <a:r>
              <a:rPr lang="en-US" b="1" dirty="0"/>
              <a:t>THUỐC </a:t>
            </a:r>
            <a:r>
              <a:rPr lang="en-US" b="1" dirty="0" smtClean="0"/>
              <a:t>LONG ĐÀM</a:t>
            </a:r>
            <a:endParaRPr lang="en-US" dirty="0"/>
          </a:p>
        </p:txBody>
      </p:sp>
    </p:spTree>
    <p:extLst>
      <p:ext uri="{BB962C8B-B14F-4D97-AF65-F5344CB8AC3E}">
        <p14:creationId xmlns:p14="http://schemas.microsoft.com/office/powerpoint/2010/main" val="30436625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lstStyle/>
          <a:p>
            <a:pPr marL="0" indent="0">
              <a:buNone/>
            </a:pPr>
            <a:r>
              <a:rPr lang="en-US" b="1" dirty="0" smtClean="0"/>
              <a:t>22. </a:t>
            </a:r>
            <a:r>
              <a:rPr lang="en-US" b="1" dirty="0" err="1"/>
              <a:t>Drotusc</a:t>
            </a:r>
            <a:r>
              <a:rPr lang="en-US" b="1" dirty="0"/>
              <a:t> 80mg</a:t>
            </a:r>
          </a:p>
          <a:p>
            <a:pPr marL="0" indent="0">
              <a:buNone/>
            </a:pPr>
            <a:r>
              <a:rPr lang="en-US" b="1" u="sng" dirty="0"/>
              <a:t>CCĐ:</a:t>
            </a:r>
            <a:endParaRPr lang="en-US" dirty="0"/>
          </a:p>
          <a:p>
            <a:pPr marL="0" indent="0">
              <a:buNone/>
            </a:pPr>
            <a:r>
              <a:rPr lang="en-US" dirty="0"/>
              <a:t>-</a:t>
            </a:r>
            <a:r>
              <a:rPr lang="en-US" dirty="0" err="1"/>
              <a:t>Suy</a:t>
            </a:r>
            <a:r>
              <a:rPr lang="en-US" dirty="0"/>
              <a:t> </a:t>
            </a:r>
            <a:r>
              <a:rPr lang="en-US" dirty="0" err="1"/>
              <a:t>tim</a:t>
            </a:r>
            <a:r>
              <a:rPr lang="en-US" dirty="0"/>
              <a:t>, </a:t>
            </a:r>
            <a:r>
              <a:rPr lang="en-US" dirty="0" err="1"/>
              <a:t>suy</a:t>
            </a:r>
            <a:r>
              <a:rPr lang="en-US" dirty="0"/>
              <a:t> </a:t>
            </a:r>
            <a:r>
              <a:rPr lang="en-US" dirty="0" err="1"/>
              <a:t>gan</a:t>
            </a:r>
            <a:r>
              <a:rPr lang="en-US" dirty="0"/>
              <a:t>, </a:t>
            </a:r>
            <a:r>
              <a:rPr lang="en-US" dirty="0" err="1"/>
              <a:t>suy</a:t>
            </a:r>
            <a:r>
              <a:rPr lang="en-US" dirty="0"/>
              <a:t> </a:t>
            </a:r>
            <a:r>
              <a:rPr lang="en-US" dirty="0" err="1"/>
              <a:t>thận</a:t>
            </a:r>
            <a:endParaRPr lang="en-US" dirty="0"/>
          </a:p>
          <a:p>
            <a:pPr marL="0" indent="0">
              <a:buNone/>
            </a:pPr>
            <a:r>
              <a:rPr lang="en-US" dirty="0"/>
              <a:t>-</a:t>
            </a:r>
            <a:r>
              <a:rPr lang="en-US" dirty="0" err="1"/>
              <a:t>Trẻ</a:t>
            </a:r>
            <a:r>
              <a:rPr lang="en-US" dirty="0"/>
              <a:t> </a:t>
            </a:r>
            <a:r>
              <a:rPr lang="en-US" dirty="0" err="1"/>
              <a:t>em</a:t>
            </a:r>
            <a:r>
              <a:rPr lang="en-US" dirty="0"/>
              <a:t> </a:t>
            </a:r>
            <a:r>
              <a:rPr lang="en-US" dirty="0" err="1"/>
              <a:t>dưới</a:t>
            </a:r>
            <a:r>
              <a:rPr lang="en-US" dirty="0"/>
              <a:t> 12 </a:t>
            </a:r>
            <a:r>
              <a:rPr lang="en-US" dirty="0" err="1"/>
              <a:t>tuổi</a:t>
            </a:r>
            <a:endParaRPr lang="en-US" dirty="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hay </a:t>
            </a:r>
            <a:r>
              <a:rPr lang="en-US" b="1" dirty="0" err="1"/>
              <a:t>gặp</a:t>
            </a:r>
            <a:r>
              <a:rPr lang="en-US" b="1" dirty="0"/>
              <a:t>:</a:t>
            </a:r>
            <a:endParaRPr lang="en-US" dirty="0"/>
          </a:p>
          <a:p>
            <a:pPr marL="0" indent="0">
              <a:buNone/>
            </a:pPr>
            <a:r>
              <a:rPr lang="en-US" b="1" dirty="0"/>
              <a:t>I50</a:t>
            </a:r>
            <a:r>
              <a:rPr lang="en-US" dirty="0"/>
              <a:t>: </a:t>
            </a:r>
            <a:r>
              <a:rPr lang="en-US" dirty="0" err="1"/>
              <a:t>Suy</a:t>
            </a:r>
            <a:r>
              <a:rPr lang="en-US" dirty="0"/>
              <a:t> </a:t>
            </a:r>
            <a:r>
              <a:rPr lang="en-US" dirty="0" err="1"/>
              <a:t>tim</a:t>
            </a:r>
            <a:endParaRPr lang="en-US" dirty="0"/>
          </a:p>
          <a:p>
            <a:pPr marL="0" indent="0">
              <a:buNone/>
            </a:pPr>
            <a:r>
              <a:rPr lang="en-US" b="1" dirty="0"/>
              <a:t>N18</a:t>
            </a:r>
            <a:r>
              <a:rPr lang="en-US" dirty="0"/>
              <a:t>: </a:t>
            </a:r>
            <a:r>
              <a:rPr lang="en-US" dirty="0" err="1"/>
              <a:t>Suy</a:t>
            </a:r>
            <a:r>
              <a:rPr lang="en-US" dirty="0"/>
              <a:t> </a:t>
            </a:r>
            <a:r>
              <a:rPr lang="en-US" dirty="0" err="1"/>
              <a:t>thận</a:t>
            </a:r>
            <a:endParaRPr lang="en-US" dirty="0"/>
          </a:p>
          <a:p>
            <a:pPr marL="0" indent="0">
              <a:buNone/>
            </a:pPr>
            <a:r>
              <a:rPr lang="en-US" b="1" dirty="0" err="1"/>
              <a:t>Hướng</a:t>
            </a:r>
            <a:r>
              <a:rPr lang="en-US" b="1" dirty="0"/>
              <a:t> </a:t>
            </a:r>
            <a:r>
              <a:rPr lang="en-US" b="1" dirty="0" err="1"/>
              <a:t>khắc</a:t>
            </a:r>
            <a:r>
              <a:rPr lang="en-US" b="1" dirty="0"/>
              <a:t> </a:t>
            </a:r>
            <a:r>
              <a:rPr lang="en-US" b="1" dirty="0" err="1"/>
              <a:t>phục</a:t>
            </a:r>
            <a:r>
              <a:rPr lang="en-US" b="1" dirty="0"/>
              <a:t>: </a:t>
            </a:r>
            <a:r>
              <a:rPr lang="en-US" dirty="0" err="1"/>
              <a:t>Kê</a:t>
            </a:r>
            <a:r>
              <a:rPr lang="en-US" dirty="0"/>
              <a:t> </a:t>
            </a:r>
            <a:r>
              <a:rPr lang="en-US" dirty="0" err="1"/>
              <a:t>thuốc</a:t>
            </a:r>
            <a:r>
              <a:rPr lang="en-US" dirty="0"/>
              <a:t> </a:t>
            </a:r>
            <a:r>
              <a:rPr lang="en-US" dirty="0" err="1"/>
              <a:t>giảm</a:t>
            </a:r>
            <a:r>
              <a:rPr lang="en-US" dirty="0"/>
              <a:t> co </a:t>
            </a:r>
            <a:r>
              <a:rPr lang="en-US" dirty="0" err="1"/>
              <a:t>thắt</a:t>
            </a:r>
            <a:r>
              <a:rPr lang="en-US" dirty="0"/>
              <a:t> </a:t>
            </a:r>
            <a:r>
              <a:rPr lang="en-US" dirty="0" err="1"/>
              <a:t>cơ</a:t>
            </a:r>
            <a:r>
              <a:rPr lang="en-US" dirty="0"/>
              <a:t> </a:t>
            </a:r>
            <a:r>
              <a:rPr lang="en-US" dirty="0" err="1"/>
              <a:t>trơn</a:t>
            </a:r>
            <a:r>
              <a:rPr lang="en-US" dirty="0"/>
              <a:t> </a:t>
            </a:r>
            <a:r>
              <a:rPr lang="en-US" dirty="0" err="1"/>
              <a:t>cho</a:t>
            </a:r>
            <a:r>
              <a:rPr lang="en-US" dirty="0"/>
              <a:t> </a:t>
            </a:r>
            <a:r>
              <a:rPr lang="en-US" dirty="0" err="1"/>
              <a:t>người</a:t>
            </a:r>
            <a:r>
              <a:rPr lang="en-US" dirty="0"/>
              <a:t> </a:t>
            </a:r>
            <a:r>
              <a:rPr lang="en-US" dirty="0" err="1"/>
              <a:t>từ</a:t>
            </a:r>
            <a:r>
              <a:rPr lang="en-US" dirty="0"/>
              <a:t> 12 </a:t>
            </a:r>
            <a:r>
              <a:rPr lang="en-US" dirty="0" err="1"/>
              <a:t>tuổi</a:t>
            </a:r>
            <a:r>
              <a:rPr lang="en-US" dirty="0"/>
              <a:t> </a:t>
            </a:r>
            <a:r>
              <a:rPr lang="en-US" dirty="0" err="1"/>
              <a:t>trở</a:t>
            </a:r>
            <a:r>
              <a:rPr lang="en-US" dirty="0"/>
              <a:t> </a:t>
            </a:r>
            <a:r>
              <a:rPr lang="en-US" dirty="0" err="1"/>
              <a:t>lên</a:t>
            </a:r>
            <a:r>
              <a:rPr lang="en-US" dirty="0"/>
              <a:t> </a:t>
            </a:r>
            <a:r>
              <a:rPr lang="en-US" dirty="0" err="1"/>
              <a:t>và</a:t>
            </a:r>
            <a:r>
              <a:rPr lang="en-US" dirty="0"/>
              <a:t> </a:t>
            </a:r>
            <a:r>
              <a:rPr lang="en-US" dirty="0" err="1"/>
              <a:t>không</a:t>
            </a:r>
            <a:r>
              <a:rPr lang="en-US" dirty="0"/>
              <a:t> </a:t>
            </a:r>
            <a:r>
              <a:rPr lang="en-US" dirty="0" err="1"/>
              <a:t>mắc</a:t>
            </a:r>
            <a:r>
              <a:rPr lang="en-US" dirty="0"/>
              <a:t> </a:t>
            </a:r>
            <a:r>
              <a:rPr lang="en-US" dirty="0" err="1"/>
              <a:t>các</a:t>
            </a:r>
            <a:r>
              <a:rPr lang="en-US" dirty="0"/>
              <a:t> </a:t>
            </a:r>
            <a:r>
              <a:rPr lang="en-US" dirty="0" err="1"/>
              <a:t>bệnh</a:t>
            </a:r>
            <a:r>
              <a:rPr lang="en-US" dirty="0"/>
              <a:t> </a:t>
            </a:r>
            <a:r>
              <a:rPr lang="en-US" dirty="0" err="1"/>
              <a:t>kèm</a:t>
            </a:r>
            <a:r>
              <a:rPr lang="en-US" dirty="0"/>
              <a:t> </a:t>
            </a:r>
            <a:r>
              <a:rPr lang="en-US" dirty="0" err="1"/>
              <a:t>theo</a:t>
            </a:r>
            <a:r>
              <a:rPr lang="en-US" dirty="0"/>
              <a:t> </a:t>
            </a:r>
            <a:r>
              <a:rPr lang="en-US" dirty="0" err="1"/>
              <a:t>trong</a:t>
            </a:r>
            <a:r>
              <a:rPr lang="en-US" dirty="0"/>
              <a:t> </a:t>
            </a:r>
            <a:r>
              <a:rPr lang="en-US" dirty="0" err="1"/>
              <a:t>phần</a:t>
            </a:r>
            <a:r>
              <a:rPr lang="en-US" dirty="0"/>
              <a:t> CCĐ</a:t>
            </a:r>
          </a:p>
          <a:p>
            <a:endParaRPr lang="en-US" dirty="0"/>
          </a:p>
        </p:txBody>
      </p:sp>
      <p:sp>
        <p:nvSpPr>
          <p:cNvPr id="3" name="Title 2"/>
          <p:cNvSpPr>
            <a:spLocks noGrp="1"/>
          </p:cNvSpPr>
          <p:nvPr>
            <p:ph type="title"/>
          </p:nvPr>
        </p:nvSpPr>
        <p:spPr/>
        <p:txBody>
          <a:bodyPr/>
          <a:lstStyle/>
          <a:p>
            <a:r>
              <a:rPr lang="en-US" dirty="0" smtClean="0"/>
              <a:t>THUỐC GIẢM CO THẮT </a:t>
            </a:r>
            <a:endParaRPr lang="en-US" dirty="0"/>
          </a:p>
        </p:txBody>
      </p:sp>
    </p:spTree>
    <p:extLst>
      <p:ext uri="{BB962C8B-B14F-4D97-AF65-F5344CB8AC3E}">
        <p14:creationId xmlns:p14="http://schemas.microsoft.com/office/powerpoint/2010/main" val="2998095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normAutofit/>
          </a:bodyPr>
          <a:lstStyle/>
          <a:p>
            <a:pPr marL="0" indent="0">
              <a:buNone/>
            </a:pPr>
            <a:r>
              <a:rPr lang="en-US" b="1" dirty="0" smtClean="0"/>
              <a:t>23. </a:t>
            </a:r>
            <a:r>
              <a:rPr lang="en-US" b="1" dirty="0" err="1" smtClean="0"/>
              <a:t>Ocethizid</a:t>
            </a:r>
            <a:r>
              <a:rPr lang="en-US" b="1" dirty="0" smtClean="0"/>
              <a:t> 5/12.5</a:t>
            </a:r>
          </a:p>
          <a:p>
            <a:pPr marL="0" indent="0">
              <a:buNone/>
            </a:pPr>
            <a:r>
              <a:rPr lang="en-US" b="1" u="sng" dirty="0"/>
              <a:t>CCĐ:</a:t>
            </a:r>
            <a:endParaRPr lang="en-US" dirty="0"/>
          </a:p>
          <a:p>
            <a:pPr marL="0" indent="0">
              <a:buNone/>
            </a:pPr>
            <a:r>
              <a:rPr lang="en-US" dirty="0"/>
              <a:t>-</a:t>
            </a:r>
            <a:r>
              <a:rPr lang="en-US" dirty="0" err="1"/>
              <a:t>Phụ</a:t>
            </a:r>
            <a:r>
              <a:rPr lang="en-US" dirty="0"/>
              <a:t> </a:t>
            </a:r>
            <a:r>
              <a:rPr lang="en-US" dirty="0" err="1"/>
              <a:t>nữ</a:t>
            </a:r>
            <a:r>
              <a:rPr lang="en-US" dirty="0"/>
              <a:t> </a:t>
            </a:r>
            <a:r>
              <a:rPr lang="en-US" dirty="0" err="1"/>
              <a:t>có</a:t>
            </a:r>
            <a:r>
              <a:rPr lang="en-US" dirty="0"/>
              <a:t> </a:t>
            </a:r>
            <a:r>
              <a:rPr lang="en-US" dirty="0" err="1"/>
              <a:t>thai</a:t>
            </a:r>
            <a:endParaRPr lang="en-US" dirty="0"/>
          </a:p>
          <a:p>
            <a:pPr marL="0" indent="0">
              <a:buNone/>
            </a:pPr>
            <a:r>
              <a:rPr lang="en-US" dirty="0"/>
              <a:t>-</a:t>
            </a:r>
            <a:r>
              <a:rPr lang="en-US" dirty="0" err="1"/>
              <a:t>Người</a:t>
            </a:r>
            <a:r>
              <a:rPr lang="en-US" dirty="0"/>
              <a:t> </a:t>
            </a:r>
            <a:r>
              <a:rPr lang="en-US" dirty="0" err="1"/>
              <a:t>bệnh</a:t>
            </a:r>
            <a:r>
              <a:rPr lang="en-US" dirty="0"/>
              <a:t> </a:t>
            </a:r>
            <a:r>
              <a:rPr lang="en-US" dirty="0" err="1"/>
              <a:t>Gút</a:t>
            </a:r>
            <a:r>
              <a:rPr lang="en-US" dirty="0"/>
              <a:t>, </a:t>
            </a:r>
            <a:r>
              <a:rPr lang="en-US" dirty="0" err="1"/>
              <a:t>suy</a:t>
            </a:r>
            <a:r>
              <a:rPr lang="en-US" dirty="0"/>
              <a:t> </a:t>
            </a:r>
            <a:r>
              <a:rPr lang="en-US" dirty="0" err="1"/>
              <a:t>gan</a:t>
            </a:r>
            <a:r>
              <a:rPr lang="en-US" dirty="0"/>
              <a:t>, </a:t>
            </a:r>
            <a:r>
              <a:rPr lang="en-US" dirty="0" err="1"/>
              <a:t>suy</a:t>
            </a:r>
            <a:r>
              <a:rPr lang="en-US" dirty="0"/>
              <a:t> </a:t>
            </a:r>
            <a:r>
              <a:rPr lang="en-US" dirty="0" err="1"/>
              <a:t>thận</a:t>
            </a:r>
            <a:r>
              <a:rPr lang="en-US" dirty="0"/>
              <a:t>, </a:t>
            </a:r>
            <a:r>
              <a:rPr lang="en-US" dirty="0" err="1"/>
              <a:t>chứng</a:t>
            </a:r>
            <a:r>
              <a:rPr lang="en-US" dirty="0"/>
              <a:t> </a:t>
            </a:r>
            <a:r>
              <a:rPr lang="en-US" dirty="0" err="1"/>
              <a:t>tăng</a:t>
            </a:r>
            <a:r>
              <a:rPr lang="en-US" dirty="0"/>
              <a:t> </a:t>
            </a:r>
            <a:r>
              <a:rPr lang="en-US" dirty="0" err="1"/>
              <a:t>calci</a:t>
            </a:r>
            <a:r>
              <a:rPr lang="en-US" dirty="0"/>
              <a:t> </a:t>
            </a:r>
            <a:r>
              <a:rPr lang="en-US" dirty="0" err="1" smtClean="0"/>
              <a:t>huyết</a:t>
            </a:r>
            <a:endParaRPr lang="en-US" dirty="0" smtClean="0"/>
          </a:p>
          <a:p>
            <a:pPr marL="0" indent="0">
              <a:buNone/>
            </a:pPr>
            <a:r>
              <a:rPr lang="en-US" b="1" dirty="0" err="1"/>
              <a:t>Chỉ</a:t>
            </a:r>
            <a:r>
              <a:rPr lang="en-US" b="1" dirty="0"/>
              <a:t> </a:t>
            </a:r>
            <a:r>
              <a:rPr lang="en-US" b="1" dirty="0" err="1"/>
              <a:t>định</a:t>
            </a:r>
            <a:r>
              <a:rPr lang="en-US" b="1" dirty="0"/>
              <a:t> </a:t>
            </a:r>
            <a:r>
              <a:rPr lang="en-US" b="1" dirty="0" err="1"/>
              <a:t>ko</a:t>
            </a:r>
            <a:r>
              <a:rPr lang="en-US" b="1" dirty="0"/>
              <a:t> </a:t>
            </a:r>
            <a:r>
              <a:rPr lang="en-US" b="1" dirty="0" err="1"/>
              <a:t>phù</a:t>
            </a:r>
            <a:r>
              <a:rPr lang="en-US" b="1" dirty="0"/>
              <a:t> </a:t>
            </a:r>
            <a:r>
              <a:rPr lang="en-US" b="1" dirty="0" err="1"/>
              <a:t>hợp</a:t>
            </a:r>
            <a:r>
              <a:rPr lang="en-US" b="1" dirty="0"/>
              <a:t> hay </a:t>
            </a:r>
            <a:r>
              <a:rPr lang="en-US" b="1" dirty="0" err="1"/>
              <a:t>gặp</a:t>
            </a:r>
            <a:r>
              <a:rPr lang="en-US" b="1" dirty="0"/>
              <a:t>:</a:t>
            </a:r>
            <a:endParaRPr lang="en-US" dirty="0"/>
          </a:p>
          <a:p>
            <a:pPr marL="0" indent="0">
              <a:buNone/>
            </a:pPr>
            <a:r>
              <a:rPr lang="en-US" b="1" dirty="0"/>
              <a:t>M10</a:t>
            </a:r>
            <a:r>
              <a:rPr lang="en-US" dirty="0"/>
              <a:t>: </a:t>
            </a:r>
            <a:r>
              <a:rPr lang="en-US" dirty="0" err="1" smtClean="0"/>
              <a:t>Gút</a:t>
            </a:r>
            <a:endParaRPr lang="en-US" dirty="0" smtClean="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endParaRPr lang="en-US" dirty="0"/>
          </a:p>
          <a:p>
            <a:pPr marL="0" indent="0">
              <a:buNone/>
            </a:pPr>
            <a:r>
              <a:rPr lang="en-US" dirty="0" err="1"/>
              <a:t>Bệnh</a:t>
            </a:r>
            <a:r>
              <a:rPr lang="en-US" dirty="0"/>
              <a:t> </a:t>
            </a:r>
            <a:r>
              <a:rPr lang="en-US" dirty="0" err="1"/>
              <a:t>nhân</a:t>
            </a:r>
            <a:r>
              <a:rPr lang="en-US" dirty="0"/>
              <a:t> </a:t>
            </a:r>
            <a:r>
              <a:rPr lang="en-US" dirty="0" err="1"/>
              <a:t>tăng</a:t>
            </a:r>
            <a:r>
              <a:rPr lang="en-US" dirty="0"/>
              <a:t> </a:t>
            </a:r>
            <a:r>
              <a:rPr lang="en-US" dirty="0" err="1"/>
              <a:t>huyết</a:t>
            </a:r>
            <a:r>
              <a:rPr lang="en-US" dirty="0"/>
              <a:t> </a:t>
            </a:r>
            <a:r>
              <a:rPr lang="en-US" dirty="0" err="1"/>
              <a:t>áp</a:t>
            </a:r>
            <a:r>
              <a:rPr lang="en-US" dirty="0"/>
              <a:t> </a:t>
            </a:r>
            <a:r>
              <a:rPr lang="en-US" dirty="0" err="1"/>
              <a:t>có</a:t>
            </a:r>
            <a:r>
              <a:rPr lang="en-US" dirty="0"/>
              <a:t> </a:t>
            </a:r>
            <a:r>
              <a:rPr lang="en-US" dirty="0" err="1"/>
              <a:t>bệnh</a:t>
            </a:r>
            <a:r>
              <a:rPr lang="en-US" dirty="0"/>
              <a:t> </a:t>
            </a:r>
            <a:r>
              <a:rPr lang="en-US" dirty="0" err="1"/>
              <a:t>Gút</a:t>
            </a:r>
            <a:r>
              <a:rPr lang="en-US" dirty="0"/>
              <a:t> </a:t>
            </a:r>
            <a:r>
              <a:rPr lang="en-US" dirty="0" err="1"/>
              <a:t>kèm</a:t>
            </a:r>
            <a:r>
              <a:rPr lang="en-US" dirty="0"/>
              <a:t> </a:t>
            </a:r>
            <a:r>
              <a:rPr lang="en-US" dirty="0" err="1"/>
              <a:t>theo</a:t>
            </a:r>
            <a:r>
              <a:rPr lang="en-US" dirty="0"/>
              <a:t> </a:t>
            </a:r>
            <a:r>
              <a:rPr lang="en-US" dirty="0" err="1" smtClean="0"/>
              <a:t>ko</a:t>
            </a:r>
            <a:r>
              <a:rPr lang="en-US" dirty="0" smtClean="0"/>
              <a:t> </a:t>
            </a:r>
            <a:r>
              <a:rPr lang="en-US" dirty="0" err="1" smtClean="0"/>
              <a:t>kê</a:t>
            </a:r>
            <a:r>
              <a:rPr lang="en-US" dirty="0" smtClean="0"/>
              <a:t> </a:t>
            </a:r>
            <a:r>
              <a:rPr lang="en-US" dirty="0" err="1" smtClean="0"/>
              <a:t>thuốc</a:t>
            </a:r>
            <a:r>
              <a:rPr lang="en-US" dirty="0" smtClean="0"/>
              <a:t> </a:t>
            </a:r>
            <a:r>
              <a:rPr lang="en-US" dirty="0" err="1" smtClean="0"/>
              <a:t>có</a:t>
            </a:r>
            <a:r>
              <a:rPr lang="en-US" dirty="0" smtClean="0"/>
              <a:t> </a:t>
            </a:r>
            <a:r>
              <a:rPr lang="en-US" dirty="0" err="1" smtClean="0"/>
              <a:t>thành</a:t>
            </a:r>
            <a:r>
              <a:rPr lang="en-US" dirty="0" smtClean="0"/>
              <a:t> </a:t>
            </a:r>
            <a:r>
              <a:rPr lang="en-US" dirty="0" err="1" smtClean="0"/>
              <a:t>phần</a:t>
            </a:r>
            <a:r>
              <a:rPr lang="en-US" dirty="0" smtClean="0"/>
              <a:t> </a:t>
            </a:r>
            <a:r>
              <a:rPr lang="en-US" dirty="0" err="1" smtClean="0"/>
              <a:t>lợi</a:t>
            </a:r>
            <a:r>
              <a:rPr lang="en-US" dirty="0" smtClean="0"/>
              <a:t> </a:t>
            </a:r>
            <a:r>
              <a:rPr lang="en-US" dirty="0" err="1" smtClean="0"/>
              <a:t>tiểu</a:t>
            </a:r>
            <a:r>
              <a:rPr lang="en-US" dirty="0" smtClean="0"/>
              <a:t> </a:t>
            </a:r>
            <a:r>
              <a:rPr lang="en-US" dirty="0" err="1" smtClean="0"/>
              <a:t>phối</a:t>
            </a:r>
            <a:r>
              <a:rPr lang="en-US" dirty="0" smtClean="0"/>
              <a:t> </a:t>
            </a:r>
            <a:r>
              <a:rPr lang="en-US" dirty="0" err="1" smtClean="0"/>
              <a:t>hợp</a:t>
            </a:r>
            <a:r>
              <a:rPr lang="en-US" dirty="0"/>
              <a:t>.</a:t>
            </a:r>
            <a:endParaRPr lang="en-US" b="1" dirty="0"/>
          </a:p>
        </p:txBody>
      </p:sp>
      <p:sp>
        <p:nvSpPr>
          <p:cNvPr id="5" name="Title 2"/>
          <p:cNvSpPr>
            <a:spLocks noGrp="1"/>
          </p:cNvSpPr>
          <p:nvPr>
            <p:ph type="title"/>
          </p:nvPr>
        </p:nvSpPr>
        <p:spPr/>
        <p:txBody>
          <a:bodyPr>
            <a:normAutofit/>
          </a:bodyPr>
          <a:lstStyle/>
          <a:p>
            <a:r>
              <a:rPr lang="en-US" b="1" dirty="0"/>
              <a:t>THUỐC </a:t>
            </a:r>
            <a:r>
              <a:rPr lang="en-US" b="1" dirty="0" smtClean="0"/>
              <a:t>LỢI TIỂU</a:t>
            </a:r>
            <a:endParaRPr lang="en-US" dirty="0"/>
          </a:p>
        </p:txBody>
      </p:sp>
    </p:spTree>
    <p:extLst>
      <p:ext uri="{BB962C8B-B14F-4D97-AF65-F5344CB8AC3E}">
        <p14:creationId xmlns:p14="http://schemas.microsoft.com/office/powerpoint/2010/main" val="22798740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05000"/>
            <a:ext cx="7408333" cy="4221163"/>
          </a:xfrm>
        </p:spPr>
        <p:txBody>
          <a:bodyPr/>
          <a:lstStyle/>
          <a:p>
            <a:pPr marL="0" indent="0">
              <a:buNone/>
            </a:pPr>
            <a:r>
              <a:rPr lang="en-US" b="1" dirty="0" smtClean="0"/>
              <a:t>24. </a:t>
            </a:r>
            <a:r>
              <a:rPr lang="en-US" b="1" dirty="0" err="1" smtClean="0"/>
              <a:t>Hemotocin</a:t>
            </a:r>
            <a:endParaRPr lang="en-US" b="1" dirty="0" smtClean="0"/>
          </a:p>
          <a:p>
            <a:pPr marL="0" indent="0">
              <a:buNone/>
            </a:pPr>
            <a:r>
              <a:rPr lang="en-US" b="1" dirty="0" err="1" smtClean="0"/>
              <a:t>Thời</a:t>
            </a:r>
            <a:r>
              <a:rPr lang="en-US" b="1" dirty="0" smtClean="0"/>
              <a:t> </a:t>
            </a:r>
            <a:r>
              <a:rPr lang="en-US" b="1" dirty="0" err="1" smtClean="0"/>
              <a:t>gian</a:t>
            </a:r>
            <a:r>
              <a:rPr lang="en-US" b="1" dirty="0" smtClean="0"/>
              <a:t> </a:t>
            </a:r>
            <a:r>
              <a:rPr lang="en-US" b="1" dirty="0" err="1" smtClean="0"/>
              <a:t>dùng</a:t>
            </a:r>
            <a:r>
              <a:rPr lang="en-US" b="1" dirty="0" smtClean="0"/>
              <a:t> </a:t>
            </a:r>
            <a:r>
              <a:rPr lang="en-US" b="1" dirty="0" err="1" smtClean="0"/>
              <a:t>thuốc</a:t>
            </a:r>
            <a:r>
              <a:rPr lang="en-US" b="1" dirty="0" smtClean="0"/>
              <a:t> </a:t>
            </a:r>
            <a:r>
              <a:rPr lang="en-US" dirty="0" err="1" smtClean="0"/>
              <a:t>phải</a:t>
            </a:r>
            <a:r>
              <a:rPr lang="en-US" dirty="0" smtClean="0"/>
              <a:t> </a:t>
            </a:r>
            <a:r>
              <a:rPr lang="en-US" dirty="0" err="1" smtClean="0"/>
              <a:t>sau</a:t>
            </a:r>
            <a:r>
              <a:rPr lang="en-US" dirty="0" smtClean="0"/>
              <a:t> </a:t>
            </a:r>
            <a:r>
              <a:rPr lang="en-US" dirty="0" err="1" smtClean="0"/>
              <a:t>phẫu</a:t>
            </a:r>
            <a:r>
              <a:rPr lang="en-US" dirty="0" smtClean="0"/>
              <a:t> </a:t>
            </a:r>
            <a:r>
              <a:rPr lang="en-US" dirty="0" err="1" smtClean="0"/>
              <a:t>thuật</a:t>
            </a:r>
            <a:r>
              <a:rPr lang="en-US" dirty="0" smtClean="0"/>
              <a:t> </a:t>
            </a:r>
            <a:r>
              <a:rPr lang="en-US" dirty="0" err="1" smtClean="0"/>
              <a:t>lấy</a:t>
            </a:r>
            <a:r>
              <a:rPr lang="en-US" dirty="0" smtClean="0"/>
              <a:t> </a:t>
            </a:r>
            <a:r>
              <a:rPr lang="en-US" dirty="0" err="1" smtClean="0"/>
              <a:t>thai</a:t>
            </a:r>
            <a:endParaRPr lang="en-US" dirty="0" smtClean="0"/>
          </a:p>
          <a:p>
            <a:pPr marL="0" indent="0">
              <a:buNone/>
            </a:pPr>
            <a:r>
              <a:rPr lang="en-US" b="1" dirty="0" err="1" smtClean="0"/>
              <a:t>Nguyên</a:t>
            </a:r>
            <a:r>
              <a:rPr lang="en-US" b="1" dirty="0" smtClean="0"/>
              <a:t> </a:t>
            </a:r>
            <a:r>
              <a:rPr lang="en-US" b="1" dirty="0" err="1" smtClean="0"/>
              <a:t>nhân</a:t>
            </a:r>
            <a:r>
              <a:rPr lang="en-US" b="1" dirty="0" smtClean="0"/>
              <a:t> </a:t>
            </a:r>
            <a:r>
              <a:rPr lang="en-US" b="1" dirty="0" err="1" smtClean="0"/>
              <a:t>sai</a:t>
            </a:r>
            <a:r>
              <a:rPr lang="en-US" b="1" dirty="0" smtClean="0"/>
              <a:t> </a:t>
            </a:r>
            <a:r>
              <a:rPr lang="en-US" b="1" dirty="0" err="1" smtClean="0"/>
              <a:t>sót</a:t>
            </a:r>
            <a:r>
              <a:rPr lang="en-US" dirty="0" smtClean="0"/>
              <a:t>:</a:t>
            </a:r>
          </a:p>
          <a:p>
            <a:pPr marL="0" indent="0">
              <a:buNone/>
            </a:pPr>
            <a:r>
              <a:rPr lang="en-US" dirty="0" err="1"/>
              <a:t>Hồ</a:t>
            </a:r>
            <a:r>
              <a:rPr lang="en-US" dirty="0"/>
              <a:t> </a:t>
            </a:r>
            <a:r>
              <a:rPr lang="en-US" dirty="0" err="1"/>
              <a:t>sơ</a:t>
            </a:r>
            <a:r>
              <a:rPr lang="en-US" dirty="0"/>
              <a:t> XML </a:t>
            </a:r>
            <a:r>
              <a:rPr lang="en-US" dirty="0" err="1"/>
              <a:t>thể</a:t>
            </a:r>
            <a:r>
              <a:rPr lang="en-US" dirty="0"/>
              <a:t> </a:t>
            </a:r>
            <a:r>
              <a:rPr lang="en-US" dirty="0" err="1"/>
              <a:t>hiện</a:t>
            </a:r>
            <a:r>
              <a:rPr lang="en-US" dirty="0"/>
              <a:t> </a:t>
            </a:r>
            <a:r>
              <a:rPr lang="en-US" dirty="0" err="1"/>
              <a:t>dùng</a:t>
            </a:r>
            <a:r>
              <a:rPr lang="en-US" dirty="0"/>
              <a:t> </a:t>
            </a:r>
            <a:r>
              <a:rPr lang="en-US" dirty="0" err="1"/>
              <a:t>thuốc</a:t>
            </a:r>
            <a:r>
              <a:rPr lang="en-US" dirty="0"/>
              <a:t> </a:t>
            </a:r>
            <a:r>
              <a:rPr lang="en-US" dirty="0" err="1"/>
              <a:t>trong</a:t>
            </a:r>
            <a:r>
              <a:rPr lang="en-US" dirty="0"/>
              <a:t> </a:t>
            </a:r>
            <a:r>
              <a:rPr lang="en-US" dirty="0" err="1"/>
              <a:t>phẫu</a:t>
            </a:r>
            <a:r>
              <a:rPr lang="en-US" dirty="0"/>
              <a:t> </a:t>
            </a:r>
            <a:r>
              <a:rPr lang="en-US" dirty="0" err="1"/>
              <a:t>thuật</a:t>
            </a:r>
            <a:r>
              <a:rPr lang="en-US" dirty="0"/>
              <a:t> </a:t>
            </a:r>
            <a:r>
              <a:rPr lang="en-US" dirty="0" err="1"/>
              <a:t>lấy</a:t>
            </a:r>
            <a:r>
              <a:rPr lang="en-US" dirty="0"/>
              <a:t> </a:t>
            </a:r>
            <a:r>
              <a:rPr lang="en-US" dirty="0" err="1" smtClean="0"/>
              <a:t>thai</a:t>
            </a:r>
            <a:endParaRPr lang="en-US" dirty="0" smtClean="0"/>
          </a:p>
          <a:p>
            <a:pPr marL="0" indent="0">
              <a:buNone/>
            </a:pP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dirty="0" err="1"/>
              <a:t>Thời</a:t>
            </a:r>
            <a:r>
              <a:rPr lang="en-US" dirty="0"/>
              <a:t> </a:t>
            </a:r>
            <a:r>
              <a:rPr lang="en-US" dirty="0" err="1"/>
              <a:t>gian</a:t>
            </a:r>
            <a:r>
              <a:rPr lang="en-US" dirty="0"/>
              <a:t> </a:t>
            </a:r>
            <a:r>
              <a:rPr lang="en-US" dirty="0" err="1"/>
              <a:t>dùng</a:t>
            </a:r>
            <a:r>
              <a:rPr lang="en-US" dirty="0"/>
              <a:t> </a:t>
            </a:r>
            <a:r>
              <a:rPr lang="en-US" dirty="0" err="1"/>
              <a:t>thuốc</a:t>
            </a:r>
            <a:r>
              <a:rPr lang="en-US" dirty="0"/>
              <a:t> </a:t>
            </a:r>
            <a:r>
              <a:rPr lang="en-US" dirty="0" err="1" smtClean="0"/>
              <a:t>phải</a:t>
            </a:r>
            <a:r>
              <a:rPr lang="en-US" dirty="0" smtClean="0"/>
              <a:t> </a:t>
            </a:r>
            <a:r>
              <a:rPr lang="en-US" dirty="0" err="1" smtClean="0"/>
              <a:t>tích</a:t>
            </a:r>
            <a:r>
              <a:rPr lang="en-US" dirty="0" smtClean="0"/>
              <a:t> </a:t>
            </a:r>
            <a:r>
              <a:rPr lang="en-US" dirty="0" err="1"/>
              <a:t>máy</a:t>
            </a:r>
            <a:r>
              <a:rPr lang="en-US" dirty="0"/>
              <a:t> </a:t>
            </a:r>
            <a:r>
              <a:rPr lang="en-US" dirty="0" err="1"/>
              <a:t>sau</a:t>
            </a:r>
            <a:r>
              <a:rPr lang="en-US" dirty="0"/>
              <a:t> </a:t>
            </a:r>
            <a:r>
              <a:rPr lang="en-US" dirty="0" err="1"/>
              <a:t>thời</a:t>
            </a:r>
            <a:r>
              <a:rPr lang="en-US" dirty="0"/>
              <a:t> </a:t>
            </a:r>
            <a:r>
              <a:rPr lang="en-US" dirty="0" err="1"/>
              <a:t>gian</a:t>
            </a:r>
            <a:r>
              <a:rPr lang="en-US" dirty="0"/>
              <a:t> </a:t>
            </a:r>
            <a:r>
              <a:rPr lang="en-US" dirty="0" err="1"/>
              <a:t>phẫu</a:t>
            </a:r>
            <a:r>
              <a:rPr lang="en-US" dirty="0"/>
              <a:t> </a:t>
            </a:r>
            <a:r>
              <a:rPr lang="en-US" dirty="0" err="1" smtClean="0"/>
              <a:t>thuật</a:t>
            </a:r>
            <a:r>
              <a:rPr lang="en-US" dirty="0" smtClean="0"/>
              <a:t> </a:t>
            </a:r>
            <a:r>
              <a:rPr lang="en-US" dirty="0" err="1" smtClean="0"/>
              <a:t>lấy</a:t>
            </a:r>
            <a:r>
              <a:rPr lang="en-US" dirty="0" smtClean="0"/>
              <a:t> </a:t>
            </a:r>
            <a:r>
              <a:rPr lang="en-US" dirty="0" err="1" smtClean="0"/>
              <a:t>thai.</a:t>
            </a:r>
            <a:endParaRPr lang="en-US" dirty="0" smtClean="0"/>
          </a:p>
          <a:p>
            <a:endParaRPr lang="en-US" b="1" dirty="0"/>
          </a:p>
        </p:txBody>
      </p:sp>
      <p:sp>
        <p:nvSpPr>
          <p:cNvPr id="3" name="Title 2"/>
          <p:cNvSpPr>
            <a:spLocks noGrp="1"/>
          </p:cNvSpPr>
          <p:nvPr>
            <p:ph type="title"/>
          </p:nvPr>
        </p:nvSpPr>
        <p:spPr/>
        <p:txBody>
          <a:bodyPr/>
          <a:lstStyle/>
          <a:p>
            <a:r>
              <a:rPr lang="en-US" b="1" dirty="0"/>
              <a:t>THỜI GIAN DÙNG THUỐC </a:t>
            </a:r>
            <a:endParaRPr lang="en-US" dirty="0"/>
          </a:p>
        </p:txBody>
      </p:sp>
    </p:spTree>
    <p:extLst>
      <p:ext uri="{BB962C8B-B14F-4D97-AF65-F5344CB8AC3E}">
        <p14:creationId xmlns:p14="http://schemas.microsoft.com/office/powerpoint/2010/main" val="7128508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lstStyle/>
          <a:p>
            <a:pPr marL="0" indent="0">
              <a:buNone/>
            </a:pPr>
            <a:r>
              <a:rPr lang="en-US" dirty="0" smtClean="0"/>
              <a:t>25. </a:t>
            </a:r>
            <a:r>
              <a:rPr lang="en-US" b="1" dirty="0" err="1" smtClean="0"/>
              <a:t>Sử</a:t>
            </a:r>
            <a:r>
              <a:rPr lang="en-US" b="1" dirty="0" smtClean="0"/>
              <a:t> </a:t>
            </a:r>
            <a:r>
              <a:rPr lang="en-US" b="1" dirty="0" err="1"/>
              <a:t>dụng</a:t>
            </a:r>
            <a:r>
              <a:rPr lang="en-US" b="1" dirty="0"/>
              <a:t> </a:t>
            </a:r>
            <a:r>
              <a:rPr lang="en-US" b="1" dirty="0" err="1"/>
              <a:t>đồng</a:t>
            </a:r>
            <a:r>
              <a:rPr lang="en-US" b="1" dirty="0"/>
              <a:t> </a:t>
            </a:r>
            <a:r>
              <a:rPr lang="en-US" b="1" dirty="0" err="1"/>
              <a:t>thời</a:t>
            </a:r>
            <a:r>
              <a:rPr lang="en-US" b="1" dirty="0"/>
              <a:t> Ketorolac </a:t>
            </a:r>
            <a:r>
              <a:rPr lang="en-US" b="1" dirty="0" err="1"/>
              <a:t>với</a:t>
            </a:r>
            <a:r>
              <a:rPr lang="en-US" b="1" dirty="0"/>
              <a:t> 1 NSAID </a:t>
            </a:r>
            <a:r>
              <a:rPr lang="en-US" b="1" dirty="0" err="1" smtClean="0"/>
              <a:t>khác</a:t>
            </a:r>
            <a:endParaRPr lang="en-US" b="1" dirty="0" smtClean="0"/>
          </a:p>
          <a:p>
            <a:pPr marL="0" indent="0">
              <a:buNone/>
            </a:pPr>
            <a:r>
              <a:rPr lang="en-US" b="1" u="sng" dirty="0" smtClean="0"/>
              <a:t>-</a:t>
            </a:r>
            <a:r>
              <a:rPr lang="en-US" b="1" dirty="0" err="1" smtClean="0"/>
              <a:t>Tác</a:t>
            </a:r>
            <a:r>
              <a:rPr lang="en-US" b="1" dirty="0" smtClean="0"/>
              <a:t> </a:t>
            </a:r>
            <a:r>
              <a:rPr lang="en-US" b="1" dirty="0" err="1"/>
              <a:t>dụng</a:t>
            </a:r>
            <a:r>
              <a:rPr lang="en-US" b="1" dirty="0"/>
              <a:t> </a:t>
            </a:r>
            <a:r>
              <a:rPr lang="en-US" b="1" dirty="0" err="1"/>
              <a:t>hiệp</a:t>
            </a:r>
            <a:r>
              <a:rPr lang="en-US" b="1" dirty="0"/>
              <a:t> </a:t>
            </a:r>
            <a:r>
              <a:rPr lang="en-US" b="1" dirty="0" err="1"/>
              <a:t>đồng</a:t>
            </a:r>
            <a:r>
              <a:rPr lang="en-US" b="1" dirty="0"/>
              <a:t> </a:t>
            </a:r>
            <a:r>
              <a:rPr lang="en-US" dirty="0" err="1"/>
              <a:t>tăng</a:t>
            </a:r>
            <a:r>
              <a:rPr lang="en-US" dirty="0"/>
              <a:t> </a:t>
            </a:r>
            <a:r>
              <a:rPr lang="en-US" dirty="0" err="1"/>
              <a:t>nguy</a:t>
            </a:r>
            <a:r>
              <a:rPr lang="en-US" dirty="0"/>
              <a:t> </a:t>
            </a:r>
            <a:r>
              <a:rPr lang="en-US" dirty="0" err="1"/>
              <a:t>cơ</a:t>
            </a:r>
            <a:r>
              <a:rPr lang="en-US" dirty="0"/>
              <a:t> </a:t>
            </a:r>
            <a:r>
              <a:rPr lang="en-US" dirty="0" err="1"/>
              <a:t>xuất</a:t>
            </a:r>
            <a:r>
              <a:rPr lang="en-US" dirty="0"/>
              <a:t> </a:t>
            </a:r>
            <a:r>
              <a:rPr lang="en-US" dirty="0" err="1"/>
              <a:t>huyết</a:t>
            </a:r>
            <a:r>
              <a:rPr lang="en-US" dirty="0"/>
              <a:t> </a:t>
            </a:r>
            <a:r>
              <a:rPr lang="en-US" dirty="0" err="1"/>
              <a:t>trên</a:t>
            </a:r>
            <a:r>
              <a:rPr lang="en-US" dirty="0"/>
              <a:t> </a:t>
            </a:r>
            <a:r>
              <a:rPr lang="en-US" dirty="0" err="1"/>
              <a:t>đường</a:t>
            </a:r>
            <a:r>
              <a:rPr lang="en-US" dirty="0"/>
              <a:t> </a:t>
            </a:r>
            <a:r>
              <a:rPr lang="en-US" dirty="0" err="1"/>
              <a:t>tiêu</a:t>
            </a:r>
            <a:r>
              <a:rPr lang="en-US" dirty="0"/>
              <a:t> </a:t>
            </a:r>
            <a:r>
              <a:rPr lang="en-US" dirty="0" err="1" smtClean="0"/>
              <a:t>hóa</a:t>
            </a:r>
            <a:endParaRPr lang="en-US" dirty="0" smtClean="0"/>
          </a:p>
          <a:p>
            <a:pPr marL="0" indent="0">
              <a:buNone/>
            </a:pPr>
            <a:r>
              <a:rPr lang="en-US" b="1" dirty="0" smtClean="0"/>
              <a:t>-</a:t>
            </a:r>
            <a:r>
              <a:rPr lang="en-US" b="1" dirty="0" err="1" smtClean="0"/>
              <a:t>Nguyên</a:t>
            </a:r>
            <a:r>
              <a:rPr lang="en-US" b="1" dirty="0" smtClean="0"/>
              <a:t> </a:t>
            </a:r>
            <a:r>
              <a:rPr lang="en-US" b="1" dirty="0" err="1"/>
              <a:t>nhân</a:t>
            </a:r>
            <a:r>
              <a:rPr lang="en-US" b="1" dirty="0"/>
              <a:t> </a:t>
            </a:r>
            <a:r>
              <a:rPr lang="en-US" b="1" dirty="0" err="1"/>
              <a:t>xuất</a:t>
            </a:r>
            <a:r>
              <a:rPr lang="en-US" b="1" dirty="0"/>
              <a:t> </a:t>
            </a:r>
            <a:r>
              <a:rPr lang="en-US" b="1" dirty="0" err="1"/>
              <a:t>toán</a:t>
            </a:r>
            <a:r>
              <a:rPr lang="en-US" dirty="0"/>
              <a:t>: </a:t>
            </a:r>
            <a:r>
              <a:rPr lang="en-US" dirty="0" err="1"/>
              <a:t>Kê</a:t>
            </a:r>
            <a:r>
              <a:rPr lang="en-US" dirty="0"/>
              <a:t> </a:t>
            </a:r>
            <a:r>
              <a:rPr lang="en-US" dirty="0" err="1"/>
              <a:t>đồng</a:t>
            </a:r>
            <a:r>
              <a:rPr lang="en-US" dirty="0"/>
              <a:t> </a:t>
            </a:r>
            <a:r>
              <a:rPr lang="en-US" dirty="0" err="1"/>
              <a:t>thời</a:t>
            </a:r>
            <a:r>
              <a:rPr lang="en-US" dirty="0"/>
              <a:t> Ketorolac </a:t>
            </a:r>
            <a:r>
              <a:rPr lang="en-US" dirty="0" err="1"/>
              <a:t>và</a:t>
            </a:r>
            <a:r>
              <a:rPr lang="en-US" dirty="0"/>
              <a:t> </a:t>
            </a:r>
            <a:r>
              <a:rPr lang="en-US" dirty="0" err="1" smtClean="0"/>
              <a:t>Tenoxicam</a:t>
            </a:r>
            <a:endParaRPr lang="en-US" dirty="0" smtClean="0"/>
          </a:p>
          <a:p>
            <a:pPr marL="0" indent="0">
              <a:buNone/>
            </a:pPr>
            <a:r>
              <a:rPr lang="en-US" b="1" dirty="0" smtClean="0"/>
              <a:t>-</a:t>
            </a:r>
            <a:r>
              <a:rPr lang="en-US" b="1" dirty="0" err="1" smtClean="0"/>
              <a:t>Hướng</a:t>
            </a:r>
            <a:r>
              <a:rPr lang="en-US" b="1" dirty="0" smtClean="0"/>
              <a:t> </a:t>
            </a:r>
            <a:r>
              <a:rPr lang="en-US" b="1" dirty="0" err="1" smtClean="0"/>
              <a:t>khắc</a:t>
            </a:r>
            <a:r>
              <a:rPr lang="en-US" b="1" dirty="0" smtClean="0"/>
              <a:t> </a:t>
            </a:r>
            <a:r>
              <a:rPr lang="en-US" b="1" dirty="0" err="1" smtClean="0"/>
              <a:t>phục</a:t>
            </a:r>
            <a:r>
              <a:rPr lang="en-US" b="1" dirty="0" smtClean="0"/>
              <a:t>:</a:t>
            </a:r>
          </a:p>
          <a:p>
            <a:pPr marL="0" indent="0">
              <a:buNone/>
            </a:pPr>
            <a:r>
              <a:rPr lang="en-US" dirty="0" err="1"/>
              <a:t>Không</a:t>
            </a:r>
            <a:r>
              <a:rPr lang="en-US" dirty="0"/>
              <a:t> </a:t>
            </a:r>
            <a:r>
              <a:rPr lang="en-US" dirty="0" err="1"/>
              <a:t>sử</a:t>
            </a:r>
            <a:r>
              <a:rPr lang="en-US" dirty="0"/>
              <a:t> </a:t>
            </a:r>
            <a:r>
              <a:rPr lang="en-US" dirty="0" err="1"/>
              <a:t>dụng</a:t>
            </a:r>
            <a:r>
              <a:rPr lang="en-US" dirty="0"/>
              <a:t> </a:t>
            </a:r>
            <a:r>
              <a:rPr lang="en-US" dirty="0" err="1"/>
              <a:t>trong</a:t>
            </a:r>
            <a:r>
              <a:rPr lang="en-US" dirty="0"/>
              <a:t> </a:t>
            </a:r>
            <a:r>
              <a:rPr lang="en-US" dirty="0" err="1"/>
              <a:t>cùng</a:t>
            </a:r>
            <a:r>
              <a:rPr lang="en-US" dirty="0"/>
              <a:t> 1 </a:t>
            </a:r>
            <a:r>
              <a:rPr lang="en-US" dirty="0" err="1"/>
              <a:t>ngày</a:t>
            </a:r>
            <a:r>
              <a:rPr lang="en-US" dirty="0"/>
              <a:t> Ketorolac </a:t>
            </a:r>
            <a:r>
              <a:rPr lang="en-US" dirty="0" err="1"/>
              <a:t>với</a:t>
            </a:r>
            <a:r>
              <a:rPr lang="en-US" dirty="0"/>
              <a:t> 1 NSAID </a:t>
            </a:r>
            <a:r>
              <a:rPr lang="en-US" dirty="0" err="1"/>
              <a:t>khác</a:t>
            </a:r>
            <a:endParaRPr lang="en-US" b="1" dirty="0"/>
          </a:p>
        </p:txBody>
      </p:sp>
      <p:sp>
        <p:nvSpPr>
          <p:cNvPr id="3" name="Title 2"/>
          <p:cNvSpPr>
            <a:spLocks noGrp="1"/>
          </p:cNvSpPr>
          <p:nvPr>
            <p:ph type="title"/>
          </p:nvPr>
        </p:nvSpPr>
        <p:spPr/>
        <p:txBody>
          <a:bodyPr/>
          <a:lstStyle/>
          <a:p>
            <a:r>
              <a:rPr lang="en-US" b="1" dirty="0"/>
              <a:t>THUỐC TƯƠNG TÁC</a:t>
            </a:r>
            <a:endParaRPr lang="en-US" dirty="0"/>
          </a:p>
        </p:txBody>
      </p:sp>
    </p:spTree>
    <p:extLst>
      <p:ext uri="{BB962C8B-B14F-4D97-AF65-F5344CB8AC3E}">
        <p14:creationId xmlns:p14="http://schemas.microsoft.com/office/powerpoint/2010/main" val="26294989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590800"/>
            <a:ext cx="7408333" cy="1371600"/>
          </a:xfrm>
        </p:spPr>
        <p:txBody>
          <a:bodyPr/>
          <a:lstStyle/>
          <a:p>
            <a:pPr marL="0" indent="0">
              <a:buNone/>
            </a:pPr>
            <a:r>
              <a:rPr lang="en-US" b="1" i="1" dirty="0" smtClean="0"/>
              <a:t>1.Dược </a:t>
            </a:r>
            <a:r>
              <a:rPr lang="en-US" b="1" i="1" dirty="0" err="1"/>
              <a:t>sĩ</a:t>
            </a:r>
            <a:r>
              <a:rPr lang="en-US" b="1" i="1" dirty="0"/>
              <a:t> </a:t>
            </a:r>
            <a:r>
              <a:rPr lang="en-US" b="1" i="1" dirty="0" err="1"/>
              <a:t>trực</a:t>
            </a:r>
            <a:r>
              <a:rPr lang="en-US" b="1" i="1" dirty="0"/>
              <a:t> </a:t>
            </a:r>
            <a:r>
              <a:rPr lang="en-US" b="1" i="1" dirty="0" err="1"/>
              <a:t>tiếp</a:t>
            </a:r>
            <a:r>
              <a:rPr lang="en-US" b="1" i="1" dirty="0"/>
              <a:t> </a:t>
            </a:r>
            <a:r>
              <a:rPr lang="en-US" b="1" i="1" dirty="0" err="1"/>
              <a:t>kiểm</a:t>
            </a:r>
            <a:r>
              <a:rPr lang="en-US" b="1" i="1" dirty="0"/>
              <a:t> </a:t>
            </a:r>
            <a:r>
              <a:rPr lang="en-US" b="1" i="1" dirty="0" err="1"/>
              <a:t>soát</a:t>
            </a:r>
            <a:r>
              <a:rPr lang="en-US" b="1" i="1" dirty="0"/>
              <a:t> </a:t>
            </a:r>
            <a:r>
              <a:rPr lang="en-US" b="1" i="1" dirty="0" err="1"/>
              <a:t>đầu</a:t>
            </a:r>
            <a:r>
              <a:rPr lang="en-US" b="1" i="1" dirty="0"/>
              <a:t> </a:t>
            </a:r>
            <a:r>
              <a:rPr lang="en-US" b="1" i="1" dirty="0" err="1"/>
              <a:t>ra</a:t>
            </a:r>
            <a:r>
              <a:rPr lang="en-US" b="1" i="1" dirty="0"/>
              <a:t> </a:t>
            </a:r>
            <a:r>
              <a:rPr lang="en-US" b="1" i="1" dirty="0" err="1"/>
              <a:t>của</a:t>
            </a:r>
            <a:r>
              <a:rPr lang="en-US" b="1" i="1" dirty="0"/>
              <a:t> </a:t>
            </a:r>
            <a:r>
              <a:rPr lang="en-US" b="1" i="1" dirty="0" err="1"/>
              <a:t>đơn</a:t>
            </a:r>
            <a:r>
              <a:rPr lang="en-US" b="1" i="1" dirty="0"/>
              <a:t> </a:t>
            </a:r>
            <a:r>
              <a:rPr lang="en-US" b="1" i="1" dirty="0" err="1" smtClean="0"/>
              <a:t>thuốc</a:t>
            </a:r>
            <a:endParaRPr lang="en-US" b="1" i="1" dirty="0" smtClean="0"/>
          </a:p>
          <a:p>
            <a:pPr marL="0" indent="0">
              <a:buNone/>
            </a:pPr>
            <a:endParaRPr lang="en-US" b="1" i="1" dirty="0" smtClean="0"/>
          </a:p>
          <a:p>
            <a:pPr marL="0" indent="0">
              <a:buNone/>
            </a:pPr>
            <a:r>
              <a:rPr lang="en-US" b="1" i="1" dirty="0" smtClean="0"/>
              <a:t>2.Đưa </a:t>
            </a:r>
            <a:r>
              <a:rPr lang="en-US" b="1" i="1" dirty="0" err="1" smtClean="0"/>
              <a:t>cảnh</a:t>
            </a:r>
            <a:r>
              <a:rPr lang="en-US" b="1" i="1" dirty="0" smtClean="0"/>
              <a:t> </a:t>
            </a:r>
            <a:r>
              <a:rPr lang="en-US" b="1" i="1" dirty="0" err="1" smtClean="0"/>
              <a:t>báo</a:t>
            </a:r>
            <a:r>
              <a:rPr lang="en-US" b="1" i="1" dirty="0" smtClean="0"/>
              <a:t> </a:t>
            </a:r>
            <a:r>
              <a:rPr lang="en-US" b="1" i="1" dirty="0" err="1" smtClean="0"/>
              <a:t>thuốc</a:t>
            </a:r>
            <a:r>
              <a:rPr lang="en-US" b="1" i="1" dirty="0" smtClean="0"/>
              <a:t> </a:t>
            </a:r>
            <a:r>
              <a:rPr lang="en-US" b="1" i="1" dirty="0" err="1" smtClean="0"/>
              <a:t>lên</a:t>
            </a:r>
            <a:r>
              <a:rPr lang="en-US" b="1" i="1" dirty="0" smtClean="0"/>
              <a:t> </a:t>
            </a:r>
            <a:r>
              <a:rPr lang="en-US" b="1" i="1" dirty="0" err="1" smtClean="0"/>
              <a:t>phần</a:t>
            </a:r>
            <a:r>
              <a:rPr lang="en-US" b="1" i="1" dirty="0" smtClean="0"/>
              <a:t> </a:t>
            </a:r>
            <a:r>
              <a:rPr lang="en-US" b="1" i="1" dirty="0" err="1" smtClean="0"/>
              <a:t>mềm</a:t>
            </a:r>
            <a:endParaRPr lang="en-US" b="1" i="1" dirty="0" smtClean="0"/>
          </a:p>
          <a:p>
            <a:endParaRPr lang="en-US" dirty="0"/>
          </a:p>
        </p:txBody>
      </p:sp>
      <p:sp>
        <p:nvSpPr>
          <p:cNvPr id="3" name="Title 2"/>
          <p:cNvSpPr>
            <a:spLocks noGrp="1"/>
          </p:cNvSpPr>
          <p:nvPr>
            <p:ph type="title"/>
          </p:nvPr>
        </p:nvSpPr>
        <p:spPr>
          <a:xfrm>
            <a:off x="457200" y="338328"/>
            <a:ext cx="8229600" cy="1566672"/>
          </a:xfrm>
        </p:spPr>
        <p:txBody>
          <a:bodyPr>
            <a:normAutofit fontScale="90000"/>
          </a:bodyPr>
          <a:lstStyle/>
          <a:p>
            <a:r>
              <a:rPr lang="en-US" sz="4000" b="1" dirty="0" smtClean="0"/>
              <a:t/>
            </a:r>
            <a:br>
              <a:rPr lang="en-US" sz="4000" b="1" dirty="0" smtClean="0"/>
            </a:br>
            <a:r>
              <a:rPr lang="en-US" sz="4000" b="1" dirty="0" err="1" smtClean="0"/>
              <a:t>Giải</a:t>
            </a:r>
            <a:r>
              <a:rPr lang="en-US" sz="4000" b="1" dirty="0" smtClean="0"/>
              <a:t> </a:t>
            </a:r>
            <a:r>
              <a:rPr lang="en-US" sz="4000" b="1" dirty="0" err="1"/>
              <a:t>pháp</a:t>
            </a:r>
            <a:r>
              <a:rPr lang="en-US" sz="4000" b="1" dirty="0"/>
              <a:t> </a:t>
            </a:r>
            <a:r>
              <a:rPr lang="en-US" sz="4000" b="1" dirty="0" err="1"/>
              <a:t>để</a:t>
            </a:r>
            <a:r>
              <a:rPr lang="en-US" sz="4000" b="1" dirty="0"/>
              <a:t> </a:t>
            </a:r>
            <a:r>
              <a:rPr lang="en-US" sz="4000" b="1" dirty="0" err="1"/>
              <a:t>giảm</a:t>
            </a:r>
            <a:r>
              <a:rPr lang="en-US" sz="4000" b="1" dirty="0"/>
              <a:t> </a:t>
            </a:r>
            <a:r>
              <a:rPr lang="en-US" sz="4000" b="1" dirty="0" err="1"/>
              <a:t>xuất</a:t>
            </a:r>
            <a:r>
              <a:rPr lang="en-US" sz="4000" b="1" dirty="0"/>
              <a:t> </a:t>
            </a:r>
            <a:r>
              <a:rPr lang="en-US" sz="4000" b="1" dirty="0" err="1"/>
              <a:t>toán</a:t>
            </a:r>
            <a:r>
              <a:rPr lang="en-US" sz="4000" b="1" dirty="0"/>
              <a:t> </a:t>
            </a:r>
            <a:r>
              <a:rPr lang="en-US" sz="4000" b="1" dirty="0" err="1"/>
              <a:t>thuốc</a:t>
            </a:r>
            <a:r>
              <a:rPr lang="en-US" sz="4000" b="1" dirty="0"/>
              <a:t> BHYT </a:t>
            </a:r>
            <a:r>
              <a:rPr lang="en-US" sz="4000" b="1" dirty="0" err="1"/>
              <a:t>hiện</a:t>
            </a:r>
            <a:r>
              <a:rPr lang="en-US" sz="4000" b="1" dirty="0"/>
              <a:t> </a:t>
            </a:r>
            <a:r>
              <a:rPr lang="en-US" sz="4000" b="1" dirty="0" err="1"/>
              <a:t>đang</a:t>
            </a:r>
            <a:r>
              <a:rPr lang="en-US" sz="4000" b="1" dirty="0"/>
              <a:t> </a:t>
            </a:r>
            <a:r>
              <a:rPr lang="en-US" sz="4000" b="1" dirty="0" err="1"/>
              <a:t>được</a:t>
            </a:r>
            <a:r>
              <a:rPr lang="en-US" sz="4000" b="1" dirty="0"/>
              <a:t> </a:t>
            </a:r>
            <a:r>
              <a:rPr lang="en-US" sz="4000" b="1" dirty="0" err="1"/>
              <a:t>khoa</a:t>
            </a:r>
            <a:r>
              <a:rPr lang="en-US" sz="4000" b="1" dirty="0"/>
              <a:t> </a:t>
            </a:r>
            <a:r>
              <a:rPr lang="en-US" sz="4000" b="1" dirty="0" err="1"/>
              <a:t>Dược</a:t>
            </a:r>
            <a:r>
              <a:rPr lang="en-US" sz="4000" b="1" dirty="0"/>
              <a:t> </a:t>
            </a:r>
            <a:r>
              <a:rPr lang="en-US" sz="4000" b="1" dirty="0" err="1"/>
              <a:t>thực</a:t>
            </a:r>
            <a:r>
              <a:rPr lang="en-US" sz="4000" b="1" dirty="0"/>
              <a:t> </a:t>
            </a:r>
            <a:r>
              <a:rPr lang="en-US" sz="4000" b="1" dirty="0" err="1"/>
              <a:t>hiện</a:t>
            </a:r>
            <a:r>
              <a:rPr lang="en-US" sz="3200" b="1" dirty="0"/>
              <a:t/>
            </a:r>
            <a:br>
              <a:rPr lang="en-US" sz="3200" b="1" dirty="0"/>
            </a:br>
            <a:r>
              <a:rPr lang="en-US" sz="3200" dirty="0"/>
              <a:t/>
            </a:r>
            <a:br>
              <a:rPr lang="en-US" sz="3200" dirty="0"/>
            </a:br>
            <a:endParaRPr lang="en-US" sz="3200" dirty="0"/>
          </a:p>
        </p:txBody>
      </p:sp>
    </p:spTree>
    <p:extLst>
      <p:ext uri="{BB962C8B-B14F-4D97-AF65-F5344CB8AC3E}">
        <p14:creationId xmlns:p14="http://schemas.microsoft.com/office/powerpoint/2010/main" val="25106191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1676400"/>
            <a:ext cx="8305800" cy="4449763"/>
          </a:xfrm>
        </p:spPr>
        <p:txBody>
          <a:bodyPr/>
          <a:lstStyle/>
          <a:p>
            <a:pPr marL="0" indent="0">
              <a:buNone/>
            </a:pPr>
            <a:r>
              <a:rPr lang="en-US" dirty="0" smtClean="0"/>
              <a:t>-</a:t>
            </a:r>
            <a:r>
              <a:rPr lang="en-US" dirty="0" err="1" smtClean="0"/>
              <a:t>Kiểm</a:t>
            </a:r>
            <a:r>
              <a:rPr lang="en-US" dirty="0" smtClean="0"/>
              <a:t> </a:t>
            </a:r>
            <a:r>
              <a:rPr lang="en-US" dirty="0" err="1" smtClean="0"/>
              <a:t>soát</a:t>
            </a:r>
            <a:r>
              <a:rPr lang="en-US" dirty="0" smtClean="0"/>
              <a:t> </a:t>
            </a:r>
            <a:r>
              <a:rPr lang="en-US" dirty="0" err="1" smtClean="0"/>
              <a:t>chỉ</a:t>
            </a:r>
            <a:r>
              <a:rPr lang="en-US" dirty="0" smtClean="0"/>
              <a:t> </a:t>
            </a:r>
            <a:r>
              <a:rPr lang="en-US" dirty="0" err="1" smtClean="0"/>
              <a:t>định</a:t>
            </a:r>
            <a:r>
              <a:rPr lang="en-US" dirty="0" smtClean="0"/>
              <a:t> </a:t>
            </a:r>
          </a:p>
          <a:p>
            <a:pPr marL="0" indent="0">
              <a:buNone/>
            </a:pPr>
            <a:r>
              <a:rPr lang="en-US" dirty="0" smtClean="0"/>
              <a:t>-</a:t>
            </a:r>
            <a:r>
              <a:rPr lang="en-US" dirty="0" err="1" smtClean="0"/>
              <a:t>Kiểm</a:t>
            </a:r>
            <a:r>
              <a:rPr lang="en-US" dirty="0" smtClean="0"/>
              <a:t> </a:t>
            </a:r>
            <a:r>
              <a:rPr lang="en-US" dirty="0" err="1" smtClean="0"/>
              <a:t>soát</a:t>
            </a:r>
            <a:r>
              <a:rPr lang="en-US" dirty="0" smtClean="0"/>
              <a:t> </a:t>
            </a:r>
            <a:r>
              <a:rPr lang="en-US" dirty="0" err="1" smtClean="0"/>
              <a:t>chống</a:t>
            </a:r>
            <a:r>
              <a:rPr lang="en-US" dirty="0" smtClean="0"/>
              <a:t> </a:t>
            </a:r>
            <a:r>
              <a:rPr lang="en-US" dirty="0" err="1" smtClean="0"/>
              <a:t>chỉ</a:t>
            </a:r>
            <a:r>
              <a:rPr lang="en-US" dirty="0" smtClean="0"/>
              <a:t> </a:t>
            </a:r>
            <a:r>
              <a:rPr lang="en-US" dirty="0" err="1" smtClean="0"/>
              <a:t>định</a:t>
            </a:r>
            <a:endParaRPr lang="en-US" dirty="0" smtClean="0"/>
          </a:p>
          <a:p>
            <a:pPr marL="0" indent="0">
              <a:buNone/>
            </a:pPr>
            <a:r>
              <a:rPr lang="en-US" dirty="0" smtClean="0"/>
              <a:t>-</a:t>
            </a:r>
            <a:r>
              <a:rPr lang="en-US" dirty="0" err="1" smtClean="0"/>
              <a:t>Đơn</a:t>
            </a:r>
            <a:r>
              <a:rPr lang="en-US" dirty="0" smtClean="0"/>
              <a:t> </a:t>
            </a:r>
            <a:r>
              <a:rPr lang="en-US" dirty="0" err="1" smtClean="0"/>
              <a:t>kê</a:t>
            </a:r>
            <a:r>
              <a:rPr lang="en-US" dirty="0" smtClean="0"/>
              <a:t> </a:t>
            </a:r>
            <a:r>
              <a:rPr lang="en-US" dirty="0" err="1" smtClean="0"/>
              <a:t>trùng</a:t>
            </a:r>
            <a:r>
              <a:rPr lang="en-US" dirty="0" smtClean="0"/>
              <a:t> </a:t>
            </a:r>
            <a:r>
              <a:rPr lang="en-US" dirty="0" err="1" smtClean="0"/>
              <a:t>hoạt</a:t>
            </a:r>
            <a:r>
              <a:rPr lang="en-US" dirty="0" smtClean="0"/>
              <a:t> </a:t>
            </a:r>
            <a:r>
              <a:rPr lang="en-US" dirty="0" err="1" smtClean="0"/>
              <a:t>chất</a:t>
            </a:r>
            <a:r>
              <a:rPr lang="en-US" dirty="0" smtClean="0"/>
              <a:t> </a:t>
            </a:r>
            <a:r>
              <a:rPr lang="en-US" dirty="0" err="1" smtClean="0"/>
              <a:t>hoặc</a:t>
            </a:r>
            <a:r>
              <a:rPr lang="en-US" dirty="0" smtClean="0"/>
              <a:t> </a:t>
            </a:r>
          </a:p>
          <a:p>
            <a:pPr marL="0" indent="0">
              <a:buNone/>
            </a:pPr>
            <a:r>
              <a:rPr lang="en-US" dirty="0"/>
              <a:t> </a:t>
            </a:r>
            <a:r>
              <a:rPr lang="en-US" dirty="0" smtClean="0"/>
              <a:t> </a:t>
            </a:r>
            <a:r>
              <a:rPr lang="en-US" dirty="0" err="1" smtClean="0"/>
              <a:t>trùng</a:t>
            </a:r>
            <a:r>
              <a:rPr lang="en-US" dirty="0" smtClean="0"/>
              <a:t> </a:t>
            </a:r>
            <a:r>
              <a:rPr lang="en-US" dirty="0" err="1" smtClean="0"/>
              <a:t>nhóm</a:t>
            </a:r>
            <a:r>
              <a:rPr lang="en-US" dirty="0" smtClean="0"/>
              <a:t> </a:t>
            </a:r>
            <a:r>
              <a:rPr lang="en-US" dirty="0" err="1" smtClean="0"/>
              <a:t>tác</a:t>
            </a:r>
            <a:r>
              <a:rPr lang="en-US" dirty="0" smtClean="0"/>
              <a:t> </a:t>
            </a:r>
            <a:r>
              <a:rPr lang="en-US" dirty="0" err="1" smtClean="0"/>
              <a:t>dụng</a:t>
            </a:r>
            <a:endParaRPr lang="en-US" dirty="0" smtClean="0"/>
          </a:p>
          <a:p>
            <a:pPr marL="0" indent="0">
              <a:buNone/>
            </a:pPr>
            <a:r>
              <a:rPr lang="en-US" dirty="0" smtClean="0"/>
              <a:t>-</a:t>
            </a:r>
            <a:r>
              <a:rPr lang="en-US" dirty="0" err="1" smtClean="0"/>
              <a:t>Tương</a:t>
            </a:r>
            <a:r>
              <a:rPr lang="en-US" dirty="0" smtClean="0"/>
              <a:t> </a:t>
            </a:r>
            <a:r>
              <a:rPr lang="en-US" dirty="0" err="1" smtClean="0"/>
              <a:t>tác</a:t>
            </a:r>
            <a:r>
              <a:rPr lang="en-US" dirty="0" smtClean="0"/>
              <a:t> </a:t>
            </a:r>
            <a:r>
              <a:rPr lang="en-US" dirty="0" err="1" smtClean="0"/>
              <a:t>thuốc</a:t>
            </a:r>
            <a:endParaRPr lang="en-US" dirty="0" smtClean="0"/>
          </a:p>
          <a:p>
            <a:pPr marL="0" indent="0">
              <a:buNone/>
            </a:pPr>
            <a:r>
              <a:rPr lang="en-US" dirty="0" smtClean="0"/>
              <a:t>-</a:t>
            </a:r>
            <a:r>
              <a:rPr lang="en-US" dirty="0" err="1" smtClean="0"/>
              <a:t>Kiểm</a:t>
            </a:r>
            <a:r>
              <a:rPr lang="en-US" dirty="0" smtClean="0"/>
              <a:t> </a:t>
            </a:r>
            <a:r>
              <a:rPr lang="en-US" dirty="0" err="1" smtClean="0"/>
              <a:t>soát</a:t>
            </a:r>
            <a:r>
              <a:rPr lang="en-US" dirty="0" smtClean="0"/>
              <a:t> </a:t>
            </a:r>
            <a:r>
              <a:rPr lang="en-US" dirty="0" err="1" smtClean="0"/>
              <a:t>liều</a:t>
            </a:r>
            <a:r>
              <a:rPr lang="en-US" dirty="0" smtClean="0"/>
              <a:t> </a:t>
            </a:r>
            <a:r>
              <a:rPr lang="en-US" dirty="0" err="1" smtClean="0"/>
              <a:t>lượng</a:t>
            </a:r>
            <a:endParaRPr lang="en-US" dirty="0" smtClean="0"/>
          </a:p>
          <a:p>
            <a:pPr marL="0" indent="0">
              <a:buNone/>
            </a:pPr>
            <a:r>
              <a:rPr lang="en-US" dirty="0" smtClean="0"/>
              <a:t>-</a:t>
            </a:r>
            <a:r>
              <a:rPr lang="en-US" dirty="0" err="1" smtClean="0"/>
              <a:t>Hướng</a:t>
            </a:r>
            <a:r>
              <a:rPr lang="en-US" dirty="0" smtClean="0"/>
              <a:t> </a:t>
            </a:r>
            <a:r>
              <a:rPr lang="en-US" dirty="0" err="1" smtClean="0"/>
              <a:t>dẫn</a:t>
            </a:r>
            <a:r>
              <a:rPr lang="en-US" dirty="0" smtClean="0"/>
              <a:t> </a:t>
            </a:r>
            <a:r>
              <a:rPr lang="en-US" dirty="0" err="1" smtClean="0"/>
              <a:t>sử</a:t>
            </a:r>
            <a:r>
              <a:rPr lang="en-US" dirty="0" smtClean="0"/>
              <a:t> </a:t>
            </a:r>
            <a:r>
              <a:rPr lang="en-US" dirty="0" err="1" smtClean="0"/>
              <a:t>dụng</a:t>
            </a:r>
            <a:r>
              <a:rPr lang="en-US" dirty="0" smtClean="0"/>
              <a:t> </a:t>
            </a:r>
            <a:r>
              <a:rPr lang="en-US" dirty="0" err="1" smtClean="0"/>
              <a:t>thuốc</a:t>
            </a:r>
            <a:r>
              <a:rPr lang="en-US" dirty="0" smtClean="0"/>
              <a:t> </a:t>
            </a:r>
            <a:r>
              <a:rPr lang="en-US" dirty="0" err="1" smtClean="0"/>
              <a:t>trực</a:t>
            </a:r>
            <a:r>
              <a:rPr lang="en-US" dirty="0" smtClean="0"/>
              <a:t> </a:t>
            </a:r>
            <a:r>
              <a:rPr lang="en-US" dirty="0" err="1" smtClean="0"/>
              <a:t>tiếp</a:t>
            </a:r>
            <a:r>
              <a:rPr lang="en-US" dirty="0" smtClean="0"/>
              <a:t> </a:t>
            </a:r>
            <a:r>
              <a:rPr lang="en-US" dirty="0" err="1" smtClean="0"/>
              <a:t>cho</a:t>
            </a:r>
            <a:r>
              <a:rPr lang="en-US" dirty="0" smtClean="0"/>
              <a:t> </a:t>
            </a:r>
            <a:r>
              <a:rPr lang="en-US" dirty="0" err="1" smtClean="0"/>
              <a:t>bệnh</a:t>
            </a:r>
            <a:r>
              <a:rPr lang="en-US" dirty="0" smtClean="0"/>
              <a:t> </a:t>
            </a:r>
            <a:r>
              <a:rPr lang="en-US" dirty="0" err="1" smtClean="0"/>
              <a:t>nhân</a:t>
            </a:r>
            <a:r>
              <a:rPr lang="en-US" dirty="0" smtClean="0"/>
              <a:t> </a:t>
            </a:r>
            <a:r>
              <a:rPr lang="en-US" dirty="0" err="1" smtClean="0"/>
              <a:t>khi</a:t>
            </a:r>
            <a:r>
              <a:rPr lang="en-US" dirty="0" smtClean="0"/>
              <a:t> </a:t>
            </a:r>
            <a:r>
              <a:rPr lang="en-US" dirty="0" err="1" smtClean="0"/>
              <a:t>cấp</a:t>
            </a:r>
            <a:r>
              <a:rPr lang="en-US" dirty="0" smtClean="0"/>
              <a:t> </a:t>
            </a:r>
            <a:r>
              <a:rPr lang="en-US" dirty="0" err="1" smtClean="0"/>
              <a:t>phát</a:t>
            </a:r>
            <a:endParaRPr lang="en-US" dirty="0"/>
          </a:p>
        </p:txBody>
      </p:sp>
      <p:sp>
        <p:nvSpPr>
          <p:cNvPr id="3" name="Title 2"/>
          <p:cNvSpPr>
            <a:spLocks noGrp="1"/>
          </p:cNvSpPr>
          <p:nvPr>
            <p:ph type="title"/>
          </p:nvPr>
        </p:nvSpPr>
        <p:spPr>
          <a:xfrm>
            <a:off x="457200" y="457200"/>
            <a:ext cx="8229600" cy="1219200"/>
          </a:xfrm>
        </p:spPr>
        <p:txBody>
          <a:bodyPr>
            <a:noAutofit/>
          </a:bodyPr>
          <a:lstStyle/>
          <a:p>
            <a:r>
              <a:rPr lang="en-US" sz="3600" b="1" i="1" dirty="0"/>
              <a:t>1.Dược </a:t>
            </a:r>
            <a:r>
              <a:rPr lang="en-US" sz="3600" b="1" i="1" dirty="0" err="1"/>
              <a:t>sĩ</a:t>
            </a:r>
            <a:r>
              <a:rPr lang="en-US" sz="3600" b="1" i="1" dirty="0"/>
              <a:t> </a:t>
            </a:r>
            <a:r>
              <a:rPr lang="en-US" sz="3600" b="1" i="1" dirty="0" err="1"/>
              <a:t>trực</a:t>
            </a:r>
            <a:r>
              <a:rPr lang="en-US" sz="3600" b="1" i="1" dirty="0"/>
              <a:t> </a:t>
            </a:r>
            <a:r>
              <a:rPr lang="en-US" sz="3600" b="1" i="1" dirty="0" err="1"/>
              <a:t>tiếp</a:t>
            </a:r>
            <a:r>
              <a:rPr lang="en-US" sz="3600" b="1" i="1" dirty="0"/>
              <a:t> </a:t>
            </a:r>
            <a:r>
              <a:rPr lang="en-US" sz="3600" b="1" i="1" dirty="0" err="1"/>
              <a:t>kiểm</a:t>
            </a:r>
            <a:r>
              <a:rPr lang="en-US" sz="3600" b="1" i="1" dirty="0"/>
              <a:t> </a:t>
            </a:r>
            <a:r>
              <a:rPr lang="en-US" sz="3600" b="1" i="1" dirty="0" err="1"/>
              <a:t>soát</a:t>
            </a:r>
            <a:r>
              <a:rPr lang="en-US" sz="3600" b="1" i="1" dirty="0"/>
              <a:t> </a:t>
            </a:r>
            <a:r>
              <a:rPr lang="en-US" sz="3600" b="1" i="1" dirty="0" err="1"/>
              <a:t>đầu</a:t>
            </a:r>
            <a:r>
              <a:rPr lang="en-US" sz="3600" b="1" i="1" dirty="0"/>
              <a:t> </a:t>
            </a:r>
            <a:r>
              <a:rPr lang="en-US" sz="3600" b="1" i="1" dirty="0" err="1"/>
              <a:t>ra</a:t>
            </a:r>
            <a:r>
              <a:rPr lang="en-US" sz="3600" b="1" i="1" dirty="0"/>
              <a:t> </a:t>
            </a:r>
            <a:r>
              <a:rPr lang="en-US" sz="3600" b="1" i="1" dirty="0" err="1"/>
              <a:t>của</a:t>
            </a:r>
            <a:r>
              <a:rPr lang="en-US" sz="3600" b="1" i="1" dirty="0"/>
              <a:t> </a:t>
            </a:r>
            <a:r>
              <a:rPr lang="en-US" sz="3600" b="1" i="1" dirty="0" err="1"/>
              <a:t>đơn</a:t>
            </a:r>
            <a:r>
              <a:rPr lang="en-US" sz="3600" b="1" i="1" dirty="0"/>
              <a:t> </a:t>
            </a:r>
            <a:r>
              <a:rPr lang="en-US" sz="3600" b="1" i="1" dirty="0" err="1"/>
              <a:t>thuốc</a:t>
            </a:r>
            <a:r>
              <a:rPr lang="en-US" sz="3600" b="1" i="1" dirty="0"/>
              <a:t/>
            </a:r>
            <a:br>
              <a:rPr lang="en-US" sz="3600" b="1" i="1" dirty="0"/>
            </a:br>
            <a:endParaRPr lang="en-US" sz="3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1981200"/>
            <a:ext cx="3048000" cy="2286000"/>
          </a:xfrm>
          <a:prstGeom prst="rect">
            <a:avLst/>
          </a:prstGeom>
        </p:spPr>
      </p:pic>
    </p:spTree>
    <p:extLst>
      <p:ext uri="{BB962C8B-B14F-4D97-AF65-F5344CB8AC3E}">
        <p14:creationId xmlns:p14="http://schemas.microsoft.com/office/powerpoint/2010/main" val="3901586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381000"/>
            <a:ext cx="8153400" cy="58674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6086017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457200"/>
            <a:ext cx="8305800" cy="51816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307816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828800"/>
            <a:ext cx="8153399" cy="4297363"/>
          </a:xfrm>
        </p:spPr>
        <p:txBody>
          <a:bodyPr/>
          <a:lstStyle/>
          <a:p>
            <a:pPr marL="0" indent="0">
              <a:buNone/>
            </a:pPr>
            <a:r>
              <a:rPr lang="en-US" dirty="0" smtClean="0"/>
              <a:t>-</a:t>
            </a:r>
            <a:r>
              <a:rPr lang="en-US" dirty="0" err="1" smtClean="0"/>
              <a:t>Đưa</a:t>
            </a:r>
            <a:r>
              <a:rPr lang="en-US" dirty="0" smtClean="0"/>
              <a:t> </a:t>
            </a:r>
            <a:r>
              <a:rPr lang="en-US" dirty="0" err="1" smtClean="0"/>
              <a:t>chống</a:t>
            </a:r>
            <a:r>
              <a:rPr lang="en-US" dirty="0" smtClean="0"/>
              <a:t> </a:t>
            </a:r>
            <a:r>
              <a:rPr lang="en-US" dirty="0" err="1" smtClean="0"/>
              <a:t>chỉ</a:t>
            </a:r>
            <a:r>
              <a:rPr lang="en-US" dirty="0" smtClean="0"/>
              <a:t> </a:t>
            </a:r>
            <a:r>
              <a:rPr lang="en-US" dirty="0" err="1" smtClean="0"/>
              <a:t>định</a:t>
            </a:r>
            <a:r>
              <a:rPr lang="en-US" dirty="0" smtClean="0"/>
              <a:t> </a:t>
            </a:r>
            <a:r>
              <a:rPr lang="en-US" dirty="0" err="1" smtClean="0"/>
              <a:t>thuốc</a:t>
            </a:r>
            <a:r>
              <a:rPr lang="en-US" dirty="0" smtClean="0"/>
              <a:t> </a:t>
            </a:r>
            <a:r>
              <a:rPr lang="en-US" dirty="0" err="1" smtClean="0"/>
              <a:t>cảnh</a:t>
            </a:r>
            <a:r>
              <a:rPr lang="en-US" dirty="0" smtClean="0"/>
              <a:t> </a:t>
            </a:r>
            <a:r>
              <a:rPr lang="en-US" dirty="0" err="1" smtClean="0"/>
              <a:t>báo</a:t>
            </a:r>
            <a:r>
              <a:rPr lang="en-US" dirty="0" smtClean="0"/>
              <a:t> </a:t>
            </a:r>
            <a:r>
              <a:rPr lang="en-US" dirty="0" err="1" smtClean="0"/>
              <a:t>lên</a:t>
            </a:r>
            <a:r>
              <a:rPr lang="en-US" dirty="0" smtClean="0"/>
              <a:t> </a:t>
            </a:r>
            <a:r>
              <a:rPr lang="en-US" dirty="0" err="1" smtClean="0"/>
              <a:t>phần</a:t>
            </a:r>
            <a:r>
              <a:rPr lang="en-US" dirty="0" smtClean="0"/>
              <a:t> </a:t>
            </a:r>
            <a:r>
              <a:rPr lang="en-US" dirty="0" err="1" smtClean="0"/>
              <a:t>mềm</a:t>
            </a:r>
            <a:r>
              <a:rPr lang="en-US" dirty="0" smtClean="0"/>
              <a:t> </a:t>
            </a:r>
            <a:r>
              <a:rPr lang="en-US" dirty="0" err="1" smtClean="0"/>
              <a:t>kê</a:t>
            </a:r>
            <a:r>
              <a:rPr lang="en-US" dirty="0" smtClean="0"/>
              <a:t> </a:t>
            </a:r>
            <a:r>
              <a:rPr lang="en-US" dirty="0" err="1" smtClean="0"/>
              <a:t>đơn</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b="1" i="1" dirty="0" smtClean="0"/>
              <a:t>2. </a:t>
            </a:r>
            <a:r>
              <a:rPr lang="en-US" b="1" i="1" dirty="0" err="1" smtClean="0"/>
              <a:t>Đưa</a:t>
            </a:r>
            <a:r>
              <a:rPr lang="en-US" b="1" i="1" dirty="0" smtClean="0"/>
              <a:t> </a:t>
            </a:r>
            <a:r>
              <a:rPr lang="en-US" b="1" i="1" dirty="0" err="1" smtClean="0"/>
              <a:t>cảnh</a:t>
            </a:r>
            <a:r>
              <a:rPr lang="en-US" b="1" i="1" dirty="0" smtClean="0"/>
              <a:t> </a:t>
            </a:r>
            <a:r>
              <a:rPr lang="en-US" b="1" i="1" dirty="0" err="1" smtClean="0"/>
              <a:t>báo</a:t>
            </a:r>
            <a:r>
              <a:rPr lang="en-US" b="1" i="1" dirty="0" smtClean="0"/>
              <a:t> </a:t>
            </a:r>
            <a:r>
              <a:rPr lang="en-US" b="1" i="1" dirty="0" err="1" smtClean="0"/>
              <a:t>thuốc</a:t>
            </a:r>
            <a:r>
              <a:rPr lang="en-US" b="1" i="1" dirty="0" smtClean="0"/>
              <a:t> </a:t>
            </a:r>
            <a:r>
              <a:rPr lang="en-US" b="1" i="1" dirty="0" err="1" smtClean="0"/>
              <a:t>lên</a:t>
            </a:r>
            <a:r>
              <a:rPr lang="en-US" b="1" i="1" dirty="0" smtClean="0"/>
              <a:t> </a:t>
            </a:r>
            <a:r>
              <a:rPr lang="en-US" b="1" i="1" dirty="0" err="1" smtClean="0"/>
              <a:t>phần</a:t>
            </a:r>
            <a:r>
              <a:rPr lang="en-US" b="1" i="1" dirty="0" smtClean="0"/>
              <a:t> </a:t>
            </a:r>
            <a:r>
              <a:rPr lang="en-US" b="1" i="1" dirty="0" err="1" smtClean="0"/>
              <a:t>mềm</a:t>
            </a:r>
            <a:r>
              <a:rPr lang="en-US" b="1" i="1" dirty="0" smtClean="0"/>
              <a:t> </a:t>
            </a:r>
            <a:r>
              <a:rPr lang="en-US" b="1" i="1" dirty="0" err="1" smtClean="0"/>
              <a:t>kê</a:t>
            </a:r>
            <a:r>
              <a:rPr lang="en-US" b="1" i="1" dirty="0" smtClean="0"/>
              <a:t> </a:t>
            </a:r>
            <a:r>
              <a:rPr lang="en-US" b="1" i="1" dirty="0" err="1" smtClean="0"/>
              <a:t>đơn</a:t>
            </a:r>
            <a:endParaRPr lang="en-US" b="1" i="1"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219200" y="2514600"/>
            <a:ext cx="6096000" cy="4038600"/>
          </a:xfrm>
          <a:prstGeom prst="rect">
            <a:avLst/>
          </a:prstGeom>
        </p:spPr>
      </p:pic>
    </p:spTree>
    <p:extLst>
      <p:ext uri="{BB962C8B-B14F-4D97-AF65-F5344CB8AC3E}">
        <p14:creationId xmlns:p14="http://schemas.microsoft.com/office/powerpoint/2010/main" val="14857240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381999" cy="4068763"/>
          </a:xfrm>
        </p:spPr>
        <p:txBody>
          <a:bodyPr/>
          <a:lstStyle/>
          <a:p>
            <a:pPr marL="0" indent="0">
              <a:buNone/>
            </a:pPr>
            <a:r>
              <a:rPr lang="en-US" dirty="0" smtClean="0"/>
              <a:t>-</a:t>
            </a:r>
            <a:r>
              <a:rPr lang="en-US" dirty="0" err="1"/>
              <a:t>Tương</a:t>
            </a:r>
            <a:r>
              <a:rPr lang="en-US" dirty="0"/>
              <a:t> </a:t>
            </a:r>
            <a:r>
              <a:rPr lang="en-US" dirty="0" err="1"/>
              <a:t>tác</a:t>
            </a:r>
            <a:r>
              <a:rPr lang="en-US" dirty="0"/>
              <a:t> </a:t>
            </a:r>
            <a:r>
              <a:rPr lang="en-US" dirty="0" err="1"/>
              <a:t>thuốc</a:t>
            </a:r>
            <a:r>
              <a:rPr lang="en-US" dirty="0"/>
              <a:t> </a:t>
            </a:r>
            <a:r>
              <a:rPr lang="en-US" dirty="0" err="1"/>
              <a:t>cảnh</a:t>
            </a:r>
            <a:r>
              <a:rPr lang="en-US" dirty="0"/>
              <a:t> </a:t>
            </a:r>
            <a:r>
              <a:rPr lang="en-US" dirty="0" err="1"/>
              <a:t>báo</a:t>
            </a:r>
            <a:r>
              <a:rPr lang="en-US" dirty="0"/>
              <a:t> </a:t>
            </a:r>
            <a:r>
              <a:rPr lang="en-US" dirty="0" err="1" smtClean="0"/>
              <a:t>trên</a:t>
            </a:r>
            <a:r>
              <a:rPr lang="en-US" dirty="0" smtClean="0"/>
              <a:t> </a:t>
            </a:r>
            <a:r>
              <a:rPr lang="en-US" dirty="0" err="1"/>
              <a:t>phần</a:t>
            </a:r>
            <a:r>
              <a:rPr lang="en-US" dirty="0"/>
              <a:t> </a:t>
            </a:r>
            <a:r>
              <a:rPr lang="en-US" dirty="0" err="1" smtClean="0"/>
              <a:t>mềm</a:t>
            </a:r>
            <a:r>
              <a:rPr lang="en-US" dirty="0" smtClean="0"/>
              <a:t> </a:t>
            </a:r>
            <a:r>
              <a:rPr lang="en-US" dirty="0" err="1" smtClean="0"/>
              <a:t>kê</a:t>
            </a:r>
            <a:r>
              <a:rPr lang="en-US" dirty="0" smtClean="0"/>
              <a:t> </a:t>
            </a:r>
            <a:r>
              <a:rPr lang="en-US" dirty="0" err="1" smtClean="0"/>
              <a:t>đơn</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b="1" i="1" dirty="0"/>
              <a:t>2. </a:t>
            </a:r>
            <a:r>
              <a:rPr lang="en-US" b="1" i="1" dirty="0" err="1"/>
              <a:t>Đưa</a:t>
            </a:r>
            <a:r>
              <a:rPr lang="en-US" b="1" i="1" dirty="0"/>
              <a:t> </a:t>
            </a:r>
            <a:r>
              <a:rPr lang="en-US" b="1" i="1" dirty="0" err="1"/>
              <a:t>cảnh</a:t>
            </a:r>
            <a:r>
              <a:rPr lang="en-US" b="1" i="1" dirty="0"/>
              <a:t> </a:t>
            </a:r>
            <a:r>
              <a:rPr lang="en-US" b="1" i="1" dirty="0" err="1"/>
              <a:t>báo</a:t>
            </a:r>
            <a:r>
              <a:rPr lang="en-US" b="1" i="1" dirty="0"/>
              <a:t> </a:t>
            </a:r>
            <a:r>
              <a:rPr lang="en-US" b="1" i="1" dirty="0" err="1"/>
              <a:t>thuốc</a:t>
            </a:r>
            <a:r>
              <a:rPr lang="en-US" b="1" i="1" dirty="0"/>
              <a:t> </a:t>
            </a:r>
            <a:r>
              <a:rPr lang="en-US" b="1" i="1" dirty="0" err="1"/>
              <a:t>lên</a:t>
            </a:r>
            <a:r>
              <a:rPr lang="en-US" b="1" i="1" dirty="0"/>
              <a:t> </a:t>
            </a:r>
            <a:r>
              <a:rPr lang="en-US" b="1" i="1" dirty="0" err="1"/>
              <a:t>phần</a:t>
            </a:r>
            <a:r>
              <a:rPr lang="en-US" b="1" i="1" dirty="0"/>
              <a:t> </a:t>
            </a:r>
            <a:r>
              <a:rPr lang="en-US" b="1" i="1" dirty="0" err="1"/>
              <a:t>mềm</a:t>
            </a:r>
            <a:r>
              <a:rPr lang="en-US" b="1" i="1" dirty="0"/>
              <a:t> </a:t>
            </a:r>
            <a:r>
              <a:rPr lang="en-US" b="1" i="1" dirty="0" err="1"/>
              <a:t>kê</a:t>
            </a:r>
            <a:r>
              <a:rPr lang="en-US" b="1" i="1" dirty="0"/>
              <a:t> </a:t>
            </a:r>
            <a:r>
              <a:rPr lang="en-US" b="1" i="1" dirty="0" err="1"/>
              <a:t>đơn</a:t>
            </a:r>
            <a:endParaRPr lang="en-US"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l="1948" r="2597"/>
          <a:stretch/>
        </p:blipFill>
        <p:spPr>
          <a:xfrm>
            <a:off x="471055" y="2514600"/>
            <a:ext cx="8146472" cy="4191000"/>
          </a:xfrm>
          <a:prstGeom prst="rect">
            <a:avLst/>
          </a:prstGeom>
        </p:spPr>
      </p:pic>
    </p:spTree>
    <p:extLst>
      <p:ext uri="{BB962C8B-B14F-4D97-AF65-F5344CB8AC3E}">
        <p14:creationId xmlns:p14="http://schemas.microsoft.com/office/powerpoint/2010/main" val="6390672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1" y="1981200"/>
            <a:ext cx="8305800" cy="4144963"/>
          </a:xfrm>
        </p:spPr>
        <p:txBody>
          <a:bodyPr/>
          <a:lstStyle/>
          <a:p>
            <a:pPr marL="0" indent="0">
              <a:buNone/>
            </a:pPr>
            <a:r>
              <a:rPr lang="en-US" dirty="0" smtClean="0"/>
              <a:t>1.Đối </a:t>
            </a:r>
            <a:r>
              <a:rPr lang="en-US" dirty="0" err="1" smtClean="0"/>
              <a:t>với</a:t>
            </a:r>
            <a:r>
              <a:rPr lang="en-US" dirty="0" smtClean="0"/>
              <a:t> </a:t>
            </a:r>
            <a:r>
              <a:rPr lang="en-US" dirty="0" err="1" smtClean="0"/>
              <a:t>bệnh</a:t>
            </a:r>
            <a:r>
              <a:rPr lang="en-US" dirty="0" smtClean="0"/>
              <a:t> </a:t>
            </a:r>
            <a:r>
              <a:rPr lang="en-US" dirty="0" err="1" smtClean="0"/>
              <a:t>nhân</a:t>
            </a:r>
            <a:r>
              <a:rPr lang="en-US" dirty="0" smtClean="0"/>
              <a:t> </a:t>
            </a:r>
            <a:r>
              <a:rPr lang="en-US" dirty="0" err="1" smtClean="0"/>
              <a:t>ngoại</a:t>
            </a:r>
            <a:r>
              <a:rPr lang="en-US" dirty="0" smtClean="0"/>
              <a:t> </a:t>
            </a:r>
            <a:r>
              <a:rPr lang="en-US" dirty="0" err="1" smtClean="0"/>
              <a:t>trú</a:t>
            </a:r>
            <a:r>
              <a:rPr lang="en-US" dirty="0" smtClean="0"/>
              <a:t>: </a:t>
            </a:r>
            <a:r>
              <a:rPr lang="en-US" dirty="0" err="1" smtClean="0"/>
              <a:t>bác</a:t>
            </a:r>
            <a:r>
              <a:rPr lang="en-US" dirty="0" smtClean="0"/>
              <a:t> </a:t>
            </a:r>
            <a:r>
              <a:rPr lang="en-US" dirty="0" err="1" smtClean="0"/>
              <a:t>sĩ</a:t>
            </a:r>
            <a:r>
              <a:rPr lang="en-US" dirty="0" smtClean="0"/>
              <a:t> </a:t>
            </a:r>
            <a:r>
              <a:rPr lang="en-US" dirty="0" err="1" smtClean="0"/>
              <a:t>kê</a:t>
            </a:r>
            <a:r>
              <a:rPr lang="en-US" dirty="0" smtClean="0"/>
              <a:t> </a:t>
            </a:r>
            <a:r>
              <a:rPr lang="en-US" dirty="0" err="1" smtClean="0"/>
              <a:t>đơn</a:t>
            </a:r>
            <a:r>
              <a:rPr lang="en-US" dirty="0" smtClean="0"/>
              <a:t> </a:t>
            </a:r>
            <a:r>
              <a:rPr lang="en-US" dirty="0" err="1" smtClean="0"/>
              <a:t>khi</a:t>
            </a:r>
            <a:r>
              <a:rPr lang="en-US" dirty="0" smtClean="0"/>
              <a:t> </a:t>
            </a:r>
            <a:r>
              <a:rPr lang="en-US" dirty="0" err="1" smtClean="0"/>
              <a:t>ký</a:t>
            </a:r>
            <a:r>
              <a:rPr lang="en-US" dirty="0" smtClean="0"/>
              <a:t> </a:t>
            </a:r>
            <a:r>
              <a:rPr lang="en-US" dirty="0" err="1" smtClean="0"/>
              <a:t>kiểm</a:t>
            </a:r>
            <a:r>
              <a:rPr lang="en-US" dirty="0" smtClean="0"/>
              <a:t> </a:t>
            </a:r>
            <a:r>
              <a:rPr lang="en-US" dirty="0" err="1" smtClean="0"/>
              <a:t>soát</a:t>
            </a:r>
            <a:r>
              <a:rPr lang="en-US" dirty="0" smtClean="0"/>
              <a:t> </a:t>
            </a:r>
            <a:r>
              <a:rPr lang="en-US" dirty="0" err="1" smtClean="0"/>
              <a:t>lại</a:t>
            </a:r>
            <a:r>
              <a:rPr lang="en-US" dirty="0" smtClean="0"/>
              <a:t> </a:t>
            </a:r>
            <a:r>
              <a:rPr lang="en-US" dirty="0" err="1" smtClean="0"/>
              <a:t>đơn</a:t>
            </a:r>
            <a:r>
              <a:rPr lang="en-US" dirty="0" smtClean="0"/>
              <a:t> </a:t>
            </a:r>
            <a:r>
              <a:rPr lang="en-US" dirty="0" err="1" smtClean="0"/>
              <a:t>thuốc</a:t>
            </a:r>
            <a:r>
              <a:rPr lang="en-US" dirty="0" smtClean="0"/>
              <a:t> </a:t>
            </a:r>
            <a:r>
              <a:rPr lang="en-US" dirty="0" err="1" smtClean="0"/>
              <a:t>trước</a:t>
            </a:r>
            <a:r>
              <a:rPr lang="en-US" dirty="0" smtClean="0"/>
              <a:t> </a:t>
            </a:r>
            <a:r>
              <a:rPr lang="en-US" dirty="0" err="1" smtClean="0"/>
              <a:t>khi</a:t>
            </a:r>
            <a:r>
              <a:rPr lang="en-US" dirty="0" smtClean="0"/>
              <a:t> </a:t>
            </a:r>
            <a:r>
              <a:rPr lang="en-US" dirty="0" err="1" smtClean="0"/>
              <a:t>chuyển</a:t>
            </a:r>
            <a:r>
              <a:rPr lang="en-US" dirty="0" smtClean="0"/>
              <a:t> </a:t>
            </a:r>
            <a:r>
              <a:rPr lang="en-US" dirty="0" err="1" smtClean="0"/>
              <a:t>quầy</a:t>
            </a:r>
            <a:r>
              <a:rPr lang="en-US" dirty="0" smtClean="0"/>
              <a:t> </a:t>
            </a:r>
            <a:r>
              <a:rPr lang="en-US" dirty="0" err="1" smtClean="0"/>
              <a:t>cấp</a:t>
            </a:r>
            <a:r>
              <a:rPr lang="en-US" dirty="0" smtClean="0"/>
              <a:t> </a:t>
            </a:r>
            <a:r>
              <a:rPr lang="en-US" dirty="0" err="1" smtClean="0"/>
              <a:t>phát</a:t>
            </a:r>
            <a:r>
              <a:rPr lang="en-US" dirty="0" smtClean="0"/>
              <a:t>.</a:t>
            </a:r>
          </a:p>
          <a:p>
            <a:pPr marL="0" indent="0">
              <a:buNone/>
            </a:pPr>
            <a:r>
              <a:rPr lang="en-US" dirty="0" smtClean="0"/>
              <a:t>2. </a:t>
            </a:r>
            <a:r>
              <a:rPr lang="en-US" dirty="0" err="1" smtClean="0"/>
              <a:t>Đối</a:t>
            </a:r>
            <a:r>
              <a:rPr lang="en-US" dirty="0" smtClean="0"/>
              <a:t> </a:t>
            </a:r>
            <a:r>
              <a:rPr lang="en-US" dirty="0" err="1" smtClean="0"/>
              <a:t>với</a:t>
            </a:r>
            <a:r>
              <a:rPr lang="en-US" dirty="0" smtClean="0"/>
              <a:t> </a:t>
            </a:r>
            <a:r>
              <a:rPr lang="en-US" dirty="0" err="1" smtClean="0"/>
              <a:t>bệnh</a:t>
            </a:r>
            <a:r>
              <a:rPr lang="en-US" dirty="0" smtClean="0"/>
              <a:t> </a:t>
            </a:r>
            <a:r>
              <a:rPr lang="en-US" dirty="0" err="1" smtClean="0"/>
              <a:t>nhân</a:t>
            </a:r>
            <a:r>
              <a:rPr lang="en-US" dirty="0" smtClean="0"/>
              <a:t> </a:t>
            </a:r>
            <a:r>
              <a:rPr lang="en-US" dirty="0" err="1" smtClean="0"/>
              <a:t>nội</a:t>
            </a:r>
            <a:r>
              <a:rPr lang="en-US" dirty="0" smtClean="0"/>
              <a:t> </a:t>
            </a:r>
            <a:r>
              <a:rPr lang="en-US" dirty="0" err="1" smtClean="0"/>
              <a:t>trú</a:t>
            </a:r>
            <a:r>
              <a:rPr lang="en-US" dirty="0" smtClean="0"/>
              <a:t>: </a:t>
            </a:r>
            <a:r>
              <a:rPr lang="en-US" dirty="0" err="1" smtClean="0"/>
              <a:t>Các</a:t>
            </a:r>
            <a:r>
              <a:rPr lang="en-US" dirty="0" smtClean="0"/>
              <a:t> </a:t>
            </a:r>
            <a:r>
              <a:rPr lang="en-US" dirty="0" err="1" smtClean="0"/>
              <a:t>trưởng</a:t>
            </a:r>
            <a:r>
              <a:rPr lang="en-US" dirty="0" smtClean="0"/>
              <a:t> </a:t>
            </a:r>
            <a:r>
              <a:rPr lang="en-US" dirty="0" err="1" smtClean="0"/>
              <a:t>khoa</a:t>
            </a:r>
            <a:r>
              <a:rPr lang="en-US" dirty="0" smtClean="0"/>
              <a:t> </a:t>
            </a:r>
            <a:r>
              <a:rPr lang="en-US" dirty="0" err="1" smtClean="0"/>
              <a:t>khi</a:t>
            </a:r>
            <a:r>
              <a:rPr lang="en-US" dirty="0" smtClean="0"/>
              <a:t> </a:t>
            </a:r>
            <a:r>
              <a:rPr lang="en-US" dirty="0" err="1" smtClean="0"/>
              <a:t>duyệt</a:t>
            </a:r>
            <a:r>
              <a:rPr lang="en-US" dirty="0" smtClean="0"/>
              <a:t> </a:t>
            </a:r>
            <a:r>
              <a:rPr lang="en-US" dirty="0" err="1" smtClean="0"/>
              <a:t>bệnh</a:t>
            </a:r>
            <a:r>
              <a:rPr lang="en-US" dirty="0" smtClean="0"/>
              <a:t> </a:t>
            </a:r>
            <a:r>
              <a:rPr lang="en-US" dirty="0" err="1" smtClean="0"/>
              <a:t>nhân</a:t>
            </a:r>
            <a:r>
              <a:rPr lang="en-US" dirty="0" smtClean="0"/>
              <a:t> </a:t>
            </a:r>
            <a:r>
              <a:rPr lang="en-US" dirty="0" err="1" smtClean="0"/>
              <a:t>ra</a:t>
            </a:r>
            <a:r>
              <a:rPr lang="en-US" dirty="0" smtClean="0"/>
              <a:t> </a:t>
            </a:r>
            <a:r>
              <a:rPr lang="en-US" dirty="0" err="1" smtClean="0"/>
              <a:t>viện</a:t>
            </a:r>
            <a:r>
              <a:rPr lang="en-US" dirty="0" smtClean="0"/>
              <a:t> </a:t>
            </a:r>
            <a:r>
              <a:rPr lang="en-US" dirty="0" err="1" smtClean="0"/>
              <a:t>duyệt</a:t>
            </a:r>
            <a:r>
              <a:rPr lang="en-US" dirty="0" smtClean="0"/>
              <a:t> </a:t>
            </a:r>
            <a:r>
              <a:rPr lang="en-US" dirty="0" err="1" smtClean="0"/>
              <a:t>lại</a:t>
            </a:r>
            <a:r>
              <a:rPr lang="en-US" dirty="0" smtClean="0"/>
              <a:t> </a:t>
            </a:r>
            <a:r>
              <a:rPr lang="en-US" dirty="0" err="1" smtClean="0"/>
              <a:t>đơn</a:t>
            </a:r>
            <a:r>
              <a:rPr lang="en-US" dirty="0" smtClean="0"/>
              <a:t> </a:t>
            </a:r>
            <a:r>
              <a:rPr lang="en-US" dirty="0" err="1" smtClean="0"/>
              <a:t>thuốc</a:t>
            </a:r>
            <a:r>
              <a:rPr lang="en-US" dirty="0" smtClean="0"/>
              <a:t> .</a:t>
            </a:r>
          </a:p>
          <a:p>
            <a:pPr marL="0" indent="0">
              <a:buNone/>
            </a:pPr>
            <a:r>
              <a:rPr lang="en-US" dirty="0" smtClean="0"/>
              <a:t>3.</a:t>
            </a:r>
            <a:r>
              <a:rPr lang="en-US" dirty="0"/>
              <a:t> </a:t>
            </a:r>
            <a:r>
              <a:rPr lang="en-US" dirty="0" err="1"/>
              <a:t>Khoa</a:t>
            </a:r>
            <a:r>
              <a:rPr lang="en-US" dirty="0"/>
              <a:t> </a:t>
            </a:r>
            <a:r>
              <a:rPr lang="en-US" dirty="0" err="1"/>
              <a:t>Dược</a:t>
            </a:r>
            <a:r>
              <a:rPr lang="en-US" dirty="0"/>
              <a:t> </a:t>
            </a:r>
            <a:r>
              <a:rPr lang="en-US" dirty="0" err="1" smtClean="0"/>
              <a:t>phối</a:t>
            </a:r>
            <a:r>
              <a:rPr lang="en-US" dirty="0" smtClean="0"/>
              <a:t> </a:t>
            </a:r>
            <a:r>
              <a:rPr lang="en-US" dirty="0" err="1" smtClean="0"/>
              <a:t>hợp</a:t>
            </a:r>
            <a:r>
              <a:rPr lang="en-US" dirty="0" smtClean="0"/>
              <a:t> IT </a:t>
            </a:r>
            <a:r>
              <a:rPr lang="en-US" dirty="0" err="1" smtClean="0"/>
              <a:t>xây</a:t>
            </a:r>
            <a:r>
              <a:rPr lang="en-US" dirty="0" smtClean="0"/>
              <a:t> </a:t>
            </a:r>
            <a:r>
              <a:rPr lang="en-US" dirty="0" err="1" smtClean="0"/>
              <a:t>dựng</a:t>
            </a:r>
            <a:r>
              <a:rPr lang="en-US" dirty="0" smtClean="0"/>
              <a:t> </a:t>
            </a:r>
            <a:r>
              <a:rPr lang="en-US" dirty="0" err="1" smtClean="0"/>
              <a:t>mã</a:t>
            </a:r>
            <a:r>
              <a:rPr lang="en-US" dirty="0" smtClean="0"/>
              <a:t>  </a:t>
            </a:r>
            <a:r>
              <a:rPr lang="en-US" dirty="0"/>
              <a:t>ICD </a:t>
            </a:r>
            <a:r>
              <a:rPr lang="en-US" dirty="0" err="1" smtClean="0"/>
              <a:t>phù</a:t>
            </a:r>
            <a:r>
              <a:rPr lang="en-US" dirty="0" smtClean="0"/>
              <a:t> </a:t>
            </a:r>
            <a:r>
              <a:rPr lang="en-US" dirty="0" err="1" smtClean="0"/>
              <a:t>hợp</a:t>
            </a:r>
            <a:r>
              <a:rPr lang="en-US" dirty="0" smtClean="0"/>
              <a:t> </a:t>
            </a:r>
            <a:r>
              <a:rPr lang="en-US" dirty="0" err="1" smtClean="0"/>
              <a:t>cho</a:t>
            </a:r>
            <a:r>
              <a:rPr lang="en-US" dirty="0" smtClean="0"/>
              <a:t> </a:t>
            </a:r>
            <a:r>
              <a:rPr lang="en-US" dirty="0" err="1" smtClean="0"/>
              <a:t>từng</a:t>
            </a:r>
            <a:r>
              <a:rPr lang="en-US" dirty="0" smtClean="0"/>
              <a:t> </a:t>
            </a:r>
            <a:r>
              <a:rPr lang="en-US" dirty="0" err="1" smtClean="0"/>
              <a:t>loại</a:t>
            </a:r>
            <a:r>
              <a:rPr lang="en-US" dirty="0" smtClean="0"/>
              <a:t> </a:t>
            </a:r>
            <a:r>
              <a:rPr lang="en-US" dirty="0" err="1" smtClean="0"/>
              <a:t>hoạt</a:t>
            </a:r>
            <a:r>
              <a:rPr lang="en-US" dirty="0" smtClean="0"/>
              <a:t> </a:t>
            </a:r>
            <a:r>
              <a:rPr lang="en-US" dirty="0" err="1" smtClean="0"/>
              <a:t>chất</a:t>
            </a:r>
            <a:r>
              <a:rPr lang="en-US" dirty="0" smtClean="0"/>
              <a:t> </a:t>
            </a:r>
            <a:r>
              <a:rPr lang="en-US" dirty="0" err="1" smtClean="0"/>
              <a:t>theo</a:t>
            </a:r>
            <a:r>
              <a:rPr lang="en-US" dirty="0" smtClean="0"/>
              <a:t> </a:t>
            </a:r>
            <a:r>
              <a:rPr lang="en-US" dirty="0" err="1" smtClean="0"/>
              <a:t>tài</a:t>
            </a:r>
            <a:r>
              <a:rPr lang="en-US" dirty="0" smtClean="0"/>
              <a:t> </a:t>
            </a:r>
            <a:r>
              <a:rPr lang="en-US" dirty="0" err="1" smtClean="0"/>
              <a:t>liệu</a:t>
            </a:r>
            <a:r>
              <a:rPr lang="en-US" dirty="0" smtClean="0"/>
              <a:t> </a:t>
            </a:r>
            <a:r>
              <a:rPr lang="en-US" dirty="0" err="1" smtClean="0"/>
              <a:t>quy</a:t>
            </a:r>
            <a:r>
              <a:rPr lang="en-US" dirty="0" smtClean="0"/>
              <a:t> </a:t>
            </a:r>
            <a:r>
              <a:rPr lang="en-US" dirty="0" err="1" smtClean="0"/>
              <a:t>định</a:t>
            </a:r>
            <a:r>
              <a:rPr lang="en-US" dirty="0" smtClean="0"/>
              <a:t>. </a:t>
            </a:r>
          </a:p>
          <a:p>
            <a:pPr marL="0" indent="0">
              <a:buNone/>
            </a:pPr>
            <a:r>
              <a:rPr lang="en-US" dirty="0" smtClean="0"/>
              <a:t>4.</a:t>
            </a:r>
            <a:r>
              <a:rPr lang="en-US" dirty="0"/>
              <a:t> IT </a:t>
            </a:r>
            <a:r>
              <a:rPr lang="en-US" dirty="0" err="1" smtClean="0"/>
              <a:t>hỗ</a:t>
            </a:r>
            <a:r>
              <a:rPr lang="en-US" dirty="0" smtClean="0"/>
              <a:t> </a:t>
            </a:r>
            <a:r>
              <a:rPr lang="en-US" dirty="0" err="1" smtClean="0"/>
              <a:t>trợ</a:t>
            </a:r>
            <a:r>
              <a:rPr lang="en-US" dirty="0" smtClean="0"/>
              <a:t> </a:t>
            </a:r>
            <a:r>
              <a:rPr lang="en-US" dirty="0" err="1" smtClean="0"/>
              <a:t>nhanh</a:t>
            </a:r>
            <a:r>
              <a:rPr lang="en-US" dirty="0" smtClean="0"/>
              <a:t> </a:t>
            </a:r>
            <a:r>
              <a:rPr lang="en-US" dirty="0" err="1" smtClean="0"/>
              <a:t>chóng</a:t>
            </a:r>
            <a:r>
              <a:rPr lang="en-US" dirty="0" smtClean="0"/>
              <a:t> </a:t>
            </a:r>
            <a:r>
              <a:rPr lang="en-US" dirty="0" err="1" smtClean="0"/>
              <a:t>phần</a:t>
            </a:r>
            <a:r>
              <a:rPr lang="en-US" dirty="0" smtClean="0"/>
              <a:t> </a:t>
            </a:r>
            <a:r>
              <a:rPr lang="en-US" dirty="0" err="1" smtClean="0"/>
              <a:t>cảnh</a:t>
            </a:r>
            <a:r>
              <a:rPr lang="en-US" dirty="0" smtClean="0"/>
              <a:t> </a:t>
            </a:r>
            <a:r>
              <a:rPr lang="en-US" dirty="0" err="1"/>
              <a:t>báo</a:t>
            </a:r>
            <a:r>
              <a:rPr lang="en-US" dirty="0"/>
              <a:t> </a:t>
            </a:r>
            <a:r>
              <a:rPr lang="en-US" dirty="0" err="1"/>
              <a:t>thuốc</a:t>
            </a:r>
            <a:r>
              <a:rPr lang="en-US" dirty="0"/>
              <a:t> </a:t>
            </a:r>
            <a:r>
              <a:rPr lang="en-US" dirty="0" err="1"/>
              <a:t>kê</a:t>
            </a:r>
            <a:r>
              <a:rPr lang="en-US" dirty="0"/>
              <a:t> </a:t>
            </a:r>
            <a:r>
              <a:rPr lang="en-US" dirty="0" err="1"/>
              <a:t>trùng</a:t>
            </a:r>
            <a:r>
              <a:rPr lang="en-US" dirty="0"/>
              <a:t> </a:t>
            </a:r>
            <a:r>
              <a:rPr lang="en-US" dirty="0" err="1"/>
              <a:t>hoạt</a:t>
            </a:r>
            <a:r>
              <a:rPr lang="en-US" dirty="0"/>
              <a:t> </a:t>
            </a:r>
            <a:r>
              <a:rPr lang="en-US" dirty="0" err="1"/>
              <a:t>chất</a:t>
            </a:r>
            <a:r>
              <a:rPr lang="en-US" dirty="0"/>
              <a:t> </a:t>
            </a:r>
            <a:r>
              <a:rPr lang="en-US" dirty="0" err="1" smtClean="0"/>
              <a:t>cài</a:t>
            </a:r>
            <a:r>
              <a:rPr lang="en-US" dirty="0" smtClean="0"/>
              <a:t> </a:t>
            </a:r>
            <a:r>
              <a:rPr lang="en-US" dirty="0" err="1"/>
              <a:t>lên</a:t>
            </a:r>
            <a:r>
              <a:rPr lang="en-US" dirty="0"/>
              <a:t> </a:t>
            </a:r>
            <a:r>
              <a:rPr lang="en-US" dirty="0" err="1"/>
              <a:t>phần</a:t>
            </a:r>
            <a:r>
              <a:rPr lang="en-US" dirty="0"/>
              <a:t> </a:t>
            </a:r>
            <a:r>
              <a:rPr lang="en-US" dirty="0" err="1" smtClean="0"/>
              <a:t>mềm</a:t>
            </a:r>
            <a:r>
              <a:rPr lang="en-US" dirty="0" smtClean="0"/>
              <a:t> </a:t>
            </a:r>
            <a:r>
              <a:rPr lang="en-US" dirty="0" err="1" smtClean="0"/>
              <a:t>được</a:t>
            </a:r>
            <a:r>
              <a:rPr lang="en-US" dirty="0" smtClean="0"/>
              <a:t> </a:t>
            </a:r>
            <a:r>
              <a:rPr lang="en-US" dirty="0" err="1" smtClean="0"/>
              <a:t>hoàn</a:t>
            </a:r>
            <a:r>
              <a:rPr lang="en-US" dirty="0" smtClean="0"/>
              <a:t> </a:t>
            </a:r>
            <a:r>
              <a:rPr lang="en-US" dirty="0" err="1" smtClean="0"/>
              <a:t>thiện</a:t>
            </a:r>
            <a:r>
              <a:rPr lang="en-US" dirty="0" smtClean="0"/>
              <a:t> </a:t>
            </a:r>
            <a:r>
              <a:rPr lang="en-US" dirty="0" err="1" smtClean="0"/>
              <a:t>và</a:t>
            </a:r>
            <a:r>
              <a:rPr lang="en-US" dirty="0" smtClean="0"/>
              <a:t> </a:t>
            </a:r>
            <a:r>
              <a:rPr lang="en-US" dirty="0" err="1" smtClean="0"/>
              <a:t>tối</a:t>
            </a:r>
            <a:r>
              <a:rPr lang="en-US" dirty="0" smtClean="0"/>
              <a:t> </a:t>
            </a:r>
            <a:r>
              <a:rPr lang="en-US" dirty="0" err="1" smtClean="0"/>
              <a:t>ưu</a:t>
            </a:r>
            <a:r>
              <a:rPr lang="en-US" dirty="0" smtClean="0"/>
              <a:t>.</a:t>
            </a:r>
            <a:endParaRPr lang="en-US" dirty="0"/>
          </a:p>
        </p:txBody>
      </p:sp>
      <p:sp>
        <p:nvSpPr>
          <p:cNvPr id="3" name="Title 2"/>
          <p:cNvSpPr>
            <a:spLocks noGrp="1"/>
          </p:cNvSpPr>
          <p:nvPr>
            <p:ph type="title"/>
          </p:nvPr>
        </p:nvSpPr>
        <p:spPr>
          <a:xfrm>
            <a:off x="457200" y="609600"/>
            <a:ext cx="8229600" cy="1143000"/>
          </a:xfrm>
        </p:spPr>
        <p:txBody>
          <a:bodyPr>
            <a:normAutofit fontScale="90000"/>
          </a:bodyPr>
          <a:lstStyle/>
          <a:p>
            <a:r>
              <a:rPr lang="en-US" sz="4000" b="1" dirty="0" err="1" smtClean="0"/>
              <a:t>Một</a:t>
            </a:r>
            <a:r>
              <a:rPr lang="en-US" sz="4000" b="1" dirty="0" smtClean="0"/>
              <a:t> </a:t>
            </a:r>
            <a:r>
              <a:rPr lang="en-US" sz="4000" b="1" dirty="0" err="1"/>
              <a:t>số</a:t>
            </a:r>
            <a:r>
              <a:rPr lang="en-US" sz="4000" b="1" dirty="0"/>
              <a:t> </a:t>
            </a:r>
            <a:r>
              <a:rPr lang="en-US" sz="4000" b="1" dirty="0" err="1"/>
              <a:t>giải</a:t>
            </a:r>
            <a:r>
              <a:rPr lang="en-US" sz="4000" b="1" dirty="0"/>
              <a:t> </a:t>
            </a:r>
            <a:r>
              <a:rPr lang="en-US" sz="4000" b="1" dirty="0" err="1"/>
              <a:t>pháp</a:t>
            </a:r>
            <a:r>
              <a:rPr lang="en-US" sz="4000" b="1" dirty="0"/>
              <a:t> </a:t>
            </a:r>
            <a:r>
              <a:rPr lang="en-US" sz="4000" b="1" dirty="0" err="1"/>
              <a:t>xin</a:t>
            </a:r>
            <a:r>
              <a:rPr lang="en-US" sz="4000" b="1" dirty="0"/>
              <a:t> </a:t>
            </a:r>
            <a:r>
              <a:rPr lang="en-US" sz="4000" b="1" dirty="0" err="1"/>
              <a:t>phép</a:t>
            </a:r>
            <a:r>
              <a:rPr lang="en-US" sz="4000" b="1" dirty="0"/>
              <a:t> </a:t>
            </a:r>
            <a:r>
              <a:rPr lang="en-US" sz="4000" b="1" dirty="0" err="1"/>
              <a:t>đưa</a:t>
            </a:r>
            <a:r>
              <a:rPr lang="en-US" sz="4000" b="1" dirty="0"/>
              <a:t> </a:t>
            </a:r>
            <a:r>
              <a:rPr lang="en-US" sz="4000" b="1" dirty="0" err="1"/>
              <a:t>ra</a:t>
            </a:r>
            <a:r>
              <a:rPr lang="en-US" sz="4000" b="1" dirty="0"/>
              <a:t> </a:t>
            </a:r>
            <a:r>
              <a:rPr lang="en-US" sz="4000" b="1" dirty="0" err="1"/>
              <a:t>bàn</a:t>
            </a:r>
            <a:r>
              <a:rPr lang="en-US" sz="4000" b="1" dirty="0"/>
              <a:t> </a:t>
            </a:r>
            <a:r>
              <a:rPr lang="en-US" sz="4000" b="1" dirty="0" err="1"/>
              <a:t>luận</a:t>
            </a:r>
            <a:r>
              <a:rPr lang="en-US" sz="4000" b="1" dirty="0"/>
              <a:t> </a:t>
            </a:r>
            <a:r>
              <a:rPr lang="en-US" sz="4000" b="1" dirty="0" err="1"/>
              <a:t>thêm</a:t>
            </a:r>
            <a:r>
              <a:rPr lang="en-US" sz="4000" b="1" dirty="0"/>
              <a:t>:</a:t>
            </a:r>
            <a:r>
              <a:rPr lang="en-US" dirty="0"/>
              <a:t/>
            </a:r>
            <a:br>
              <a:rPr lang="en-US" dirty="0"/>
            </a:br>
            <a:endParaRPr lang="en-US" dirty="0"/>
          </a:p>
        </p:txBody>
      </p:sp>
    </p:spTree>
    <p:extLst>
      <p:ext uri="{BB962C8B-B14F-4D97-AF65-F5344CB8AC3E}">
        <p14:creationId xmlns:p14="http://schemas.microsoft.com/office/powerpoint/2010/main" val="36555622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b="1" dirty="0" err="1" smtClean="0"/>
              <a:t>Thuốc</a:t>
            </a:r>
            <a:r>
              <a:rPr lang="en-US" sz="3200" b="1" dirty="0" smtClean="0"/>
              <a:t> </a:t>
            </a:r>
            <a:r>
              <a:rPr lang="en-US" sz="3200" b="1" dirty="0" err="1" smtClean="0"/>
              <a:t>kê</a:t>
            </a:r>
            <a:r>
              <a:rPr lang="en-US" sz="3200" b="1" dirty="0" smtClean="0"/>
              <a:t> </a:t>
            </a:r>
            <a:r>
              <a:rPr lang="en-US" sz="3200" b="1" dirty="0" err="1" smtClean="0"/>
              <a:t>đơn</a:t>
            </a:r>
            <a:r>
              <a:rPr lang="en-US" sz="3200" b="1" dirty="0" smtClean="0"/>
              <a:t> </a:t>
            </a:r>
            <a:r>
              <a:rPr lang="en-US" sz="3200" b="1" dirty="0" err="1" smtClean="0"/>
              <a:t>quá</a:t>
            </a:r>
            <a:r>
              <a:rPr lang="en-US" sz="3200" b="1" dirty="0" smtClean="0"/>
              <a:t> </a:t>
            </a:r>
            <a:r>
              <a:rPr lang="en-US" sz="3200" b="1" dirty="0" err="1" smtClean="0"/>
              <a:t>liều</a:t>
            </a:r>
            <a:endParaRPr lang="en-US" sz="3200" b="1" dirty="0"/>
          </a:p>
        </p:txBody>
      </p:sp>
      <p:pic>
        <p:nvPicPr>
          <p:cNvPr id="1026" name="Picture 2" descr="C:\Users\Admin\Desktop\cepmalox.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5219" t="3915" r="-2860" b="40529"/>
          <a:stretch/>
        </p:blipFill>
        <p:spPr bwMode="auto">
          <a:xfrm>
            <a:off x="1842655" y="1828800"/>
            <a:ext cx="6026727"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09800" y="4191000"/>
            <a:ext cx="2209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23245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err="1" smtClean="0"/>
              <a:t>Đơn</a:t>
            </a:r>
            <a:r>
              <a:rPr lang="en-US" sz="3600" b="1" dirty="0" smtClean="0"/>
              <a:t> </a:t>
            </a:r>
            <a:r>
              <a:rPr lang="en-US" sz="3600" b="1" dirty="0" err="1" smtClean="0"/>
              <a:t>kê</a:t>
            </a:r>
            <a:r>
              <a:rPr lang="en-US" sz="3600" b="1" dirty="0" smtClean="0"/>
              <a:t> </a:t>
            </a:r>
            <a:r>
              <a:rPr lang="en-US" sz="3600" b="1" dirty="0" err="1" smtClean="0"/>
              <a:t>thiếu</a:t>
            </a:r>
            <a:r>
              <a:rPr lang="en-US" sz="3600" b="1" dirty="0" smtClean="0"/>
              <a:t> </a:t>
            </a:r>
            <a:r>
              <a:rPr lang="en-US" sz="3600" b="1" dirty="0" err="1" smtClean="0"/>
              <a:t>chẩn</a:t>
            </a:r>
            <a:r>
              <a:rPr lang="en-US" sz="3600" b="1" dirty="0" smtClean="0"/>
              <a:t> </a:t>
            </a:r>
            <a:r>
              <a:rPr lang="en-US" sz="3600" b="1" dirty="0" err="1" smtClean="0"/>
              <a:t>đoán</a:t>
            </a:r>
            <a:r>
              <a:rPr lang="en-US" sz="3600" b="1" dirty="0" smtClean="0"/>
              <a:t> </a:t>
            </a:r>
            <a:r>
              <a:rPr lang="en-US" sz="3600" b="1" dirty="0" err="1" smtClean="0"/>
              <a:t>hoặc</a:t>
            </a:r>
            <a:r>
              <a:rPr lang="en-US" sz="3600" b="1" dirty="0" smtClean="0"/>
              <a:t> </a:t>
            </a:r>
            <a:r>
              <a:rPr lang="en-US" sz="3600" b="1" dirty="0" err="1" smtClean="0"/>
              <a:t>chẩn</a:t>
            </a:r>
            <a:r>
              <a:rPr lang="en-US" sz="3600" b="1" dirty="0" smtClean="0"/>
              <a:t> </a:t>
            </a:r>
            <a:r>
              <a:rPr lang="en-US" sz="3600" b="1" dirty="0" err="1" smtClean="0"/>
              <a:t>đoán</a:t>
            </a:r>
            <a:r>
              <a:rPr lang="en-US" sz="3600" b="1" dirty="0" smtClean="0"/>
              <a:t> </a:t>
            </a:r>
            <a:r>
              <a:rPr lang="en-US" sz="3600" b="1" dirty="0" err="1" smtClean="0"/>
              <a:t>ko</a:t>
            </a:r>
            <a:r>
              <a:rPr lang="en-US" sz="3600" b="1" dirty="0" smtClean="0"/>
              <a:t> </a:t>
            </a:r>
            <a:r>
              <a:rPr lang="en-US" sz="3600" b="1" dirty="0" err="1" smtClean="0"/>
              <a:t>hợp</a:t>
            </a:r>
            <a:r>
              <a:rPr lang="en-US" sz="3600" b="1" dirty="0" smtClean="0"/>
              <a:t> </a:t>
            </a:r>
            <a:r>
              <a:rPr lang="en-US" sz="3600" b="1" dirty="0" err="1" smtClean="0"/>
              <a:t>lý</a:t>
            </a:r>
            <a:endParaRPr lang="en-US" sz="3600" b="1" dirty="0"/>
          </a:p>
        </p:txBody>
      </p:sp>
      <p:pic>
        <p:nvPicPr>
          <p:cNvPr id="4098" name="Picture 2" descr="C:\Users\Admin\Desktop\mắt ko có cd.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6566" t="2146" r="1851" b="42929"/>
          <a:stretch/>
        </p:blipFill>
        <p:spPr bwMode="auto">
          <a:xfrm>
            <a:off x="381000" y="2057400"/>
            <a:ext cx="40386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dmin\Desktop\kháng sinh ko có cd.jpg"/>
          <p:cNvPicPr>
            <a:picLocks noChangeAspect="1" noChangeArrowheads="1"/>
          </p:cNvPicPr>
          <p:nvPr/>
        </p:nvPicPr>
        <p:blipFill rotWithShape="1">
          <a:blip r:embed="rId3">
            <a:extLst>
              <a:ext uri="{28A0092B-C50C-407E-A947-70E740481C1C}">
                <a14:useLocalDpi xmlns:a14="http://schemas.microsoft.com/office/drawing/2010/main" val="0"/>
              </a:ext>
            </a:extLst>
          </a:blip>
          <a:srcRect l="7070" t="8333" r="11449" b="42352"/>
          <a:stretch/>
        </p:blipFill>
        <p:spPr bwMode="auto">
          <a:xfrm>
            <a:off x="4963390" y="1939636"/>
            <a:ext cx="3875810" cy="377536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33400" y="3467100"/>
            <a:ext cx="1371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105400" y="3276600"/>
            <a:ext cx="2590800" cy="4191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81600" y="3695700"/>
            <a:ext cx="2286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33499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err="1" smtClean="0"/>
              <a:t>Đơn</a:t>
            </a:r>
            <a:r>
              <a:rPr lang="en-US" sz="3600" b="1" dirty="0" smtClean="0"/>
              <a:t> </a:t>
            </a:r>
            <a:r>
              <a:rPr lang="en-US" sz="3600" b="1" dirty="0" err="1" smtClean="0"/>
              <a:t>kê</a:t>
            </a:r>
            <a:r>
              <a:rPr lang="en-US" sz="3600" b="1" dirty="0" smtClean="0"/>
              <a:t> </a:t>
            </a:r>
            <a:r>
              <a:rPr lang="en-US" sz="3600" b="1" dirty="0" err="1" smtClean="0"/>
              <a:t>vào</a:t>
            </a:r>
            <a:r>
              <a:rPr lang="en-US" sz="3600" b="1" dirty="0" smtClean="0"/>
              <a:t> </a:t>
            </a:r>
            <a:r>
              <a:rPr lang="en-US" sz="3600" b="1" dirty="0" err="1" smtClean="0"/>
              <a:t>chống</a:t>
            </a:r>
            <a:r>
              <a:rPr lang="en-US" sz="3600" b="1" dirty="0" smtClean="0"/>
              <a:t> </a:t>
            </a:r>
            <a:r>
              <a:rPr lang="en-US" sz="3600" b="1" dirty="0" err="1" smtClean="0"/>
              <a:t>chỉ</a:t>
            </a:r>
            <a:r>
              <a:rPr lang="en-US" sz="3600" b="1" dirty="0" smtClean="0"/>
              <a:t> </a:t>
            </a:r>
            <a:r>
              <a:rPr lang="en-US" sz="3600" b="1" dirty="0" err="1" smtClean="0"/>
              <a:t>định</a:t>
            </a:r>
            <a:r>
              <a:rPr lang="en-US" sz="3600" b="1" dirty="0" smtClean="0"/>
              <a:t> </a:t>
            </a:r>
            <a:r>
              <a:rPr lang="en-US" sz="3600" b="1" dirty="0" err="1" smtClean="0"/>
              <a:t>của</a:t>
            </a:r>
            <a:r>
              <a:rPr lang="en-US" sz="3600" b="1" dirty="0" smtClean="0"/>
              <a:t> </a:t>
            </a:r>
            <a:r>
              <a:rPr lang="en-US" sz="3600" b="1" dirty="0" err="1" smtClean="0"/>
              <a:t>thuốc</a:t>
            </a:r>
            <a:endParaRPr lang="en-US" sz="3600" b="1" dirty="0"/>
          </a:p>
        </p:txBody>
      </p:sp>
      <p:pic>
        <p:nvPicPr>
          <p:cNvPr id="5127" name="Picture 7" descr="C:\Users\Admin\Desktop\1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636" r="-4243" b="21363"/>
          <a:stretch/>
        </p:blipFill>
        <p:spPr bwMode="auto">
          <a:xfrm>
            <a:off x="319645" y="1905000"/>
            <a:ext cx="408511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ss.jpg"/>
          <p:cNvPicPr>
            <a:picLocks noChangeAspect="1" noChangeArrowheads="1"/>
          </p:cNvPicPr>
          <p:nvPr/>
        </p:nvPicPr>
        <p:blipFill rotWithShape="1">
          <a:blip r:embed="rId3">
            <a:extLst>
              <a:ext uri="{28A0092B-C50C-407E-A947-70E740481C1C}">
                <a14:useLocalDpi xmlns:a14="http://schemas.microsoft.com/office/drawing/2010/main" val="0"/>
              </a:ext>
            </a:extLst>
          </a:blip>
          <a:srcRect l="6061" t="3333" r="5455" b="29848"/>
          <a:stretch/>
        </p:blipFill>
        <p:spPr bwMode="auto">
          <a:xfrm>
            <a:off x="4724400" y="1905000"/>
            <a:ext cx="3733800" cy="36576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667000" y="3200400"/>
            <a:ext cx="9144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533400" y="3733800"/>
            <a:ext cx="304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248400" y="3048000"/>
            <a:ext cx="8382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953000" y="33528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87667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err="1" smtClean="0"/>
              <a:t>Lỗi</a:t>
            </a:r>
            <a:r>
              <a:rPr lang="en-US" sz="3600" b="1" dirty="0" smtClean="0"/>
              <a:t> </a:t>
            </a:r>
            <a:r>
              <a:rPr lang="en-US" sz="3600" b="1" dirty="0" err="1" smtClean="0"/>
              <a:t>đánh</a:t>
            </a:r>
            <a:r>
              <a:rPr lang="en-US" sz="3600" b="1" dirty="0" smtClean="0"/>
              <a:t> </a:t>
            </a:r>
            <a:r>
              <a:rPr lang="en-US" sz="3600" b="1" dirty="0" err="1" smtClean="0"/>
              <a:t>máy</a:t>
            </a:r>
            <a:r>
              <a:rPr lang="en-US" sz="3600" b="1" dirty="0" smtClean="0"/>
              <a:t> </a:t>
            </a:r>
            <a:r>
              <a:rPr lang="en-US" sz="3600" b="1" dirty="0" err="1" smtClean="0"/>
              <a:t>số</a:t>
            </a:r>
            <a:r>
              <a:rPr lang="en-US" sz="3600" b="1" dirty="0" smtClean="0"/>
              <a:t> </a:t>
            </a:r>
            <a:r>
              <a:rPr lang="en-US" sz="3600" b="1" dirty="0" err="1" smtClean="0"/>
              <a:t>lượng</a:t>
            </a:r>
            <a:endParaRPr lang="en-US" sz="3600" b="1" dirty="0"/>
          </a:p>
        </p:txBody>
      </p:sp>
      <p:pic>
        <p:nvPicPr>
          <p:cNvPr id="6146" name="Picture 2" descr="C:\Users\Admin\Desktop\số luọng.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77" t="-25631" r="-4052" b="35227"/>
          <a:stretch/>
        </p:blipFill>
        <p:spPr bwMode="auto">
          <a:xfrm>
            <a:off x="1981200" y="457200"/>
            <a:ext cx="5257800" cy="51816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6477000" y="4038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16957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1" y="1676400"/>
            <a:ext cx="8153400" cy="4449763"/>
          </a:xfrm>
        </p:spPr>
        <p:txBody>
          <a:bodyPr/>
          <a:lstStyle/>
          <a:p>
            <a:pPr marL="0" indent="0">
              <a:buNone/>
            </a:pPr>
            <a:r>
              <a:rPr lang="en-US" dirty="0" smtClean="0"/>
              <a:t>1. </a:t>
            </a:r>
            <a:r>
              <a:rPr lang="vi-VN" dirty="0"/>
              <a:t>Xây dựng phác đồ điều trị nội bộ ban hành mới để làm căn cứ giám sát kê đơn và xây dựng danh mục thuốc bám sát với nhu cầu điều </a:t>
            </a:r>
            <a:r>
              <a:rPr lang="vi-VN" dirty="0" smtClean="0"/>
              <a:t>trị</a:t>
            </a:r>
            <a:r>
              <a:rPr lang="en-US" dirty="0" smtClean="0"/>
              <a:t>.</a:t>
            </a:r>
          </a:p>
          <a:p>
            <a:pPr marL="0" indent="0">
              <a:buNone/>
            </a:pPr>
            <a:r>
              <a:rPr lang="en-US" dirty="0" smtClean="0"/>
              <a:t>2.</a:t>
            </a:r>
            <a:r>
              <a:rPr lang="vi-VN" dirty="0" smtClean="0"/>
              <a:t>Đề </a:t>
            </a:r>
            <a:r>
              <a:rPr lang="vi-VN" dirty="0"/>
              <a:t>nghị các bác sĩ quan tâm và giúp đỡ các Dược sĩ về mặt chuyên môn lâm sàng để nâng cao kiến </a:t>
            </a:r>
            <a:r>
              <a:rPr lang="vi-VN" dirty="0" smtClean="0"/>
              <a:t>thức</a:t>
            </a:r>
            <a:r>
              <a:rPr lang="en-US" dirty="0" smtClean="0"/>
              <a:t>.</a:t>
            </a:r>
          </a:p>
          <a:p>
            <a:pPr marL="0" indent="0">
              <a:buNone/>
            </a:pPr>
            <a:r>
              <a:rPr lang="en-US" dirty="0" smtClean="0"/>
              <a:t>3.</a:t>
            </a:r>
            <a:r>
              <a:rPr lang="vi-VN" dirty="0"/>
              <a:t> Đề nghị phần mềm hỗ trợ công cụ nhanh chóng để hỗ trợ được tốt công tác kê đơn và giám sát kê </a:t>
            </a:r>
            <a:r>
              <a:rPr lang="vi-VN" dirty="0" smtClean="0"/>
              <a:t>đơn</a:t>
            </a:r>
            <a:r>
              <a:rPr lang="en-US" dirty="0" smtClean="0"/>
              <a:t>.</a:t>
            </a:r>
            <a:endParaRPr lang="en-US" dirty="0"/>
          </a:p>
        </p:txBody>
      </p:sp>
      <p:sp>
        <p:nvSpPr>
          <p:cNvPr id="3" name="Title 2"/>
          <p:cNvSpPr>
            <a:spLocks noGrp="1"/>
          </p:cNvSpPr>
          <p:nvPr>
            <p:ph type="title"/>
          </p:nvPr>
        </p:nvSpPr>
        <p:spPr/>
        <p:txBody>
          <a:bodyPr/>
          <a:lstStyle/>
          <a:p>
            <a:r>
              <a:rPr lang="en-US" dirty="0" smtClean="0"/>
              <a:t>KẾT LUẬN VÀ ĐỀ XUẤT</a:t>
            </a:r>
            <a:endParaRPr lang="en-US" dirty="0"/>
          </a:p>
        </p:txBody>
      </p:sp>
    </p:spTree>
    <p:extLst>
      <p:ext uri="{BB962C8B-B14F-4D97-AF65-F5344CB8AC3E}">
        <p14:creationId xmlns:p14="http://schemas.microsoft.com/office/powerpoint/2010/main" val="15219904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normAutofit lnSpcReduction="10000"/>
          </a:bodyPr>
          <a:lstStyle/>
          <a:p>
            <a:pPr lvl="0"/>
            <a:r>
              <a:rPr lang="en-US" dirty="0" err="1" smtClean="0"/>
              <a:t>Phác</a:t>
            </a:r>
            <a:r>
              <a:rPr lang="en-US" dirty="0" smtClean="0"/>
              <a:t> </a:t>
            </a:r>
            <a:r>
              <a:rPr lang="en-US" dirty="0" err="1"/>
              <a:t>đồ</a:t>
            </a:r>
            <a:r>
              <a:rPr lang="en-US" dirty="0"/>
              <a:t> BYT</a:t>
            </a:r>
          </a:p>
          <a:p>
            <a:pPr lvl="0"/>
            <a:r>
              <a:rPr lang="en-US" dirty="0" err="1"/>
              <a:t>Dươc</a:t>
            </a:r>
            <a:r>
              <a:rPr lang="en-US" dirty="0"/>
              <a:t> </a:t>
            </a:r>
            <a:r>
              <a:rPr lang="en-US" dirty="0" err="1"/>
              <a:t>thư</a:t>
            </a:r>
            <a:r>
              <a:rPr lang="en-US" dirty="0"/>
              <a:t> </a:t>
            </a:r>
            <a:r>
              <a:rPr lang="en-US" dirty="0" err="1"/>
              <a:t>quốc</a:t>
            </a:r>
            <a:r>
              <a:rPr lang="en-US" dirty="0"/>
              <a:t> </a:t>
            </a:r>
            <a:r>
              <a:rPr lang="en-US" dirty="0" err="1"/>
              <a:t>gia</a:t>
            </a:r>
            <a:r>
              <a:rPr lang="en-US" dirty="0"/>
              <a:t> </a:t>
            </a:r>
            <a:r>
              <a:rPr lang="en-US" dirty="0" err="1"/>
              <a:t>Việt</a:t>
            </a:r>
            <a:r>
              <a:rPr lang="en-US" dirty="0"/>
              <a:t> Nam 2022  </a:t>
            </a:r>
            <a:r>
              <a:rPr lang="en-US" dirty="0" err="1"/>
              <a:t>xuất</a:t>
            </a:r>
            <a:r>
              <a:rPr lang="en-US" dirty="0"/>
              <a:t> </a:t>
            </a:r>
            <a:r>
              <a:rPr lang="en-US" dirty="0" err="1"/>
              <a:t>bản</a:t>
            </a:r>
            <a:r>
              <a:rPr lang="en-US" dirty="0"/>
              <a:t> </a:t>
            </a:r>
            <a:r>
              <a:rPr lang="en-US" dirty="0" err="1"/>
              <a:t>lần</a:t>
            </a:r>
            <a:r>
              <a:rPr lang="en-US" dirty="0"/>
              <a:t> </a:t>
            </a:r>
            <a:r>
              <a:rPr lang="en-US" dirty="0" err="1"/>
              <a:t>thứ</a:t>
            </a:r>
            <a:r>
              <a:rPr lang="en-US" dirty="0"/>
              <a:t> 3, </a:t>
            </a:r>
            <a:r>
              <a:rPr lang="en-US" dirty="0" err="1"/>
              <a:t>nhà</a:t>
            </a:r>
            <a:r>
              <a:rPr lang="en-US" dirty="0"/>
              <a:t> </a:t>
            </a:r>
            <a:r>
              <a:rPr lang="en-US" dirty="0" err="1"/>
              <a:t>xuất</a:t>
            </a:r>
            <a:r>
              <a:rPr lang="en-US" dirty="0"/>
              <a:t> </a:t>
            </a:r>
            <a:r>
              <a:rPr lang="en-US" dirty="0" err="1"/>
              <a:t>bản</a:t>
            </a:r>
            <a:r>
              <a:rPr lang="en-US" dirty="0"/>
              <a:t> </a:t>
            </a:r>
            <a:r>
              <a:rPr lang="en-US" dirty="0" err="1"/>
              <a:t>khoa</a:t>
            </a:r>
            <a:r>
              <a:rPr lang="en-US" dirty="0"/>
              <a:t> </a:t>
            </a:r>
            <a:r>
              <a:rPr lang="en-US" dirty="0" err="1"/>
              <a:t>học</a:t>
            </a:r>
            <a:r>
              <a:rPr lang="en-US" dirty="0"/>
              <a:t> </a:t>
            </a:r>
            <a:r>
              <a:rPr lang="en-US" dirty="0" err="1"/>
              <a:t>và</a:t>
            </a:r>
            <a:r>
              <a:rPr lang="en-US" dirty="0"/>
              <a:t> </a:t>
            </a:r>
            <a:r>
              <a:rPr lang="en-US" dirty="0" err="1"/>
              <a:t>kỹ</a:t>
            </a:r>
            <a:r>
              <a:rPr lang="en-US" dirty="0"/>
              <a:t> </a:t>
            </a:r>
            <a:r>
              <a:rPr lang="en-US" dirty="0" err="1"/>
              <a:t>thuật</a:t>
            </a:r>
            <a:r>
              <a:rPr lang="en-US" dirty="0"/>
              <a:t>.</a:t>
            </a:r>
          </a:p>
          <a:p>
            <a:pPr lvl="0"/>
            <a:r>
              <a:rPr lang="en-US" dirty="0" err="1"/>
              <a:t>Thông</a:t>
            </a:r>
            <a:r>
              <a:rPr lang="en-US" dirty="0"/>
              <a:t> </a:t>
            </a:r>
            <a:r>
              <a:rPr lang="en-US" dirty="0" err="1"/>
              <a:t>tư</a:t>
            </a:r>
            <a:r>
              <a:rPr lang="en-US" dirty="0"/>
              <a:t> 20/2022/TT-BYT </a:t>
            </a:r>
            <a:r>
              <a:rPr lang="en-US" dirty="0" err="1"/>
              <a:t>có</a:t>
            </a:r>
            <a:r>
              <a:rPr lang="en-US" dirty="0"/>
              <a:t> </a:t>
            </a:r>
            <a:r>
              <a:rPr lang="en-US" dirty="0" err="1"/>
              <a:t>hiệu</a:t>
            </a:r>
            <a:r>
              <a:rPr lang="en-US" dirty="0"/>
              <a:t> </a:t>
            </a:r>
            <a:r>
              <a:rPr lang="en-US" dirty="0" err="1"/>
              <a:t>lực</a:t>
            </a:r>
            <a:r>
              <a:rPr lang="en-US" dirty="0"/>
              <a:t> </a:t>
            </a:r>
            <a:r>
              <a:rPr lang="en-US" dirty="0" err="1"/>
              <a:t>thi</a:t>
            </a:r>
            <a:r>
              <a:rPr lang="en-US" dirty="0"/>
              <a:t> </a:t>
            </a:r>
            <a:r>
              <a:rPr lang="en-US" dirty="0" err="1"/>
              <a:t>hành</a:t>
            </a:r>
            <a:r>
              <a:rPr lang="en-US" dirty="0"/>
              <a:t> </a:t>
            </a:r>
            <a:r>
              <a:rPr lang="en-US" dirty="0" err="1"/>
              <a:t>từ</a:t>
            </a:r>
            <a:r>
              <a:rPr lang="en-US" dirty="0"/>
              <a:t> </a:t>
            </a:r>
            <a:r>
              <a:rPr lang="en-US" dirty="0" err="1"/>
              <a:t>ngày</a:t>
            </a:r>
            <a:r>
              <a:rPr lang="en-US" dirty="0"/>
              <a:t> 01/03/2023 ban </a:t>
            </a:r>
            <a:r>
              <a:rPr lang="en-US" dirty="0" err="1"/>
              <a:t>hành</a:t>
            </a:r>
            <a:r>
              <a:rPr lang="en-US" dirty="0"/>
              <a:t> </a:t>
            </a:r>
            <a:r>
              <a:rPr lang="en-US" dirty="0" err="1"/>
              <a:t>Danh</a:t>
            </a:r>
            <a:r>
              <a:rPr lang="en-US" dirty="0"/>
              <a:t> </a:t>
            </a:r>
            <a:r>
              <a:rPr lang="en-US" dirty="0" err="1"/>
              <a:t>mục</a:t>
            </a:r>
            <a:r>
              <a:rPr lang="en-US" dirty="0"/>
              <a:t> </a:t>
            </a:r>
            <a:r>
              <a:rPr lang="en-US" dirty="0" err="1"/>
              <a:t>và</a:t>
            </a:r>
            <a:r>
              <a:rPr lang="en-US" dirty="0"/>
              <a:t> </a:t>
            </a:r>
            <a:r>
              <a:rPr lang="en-US" dirty="0" err="1"/>
              <a:t>tỷ</a:t>
            </a:r>
            <a:r>
              <a:rPr lang="en-US" dirty="0"/>
              <a:t> </a:t>
            </a:r>
            <a:r>
              <a:rPr lang="en-US" dirty="0" err="1"/>
              <a:t>lệ</a:t>
            </a:r>
            <a:r>
              <a:rPr lang="en-US" dirty="0"/>
              <a:t>, </a:t>
            </a:r>
            <a:r>
              <a:rPr lang="en-US" dirty="0" err="1"/>
              <a:t>điều</a:t>
            </a:r>
            <a:r>
              <a:rPr lang="en-US" dirty="0"/>
              <a:t> </a:t>
            </a:r>
            <a:r>
              <a:rPr lang="en-US" dirty="0" err="1"/>
              <a:t>kiện</a:t>
            </a:r>
            <a:r>
              <a:rPr lang="en-US" dirty="0"/>
              <a:t> </a:t>
            </a:r>
            <a:r>
              <a:rPr lang="en-US" dirty="0" err="1"/>
              <a:t>thanh</a:t>
            </a:r>
            <a:r>
              <a:rPr lang="en-US" dirty="0"/>
              <a:t> </a:t>
            </a:r>
            <a:r>
              <a:rPr lang="en-US" dirty="0" err="1"/>
              <a:t>toán</a:t>
            </a:r>
            <a:r>
              <a:rPr lang="en-US" dirty="0"/>
              <a:t> </a:t>
            </a:r>
            <a:r>
              <a:rPr lang="en-US" dirty="0" err="1"/>
              <a:t>đối</a:t>
            </a:r>
            <a:r>
              <a:rPr lang="en-US" dirty="0"/>
              <a:t> </a:t>
            </a:r>
            <a:r>
              <a:rPr lang="en-US" dirty="0" err="1"/>
              <a:t>với</a:t>
            </a:r>
            <a:r>
              <a:rPr lang="en-US" dirty="0"/>
              <a:t> </a:t>
            </a:r>
            <a:r>
              <a:rPr lang="en-US" dirty="0" err="1"/>
              <a:t>thuốc</a:t>
            </a:r>
            <a:r>
              <a:rPr lang="en-US" dirty="0"/>
              <a:t> </a:t>
            </a:r>
            <a:r>
              <a:rPr lang="en-US" dirty="0" err="1"/>
              <a:t>hóa</a:t>
            </a:r>
            <a:r>
              <a:rPr lang="en-US" dirty="0"/>
              <a:t> </a:t>
            </a:r>
            <a:r>
              <a:rPr lang="en-US" dirty="0" err="1"/>
              <a:t>dược</a:t>
            </a:r>
            <a:r>
              <a:rPr lang="en-US" dirty="0"/>
              <a:t>, </a:t>
            </a:r>
            <a:r>
              <a:rPr lang="en-US" dirty="0" err="1"/>
              <a:t>sinh</a:t>
            </a:r>
            <a:r>
              <a:rPr lang="en-US" dirty="0"/>
              <a:t> </a:t>
            </a:r>
            <a:r>
              <a:rPr lang="en-US" dirty="0" err="1"/>
              <a:t>phẩm</a:t>
            </a:r>
            <a:r>
              <a:rPr lang="en-US" dirty="0"/>
              <a:t>, </a:t>
            </a:r>
            <a:r>
              <a:rPr lang="en-US" dirty="0" err="1"/>
              <a:t>thuốc</a:t>
            </a:r>
            <a:r>
              <a:rPr lang="en-US" dirty="0"/>
              <a:t> </a:t>
            </a:r>
            <a:r>
              <a:rPr lang="en-US" dirty="0" err="1"/>
              <a:t>phóng</a:t>
            </a:r>
            <a:r>
              <a:rPr lang="en-US" dirty="0"/>
              <a:t> </a:t>
            </a:r>
            <a:r>
              <a:rPr lang="en-US" dirty="0" err="1"/>
              <a:t>xạ</a:t>
            </a:r>
            <a:r>
              <a:rPr lang="en-US" dirty="0"/>
              <a:t> </a:t>
            </a:r>
            <a:r>
              <a:rPr lang="en-US" dirty="0" err="1"/>
              <a:t>và</a:t>
            </a:r>
            <a:r>
              <a:rPr lang="en-US" dirty="0"/>
              <a:t> </a:t>
            </a:r>
            <a:r>
              <a:rPr lang="en-US" dirty="0" err="1"/>
              <a:t>chất</a:t>
            </a:r>
            <a:r>
              <a:rPr lang="en-US" dirty="0"/>
              <a:t> </a:t>
            </a:r>
            <a:r>
              <a:rPr lang="en-US" dirty="0" err="1"/>
              <a:t>đánh</a:t>
            </a:r>
            <a:r>
              <a:rPr lang="en-US" dirty="0"/>
              <a:t> </a:t>
            </a:r>
            <a:r>
              <a:rPr lang="en-US" dirty="0" err="1"/>
              <a:t>dấu</a:t>
            </a:r>
            <a:r>
              <a:rPr lang="en-US" dirty="0"/>
              <a:t> </a:t>
            </a:r>
            <a:r>
              <a:rPr lang="en-US" dirty="0" err="1"/>
              <a:t>thuộc</a:t>
            </a:r>
            <a:r>
              <a:rPr lang="en-US" dirty="0"/>
              <a:t> </a:t>
            </a:r>
            <a:r>
              <a:rPr lang="en-US" dirty="0" err="1"/>
              <a:t>phạm</a:t>
            </a:r>
            <a:r>
              <a:rPr lang="en-US" dirty="0"/>
              <a:t> vi </a:t>
            </a:r>
            <a:r>
              <a:rPr lang="en-US" dirty="0" err="1"/>
              <a:t>được</a:t>
            </a:r>
            <a:r>
              <a:rPr lang="en-US" dirty="0"/>
              <a:t> </a:t>
            </a:r>
            <a:r>
              <a:rPr lang="en-US" dirty="0" err="1"/>
              <a:t>hưởng</a:t>
            </a:r>
            <a:r>
              <a:rPr lang="en-US" dirty="0"/>
              <a:t> </a:t>
            </a:r>
            <a:r>
              <a:rPr lang="en-US" dirty="0" err="1"/>
              <a:t>của</a:t>
            </a:r>
            <a:r>
              <a:rPr lang="en-US" dirty="0"/>
              <a:t> </a:t>
            </a:r>
            <a:r>
              <a:rPr lang="en-US" dirty="0" err="1"/>
              <a:t>người</a:t>
            </a:r>
            <a:r>
              <a:rPr lang="en-US" dirty="0"/>
              <a:t> </a:t>
            </a:r>
            <a:r>
              <a:rPr lang="en-US" dirty="0" err="1"/>
              <a:t>tham</a:t>
            </a:r>
            <a:r>
              <a:rPr lang="en-US" dirty="0"/>
              <a:t> </a:t>
            </a:r>
            <a:r>
              <a:rPr lang="en-US" dirty="0" err="1"/>
              <a:t>gia</a:t>
            </a:r>
            <a:r>
              <a:rPr lang="en-US" dirty="0"/>
              <a:t> </a:t>
            </a:r>
            <a:r>
              <a:rPr lang="en-US" dirty="0" err="1"/>
              <a:t>bảo</a:t>
            </a:r>
            <a:r>
              <a:rPr lang="en-US" dirty="0"/>
              <a:t> </a:t>
            </a:r>
            <a:r>
              <a:rPr lang="en-US" dirty="0" err="1"/>
              <a:t>hiểm</a:t>
            </a:r>
            <a:r>
              <a:rPr lang="en-US" dirty="0"/>
              <a:t> y </a:t>
            </a:r>
            <a:r>
              <a:rPr lang="en-US" dirty="0" err="1"/>
              <a:t>tế</a:t>
            </a:r>
            <a:r>
              <a:rPr lang="en-US" dirty="0"/>
              <a:t>.</a:t>
            </a:r>
          </a:p>
          <a:p>
            <a:pPr lvl="0"/>
            <a:r>
              <a:rPr lang="en-US" dirty="0" err="1"/>
              <a:t>Quyết</a:t>
            </a:r>
            <a:r>
              <a:rPr lang="en-US" dirty="0"/>
              <a:t> </a:t>
            </a:r>
            <a:r>
              <a:rPr lang="en-US" dirty="0" err="1"/>
              <a:t>định</a:t>
            </a:r>
            <a:r>
              <a:rPr lang="en-US" dirty="0"/>
              <a:t> 5948/QĐ-BYT ban </a:t>
            </a:r>
            <a:r>
              <a:rPr lang="en-US" dirty="0" err="1"/>
              <a:t>hành</a:t>
            </a:r>
            <a:r>
              <a:rPr lang="en-US" dirty="0"/>
              <a:t> </a:t>
            </a:r>
            <a:r>
              <a:rPr lang="en-US" dirty="0" err="1"/>
              <a:t>ngày</a:t>
            </a:r>
            <a:r>
              <a:rPr lang="en-US" dirty="0"/>
              <a:t> 30/12/2021 </a:t>
            </a:r>
            <a:r>
              <a:rPr lang="en-US" dirty="0" err="1"/>
              <a:t>về</a:t>
            </a:r>
            <a:r>
              <a:rPr lang="en-US" dirty="0"/>
              <a:t> </a:t>
            </a:r>
            <a:r>
              <a:rPr lang="en-US" dirty="0" err="1"/>
              <a:t>việc</a:t>
            </a:r>
            <a:r>
              <a:rPr lang="en-US" dirty="0"/>
              <a:t> ban </a:t>
            </a:r>
            <a:r>
              <a:rPr lang="en-US" dirty="0" err="1"/>
              <a:t>hành</a:t>
            </a:r>
            <a:r>
              <a:rPr lang="en-US" dirty="0"/>
              <a:t> </a:t>
            </a:r>
            <a:r>
              <a:rPr lang="en-US" dirty="0" err="1"/>
              <a:t>danh</a:t>
            </a:r>
            <a:r>
              <a:rPr lang="en-US" dirty="0"/>
              <a:t> </a:t>
            </a:r>
            <a:r>
              <a:rPr lang="en-US" dirty="0" err="1"/>
              <a:t>mục</a:t>
            </a:r>
            <a:r>
              <a:rPr lang="en-US" dirty="0"/>
              <a:t> </a:t>
            </a:r>
            <a:r>
              <a:rPr lang="en-US" dirty="0" err="1"/>
              <a:t>tương</a:t>
            </a:r>
            <a:r>
              <a:rPr lang="en-US" dirty="0"/>
              <a:t> </a:t>
            </a:r>
            <a:r>
              <a:rPr lang="en-US" dirty="0" err="1"/>
              <a:t>tác</a:t>
            </a:r>
            <a:r>
              <a:rPr lang="en-US" dirty="0"/>
              <a:t> </a:t>
            </a:r>
            <a:r>
              <a:rPr lang="en-US" dirty="0" err="1"/>
              <a:t>thuốc</a:t>
            </a:r>
            <a:r>
              <a:rPr lang="en-US" dirty="0"/>
              <a:t> </a:t>
            </a:r>
            <a:r>
              <a:rPr lang="en-US" dirty="0" err="1"/>
              <a:t>chống</a:t>
            </a:r>
            <a:r>
              <a:rPr lang="en-US" dirty="0"/>
              <a:t> </a:t>
            </a:r>
            <a:r>
              <a:rPr lang="en-US" dirty="0" err="1"/>
              <a:t>chỉ</a:t>
            </a:r>
            <a:r>
              <a:rPr lang="en-US" dirty="0"/>
              <a:t> </a:t>
            </a:r>
            <a:r>
              <a:rPr lang="en-US" dirty="0" err="1"/>
              <a:t>định</a:t>
            </a:r>
            <a:r>
              <a:rPr lang="en-US" dirty="0"/>
              <a:t> </a:t>
            </a:r>
            <a:r>
              <a:rPr lang="en-US" dirty="0" err="1"/>
              <a:t>trong</a:t>
            </a:r>
            <a:r>
              <a:rPr lang="en-US" dirty="0"/>
              <a:t> </a:t>
            </a:r>
            <a:r>
              <a:rPr lang="en-US" dirty="0" err="1"/>
              <a:t>thực</a:t>
            </a:r>
            <a:r>
              <a:rPr lang="en-US" dirty="0"/>
              <a:t> </a:t>
            </a:r>
            <a:r>
              <a:rPr lang="en-US" dirty="0" err="1"/>
              <a:t>hành</a:t>
            </a:r>
            <a:r>
              <a:rPr lang="en-US" dirty="0"/>
              <a:t> </a:t>
            </a:r>
            <a:r>
              <a:rPr lang="en-US" dirty="0" err="1"/>
              <a:t>lâm</a:t>
            </a:r>
            <a:r>
              <a:rPr lang="en-US" dirty="0"/>
              <a:t> </a:t>
            </a:r>
            <a:r>
              <a:rPr lang="en-US" dirty="0" err="1" smtClean="0"/>
              <a:t>sàng</a:t>
            </a:r>
            <a:r>
              <a:rPr lang="en-US" dirty="0" smtClean="0"/>
              <a:t> </a:t>
            </a:r>
            <a:r>
              <a:rPr lang="en-US" dirty="0" err="1"/>
              <a:t>tại</a:t>
            </a:r>
            <a:r>
              <a:rPr lang="en-US" dirty="0"/>
              <a:t> </a:t>
            </a:r>
            <a:r>
              <a:rPr lang="en-US" dirty="0" err="1"/>
              <a:t>cơ</a:t>
            </a:r>
            <a:r>
              <a:rPr lang="en-US" dirty="0"/>
              <a:t> </a:t>
            </a:r>
            <a:r>
              <a:rPr lang="en-US" dirty="0" err="1"/>
              <a:t>sở</a:t>
            </a:r>
            <a:r>
              <a:rPr lang="en-US" dirty="0"/>
              <a:t> </a:t>
            </a:r>
            <a:r>
              <a:rPr lang="en-US" dirty="0" err="1"/>
              <a:t>khám</a:t>
            </a:r>
            <a:r>
              <a:rPr lang="en-US" dirty="0"/>
              <a:t> </a:t>
            </a:r>
            <a:r>
              <a:rPr lang="en-US" dirty="0" err="1"/>
              <a:t>bệnh</a:t>
            </a:r>
            <a:r>
              <a:rPr lang="en-US" dirty="0"/>
              <a:t>, </a:t>
            </a:r>
            <a:r>
              <a:rPr lang="en-US" dirty="0" err="1"/>
              <a:t>chữa</a:t>
            </a:r>
            <a:r>
              <a:rPr lang="en-US" dirty="0"/>
              <a:t> </a:t>
            </a:r>
            <a:r>
              <a:rPr lang="en-US" dirty="0" err="1"/>
              <a:t>bệnh</a:t>
            </a:r>
            <a:r>
              <a:rPr lang="en-US" dirty="0"/>
              <a:t>.</a:t>
            </a:r>
          </a:p>
          <a:p>
            <a:endParaRPr lang="en-US" dirty="0"/>
          </a:p>
        </p:txBody>
      </p:sp>
      <p:sp>
        <p:nvSpPr>
          <p:cNvPr id="3" name="Title 2"/>
          <p:cNvSpPr>
            <a:spLocks noGrp="1"/>
          </p:cNvSpPr>
          <p:nvPr>
            <p:ph type="title"/>
          </p:nvPr>
        </p:nvSpPr>
        <p:spPr/>
        <p:txBody>
          <a:bodyPr/>
          <a:lstStyle/>
          <a:p>
            <a:r>
              <a:rPr lang="en-US" dirty="0" smtClean="0"/>
              <a:t>TÀI LIỆU THAM KHẢO</a:t>
            </a:r>
            <a:endParaRPr lang="en-US" dirty="0"/>
          </a:p>
        </p:txBody>
      </p:sp>
    </p:spTree>
    <p:extLst>
      <p:ext uri="{BB962C8B-B14F-4D97-AF65-F5344CB8AC3E}">
        <p14:creationId xmlns:p14="http://schemas.microsoft.com/office/powerpoint/2010/main" val="19186748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2" descr="C:\Users\HAN10102018\Desktop\thc-hnh-tt-bo-qun-thuc-gsp-32-638.jpg"/>
          <p:cNvPicPr>
            <a:picLocks noChangeAspect="1" noChangeArrowheads="1"/>
          </p:cNvPicPr>
          <p:nvPr/>
        </p:nvPicPr>
        <p:blipFill>
          <a:blip r:embed="rId2"/>
          <a:srcRect/>
          <a:stretch>
            <a:fillRect/>
          </a:stretch>
        </p:blipFill>
        <p:spPr bwMode="auto">
          <a:xfrm>
            <a:off x="381000" y="228600"/>
            <a:ext cx="8610599" cy="5897563"/>
          </a:xfrm>
          <a:prstGeom prst="rect">
            <a:avLst/>
          </a:prstGeom>
          <a:noFill/>
        </p:spPr>
      </p:pic>
    </p:spTree>
    <p:extLst>
      <p:ext uri="{BB962C8B-B14F-4D97-AF65-F5344CB8AC3E}">
        <p14:creationId xmlns:p14="http://schemas.microsoft.com/office/powerpoint/2010/main" val="19806277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2341</TotalTime>
  <Words>2545</Words>
  <Application>Microsoft Office PowerPoint</Application>
  <PresentationFormat>On-screen Show (4:3)</PresentationFormat>
  <Paragraphs>285</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Waveform</vt:lpstr>
      <vt:lpstr>SỬ DỤNG THUỐC BHYT HỢP LÝ</vt:lpstr>
      <vt:lpstr>Ảnh hưởng sử dụng thuốc BHYT chưa hợp lý</vt:lpstr>
      <vt:lpstr>NỘI DUNG </vt:lpstr>
      <vt:lpstr>Cơ sở pháp lý khi sử dụng thuốc thuộc phạm vi thanh toán của BHYT</vt:lpstr>
      <vt:lpstr>Tờ HDSD Agilecox 200</vt:lpstr>
      <vt:lpstr>HDSD Biệt dược gốc Celebrex </vt:lpstr>
      <vt:lpstr>PowerPoint Presentation</vt:lpstr>
      <vt:lpstr>Dược thư quốc gia phiên bản mới nhất xuất bản lần thứ 3 năm 2022.  Cách tra cứu online “trungtamthuoc.com” + "Từ khóa". </vt:lpstr>
      <vt:lpstr>2.Một số thuốc thanh toán BHYT thường bị xuất toán, nguyên nhân và hướng khắc phục</vt:lpstr>
      <vt:lpstr> THUỐC CHẾ PHẨM YHCT</vt:lpstr>
      <vt:lpstr>THUỐC CHẾ PHẨM YHCT</vt:lpstr>
      <vt:lpstr>THUỐC CHẾ PHẨM YHCT</vt:lpstr>
      <vt:lpstr>THUỐC CHẾ PHẨM YHCT</vt:lpstr>
      <vt:lpstr>KHÁNG SINH</vt:lpstr>
      <vt:lpstr>KHÁNG SINH</vt:lpstr>
      <vt:lpstr>THUỐC ỨC CHẾ BƠM PROTON</vt:lpstr>
      <vt:lpstr>THUỐC ĐIỀU TRỊ TĂNG SẢN TUYẾN TIỀN LIỆT LÀNH TÍNH</vt:lpstr>
      <vt:lpstr>THUỐC CHỐNG DỊ ỨNG</vt:lpstr>
      <vt:lpstr>THUỐC CHỐNG DỊ ỨNG</vt:lpstr>
      <vt:lpstr>VI. MEN VI SINH</vt:lpstr>
      <vt:lpstr>THUỐC ĐIỀU TRỊ TRIỆU CHỨNG CHÓNG MẶT</vt:lpstr>
      <vt:lpstr>THUỐC GIẢM ĐAU CHỐNG VIÊM KHÔNG STEROID</vt:lpstr>
      <vt:lpstr>THUỐC GIẢM ĐAU CHỐNG VIÊM KHÔNG STEROID</vt:lpstr>
      <vt:lpstr>VTM VÀ KHOÁNG CHẤT</vt:lpstr>
      <vt:lpstr>VTM VÀ KHOÁNG CHẤT</vt:lpstr>
      <vt:lpstr>THUỐC ĐIỀU TRỊ ĐAU THẮT NGỰC</vt:lpstr>
      <vt:lpstr>THUỐC ĐIỀU TRỊ ĐTĐ</vt:lpstr>
      <vt:lpstr>THUỐC LONG ĐÀM</vt:lpstr>
      <vt:lpstr>THUỐC GIẢM CO THẮT </vt:lpstr>
      <vt:lpstr>THUỐC LỢI TIỂU</vt:lpstr>
      <vt:lpstr>THỜI GIAN DÙNG THUỐC </vt:lpstr>
      <vt:lpstr>THUỐC TƯƠNG TÁC</vt:lpstr>
      <vt:lpstr> Giải pháp để giảm xuất toán thuốc BHYT hiện đang được khoa Dược thực hiện  </vt:lpstr>
      <vt:lpstr>1.Dược sĩ trực tiếp kiểm soát đầu ra của đơn thuốc </vt:lpstr>
      <vt:lpstr>PowerPoint Presentation</vt:lpstr>
      <vt:lpstr>PowerPoint Presentation</vt:lpstr>
      <vt:lpstr>2. Đưa cảnh báo thuốc lên phần mềm kê đơn</vt:lpstr>
      <vt:lpstr>2. Đưa cảnh báo thuốc lên phần mềm kê đơn</vt:lpstr>
      <vt:lpstr>Một số giải pháp xin phép đưa ra bàn luận thêm: </vt:lpstr>
      <vt:lpstr>Thuốc kê đơn quá liều</vt:lpstr>
      <vt:lpstr>Đơn kê thiếu chẩn đoán hoặc chẩn đoán ko hợp lý</vt:lpstr>
      <vt:lpstr>Đơn kê vào chống chỉ định của thuốc</vt:lpstr>
      <vt:lpstr>Lỗi đánh máy số lượng</vt:lpstr>
      <vt:lpstr>KẾT LUẬN VÀ ĐỀ XUẤT</vt:lpstr>
      <vt:lpstr>TÀI LIỆU THAM KHẢO</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SỬ DỤNG THUỐC BHYT HỢP LÝ</dc:title>
  <dc:creator>Admin</dc:creator>
  <cp:lastModifiedBy>Admin</cp:lastModifiedBy>
  <cp:revision>83</cp:revision>
  <cp:lastPrinted>2024-09-24T07:57:22Z</cp:lastPrinted>
  <dcterms:created xsi:type="dcterms:W3CDTF">2006-08-16T00:00:00Z</dcterms:created>
  <dcterms:modified xsi:type="dcterms:W3CDTF">2024-09-25T04:30:14Z</dcterms:modified>
</cp:coreProperties>
</file>