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bookmarkIdSeed="3">
  <p:sldMasterIdLst>
    <p:sldMasterId id="2147483648" r:id="rId1"/>
  </p:sldMasterIdLst>
  <p:notesMasterIdLst>
    <p:notesMasterId r:id="rId31"/>
  </p:notesMasterIdLst>
  <p:sldIdLst>
    <p:sldId id="256" r:id="rId2"/>
    <p:sldId id="268" r:id="rId3"/>
    <p:sldId id="269" r:id="rId4"/>
    <p:sldId id="302" r:id="rId5"/>
    <p:sldId id="303" r:id="rId6"/>
    <p:sldId id="257" r:id="rId7"/>
    <p:sldId id="258" r:id="rId8"/>
    <p:sldId id="259" r:id="rId9"/>
    <p:sldId id="266" r:id="rId10"/>
    <p:sldId id="304" r:id="rId11"/>
    <p:sldId id="260" r:id="rId12"/>
    <p:sldId id="261" r:id="rId13"/>
    <p:sldId id="262" r:id="rId14"/>
    <p:sldId id="263" r:id="rId15"/>
    <p:sldId id="264" r:id="rId16"/>
    <p:sldId id="267" r:id="rId17"/>
    <p:sldId id="305" r:id="rId18"/>
    <p:sldId id="314" r:id="rId19"/>
    <p:sldId id="315" r:id="rId20"/>
    <p:sldId id="317" r:id="rId21"/>
    <p:sldId id="306" r:id="rId22"/>
    <p:sldId id="307" r:id="rId23"/>
    <p:sldId id="308" r:id="rId24"/>
    <p:sldId id="309" r:id="rId25"/>
    <p:sldId id="310" r:id="rId26"/>
    <p:sldId id="311" r:id="rId27"/>
    <p:sldId id="312" r:id="rId28"/>
    <p:sldId id="313" r:id="rId29"/>
    <p:sldId id="301" r:id="rId30"/>
  </p:sldIdLst>
  <p:sldSz cx="14630400" cy="8229600"/>
  <p:notesSz cx="8229600" cy="14630400"/>
  <p:embeddedFontLst>
    <p:embeddedFont>
      <p:font typeface="Calibri" pitchFamily="34" charset="0"/>
      <p:regular r:id="rId32"/>
      <p:bold r:id="rId33"/>
      <p:italic r:id="rId34"/>
      <p:boldItalic r:id="rId35"/>
    </p:embeddedFont>
    <p:embeddedFont>
      <p:font typeface=".VnCooper" pitchFamily="3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40" d="100"/>
          <a:sy n="40" d="100"/>
        </p:scale>
        <p:origin x="-1320" y="-488"/>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996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413E95F-C3CC-7A52-DD8A-C31AB3BD2799}"/>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7E1A19FD-88A0-6ECA-A892-00E03FE29842}"/>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36876E78-9FE2-4964-004D-698BB1C1CD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 xmlns:a16="http://schemas.microsoft.com/office/drawing/2014/main" id="{B32FE4C0-89DE-4DD7-5105-947F90A662F9}"/>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58662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413E95F-C3CC-7A52-DD8A-C31AB3BD2799}"/>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7E1A19FD-88A0-6ECA-A892-00E03FE29842}"/>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36876E78-9FE2-4964-004D-698BB1C1CD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 xmlns:a16="http://schemas.microsoft.com/office/drawing/2014/main" id="{B32FE4C0-89DE-4DD7-5105-947F90A662F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586623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096963"/>
            <a:ext cx="9753600" cy="5486400"/>
          </a:xfrm>
          <a:prstGeom prst="rect">
            <a:avLst/>
          </a:prstGeom>
        </p:spPr>
      </p:sp>
      <p:sp>
        <p:nvSpPr>
          <p:cNvPr id="3" name="Notes Placeholder 2"/>
          <p:cNvSpPr>
            <a:spLocks noGrp="1"/>
          </p:cNvSpPr>
          <p:nvPr>
            <p:ph type="body" idx="1"/>
          </p:nvPr>
        </p:nvSpPr>
        <p:spPr>
          <a:xfrm>
            <a:off x="822325" y="6950075"/>
            <a:ext cx="6584950" cy="65833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660900" y="13896975"/>
            <a:ext cx="3567113" cy="730250"/>
          </a:xfrm>
          <a:prstGeom prst="rect">
            <a:avLst/>
          </a:prstGeom>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884978" y="0"/>
            <a:ext cx="4745421" cy="8229600"/>
          </a:xfrm>
          <a:prstGeom prst="rect">
            <a:avLst/>
          </a:prstGeom>
        </p:spPr>
      </p:pic>
      <p:sp>
        <p:nvSpPr>
          <p:cNvPr id="3" name="Text 0"/>
          <p:cNvSpPr/>
          <p:nvPr/>
        </p:nvSpPr>
        <p:spPr>
          <a:xfrm>
            <a:off x="157654" y="1551394"/>
            <a:ext cx="9727324" cy="1349461"/>
          </a:xfrm>
          <a:prstGeom prst="rect">
            <a:avLst/>
          </a:prstGeom>
          <a:noFill/>
          <a:ln/>
        </p:spPr>
        <p:txBody>
          <a:bodyPr wrap="square" lIns="0" tIns="0" rIns="0" bIns="0" rtlCol="0" anchor="t"/>
          <a:lstStyle/>
          <a:p>
            <a:pPr marL="0" indent="0" algn="ctr">
              <a:lnSpc>
                <a:spcPts val="4850"/>
              </a:lnSpc>
              <a:buNone/>
            </a:pPr>
            <a:r>
              <a:rPr lang="en-US" sz="4000" b="1" dirty="0">
                <a:solidFill>
                  <a:srgbClr val="FF0000"/>
                </a:solidFill>
                <a:latin typeface="Times New Roman" panose="02020603050405020304" pitchFamily="18" charset="0"/>
                <a:ea typeface="Instrument Sans Semi Bold" pitchFamily="34" charset="-122"/>
                <a:cs typeface="Times New Roman" panose="02020603050405020304" pitchFamily="18" charset="0"/>
              </a:rPr>
              <a:t>“BỆNH LÝ VI MẠCH NÃO MẠN TÍNH ” </a:t>
            </a:r>
            <a:r>
              <a:rPr lang="en-US" sz="3200" b="1" dirty="0">
                <a:solidFill>
                  <a:srgbClr val="FF0000"/>
                </a:solidFill>
                <a:latin typeface="Times New Roman" panose="02020603050405020304" pitchFamily="18" charset="0"/>
                <a:ea typeface="Instrument Sans Semi Bold" pitchFamily="34" charset="-122"/>
                <a:cs typeface="Times New Roman" panose="02020603050405020304" pitchFamily="18" charset="0"/>
              </a:rPr>
              <a:t>(CHRONIC SMALL VESSEL DISEASE – CSVD) </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4" name="Text 1"/>
          <p:cNvSpPr/>
          <p:nvPr/>
        </p:nvSpPr>
        <p:spPr>
          <a:xfrm>
            <a:off x="320825" y="3638490"/>
            <a:ext cx="9201547" cy="952619"/>
          </a:xfrm>
          <a:prstGeom prst="rect">
            <a:avLst/>
          </a:prstGeom>
          <a:noFill/>
          <a:ln/>
        </p:spPr>
        <p:txBody>
          <a:bodyPr wrap="square" lIns="0" tIns="0" rIns="0" bIns="0" rtlCol="0" anchor="t"/>
          <a:lstStyle/>
          <a:p>
            <a:pPr marL="0" indent="0" algn="ctr">
              <a:lnSpc>
                <a:spcPts val="2500"/>
              </a:lnSpc>
              <a:buNone/>
            </a:pPr>
            <a:r>
              <a:rPr lang="en-US" sz="2400" i="1" dirty="0">
                <a:latin typeface="Times New Roman" panose="02020603050405020304" pitchFamily="18" charset="0"/>
                <a:ea typeface="Instrument Sans Medium" pitchFamily="34" charset="-122"/>
                <a:cs typeface="Times New Roman" panose="02020603050405020304" pitchFamily="18" charset="0"/>
              </a:rPr>
              <a:t>Bệnh lý vi mạch não mạn tính (CSVD) là nhóm tổn thương mạch máu nhỏ trong nhu mô não, gây thiểu năng tuần hoàn não, suy giảm nhận thức, chóng mặt, đau đầu mạn tính, mất ngủ hoặc rối loạn thăng bằng nhẹ.</a:t>
            </a:r>
            <a:endParaRPr lang="en-US" sz="2400" i="1" dirty="0">
              <a:latin typeface="Times New Roman" panose="02020603050405020304" pitchFamily="18" charset="0"/>
              <a:cs typeface="Times New Roman" panose="02020603050405020304" pitchFamily="18" charset="0"/>
            </a:endParaRPr>
          </a:p>
        </p:txBody>
      </p:sp>
      <p:sp>
        <p:nvSpPr>
          <p:cNvPr id="5" name="Text 4"/>
          <p:cNvSpPr/>
          <p:nvPr/>
        </p:nvSpPr>
        <p:spPr>
          <a:xfrm>
            <a:off x="11430714" y="7345323"/>
            <a:ext cx="3199686" cy="428863"/>
          </a:xfrm>
          <a:prstGeom prst="rect">
            <a:avLst/>
          </a:prstGeom>
          <a:noFill/>
          <a:ln/>
        </p:spPr>
        <p:txBody>
          <a:bodyPr wrap="none" rtlCol="0" anchor="t"/>
          <a:lstStyle/>
          <a:p>
            <a:pPr marL="0" indent="0" algn="l">
              <a:lnSpc>
                <a:spcPts val="3377"/>
              </a:lnSpc>
              <a:buNone/>
            </a:pPr>
            <a:r>
              <a:rPr lang="en-US" sz="2000" b="1" i="1" kern="0" spc="-39" dirty="0">
                <a:solidFill>
                  <a:srgbClr val="FF0000"/>
                </a:solidFill>
                <a:latin typeface="Times New Roman" panose="02020603050405020304" pitchFamily="18" charset="0"/>
                <a:ea typeface="Inter" pitchFamily="34" charset="-122"/>
                <a:cs typeface="Times New Roman" pitchFamily="18" charset="0"/>
              </a:rPr>
              <a:t>by CEO </a:t>
            </a:r>
            <a:r>
              <a:rPr lang="en-US" sz="2000" b="1" i="1" kern="0" spc="-39" dirty="0" err="1">
                <a:solidFill>
                  <a:srgbClr val="FF0000"/>
                </a:solidFill>
                <a:latin typeface="Times New Roman" panose="02020603050405020304" pitchFamily="18" charset="0"/>
                <a:ea typeface="Inter" pitchFamily="34" charset="-122"/>
                <a:cs typeface="Times New Roman" pitchFamily="18" charset="0"/>
              </a:rPr>
              <a:t>Trần</a:t>
            </a:r>
            <a:r>
              <a:rPr lang="en-US" sz="2000" b="1" i="1" kern="0" spc="-39" dirty="0">
                <a:solidFill>
                  <a:srgbClr val="FF0000"/>
                </a:solidFill>
                <a:latin typeface="Times New Roman" panose="02020603050405020304" pitchFamily="18" charset="0"/>
                <a:ea typeface="Inter" pitchFamily="34" charset="-122"/>
                <a:cs typeface="Times New Roman" pitchFamily="18" charset="0"/>
              </a:rPr>
              <a:t> Minh </a:t>
            </a:r>
            <a:r>
              <a:rPr lang="en-US" sz="2000" b="1" i="1" kern="0" spc="-39" dirty="0" err="1">
                <a:solidFill>
                  <a:srgbClr val="FF0000"/>
                </a:solidFill>
                <a:latin typeface="Times New Roman" panose="02020603050405020304" pitchFamily="18" charset="0"/>
                <a:ea typeface="Inter" pitchFamily="34" charset="-122"/>
                <a:cs typeface="Times New Roman" pitchFamily="18" charset="0"/>
              </a:rPr>
              <a:t>Nghĩa</a:t>
            </a:r>
            <a:endParaRPr lang="en-US" sz="2000" i="1" dirty="0">
              <a:solidFill>
                <a:srgbClr val="FF0000"/>
              </a:solidFill>
              <a:latin typeface="Times New Roman" panose="02020603050405020304" pitchFamily="18" charset="0"/>
              <a:cs typeface="Times New Roman" pitchFamily="18" charset="0"/>
            </a:endParaRPr>
          </a:p>
        </p:txBody>
      </p:sp>
      <p:sp>
        <p:nvSpPr>
          <p:cNvPr id="6" name="Oval 5"/>
          <p:cNvSpPr/>
          <p:nvPr/>
        </p:nvSpPr>
        <p:spPr>
          <a:xfrm>
            <a:off x="10950363" y="7431502"/>
            <a:ext cx="416513" cy="3982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anose="02020603050405020304" pitchFamily="18" charset="0"/>
                <a:cs typeface="Times New Roman" pitchFamily="18" charset="0"/>
              </a:rPr>
              <a:t>N</a:t>
            </a:r>
          </a:p>
        </p:txBody>
      </p:sp>
      <p:sp>
        <p:nvSpPr>
          <p:cNvPr id="8" name="TextBox 7">
            <a:extLst>
              <a:ext uri="{FF2B5EF4-FFF2-40B4-BE49-F238E27FC236}">
                <a16:creationId xmlns="" xmlns:a16="http://schemas.microsoft.com/office/drawing/2014/main" id="{D52010BD-B983-E095-479C-B6F4ADEAC76C}"/>
              </a:ext>
            </a:extLst>
          </p:cNvPr>
          <p:cNvSpPr txBox="1"/>
          <p:nvPr/>
        </p:nvSpPr>
        <p:spPr>
          <a:xfrm>
            <a:off x="-310976" y="2900855"/>
            <a:ext cx="10029825" cy="390684"/>
          </a:xfrm>
          <a:prstGeom prst="rect">
            <a:avLst/>
          </a:prstGeom>
          <a:noFill/>
        </p:spPr>
        <p:txBody>
          <a:bodyPr wrap="square">
            <a:spAutoFit/>
          </a:bodyPr>
          <a:lstStyle/>
          <a:p>
            <a:pPr algn="ctr">
              <a:lnSpc>
                <a:spcPct val="115000"/>
              </a:lnSpc>
              <a:spcAft>
                <a:spcPts val="800"/>
              </a:spcAft>
              <a:buNone/>
            </a:pP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Theo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khuyến</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cáo</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AAN, EFNS, ESO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nghiệm</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lâm</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sàng</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err="1">
                <a:effectLst/>
                <a:latin typeface="Times New Roman" panose="02020603050405020304" pitchFamily="18" charset="0"/>
                <a:ea typeface="Times New Roman" panose="02020603050405020304" pitchFamily="18" charset="0"/>
                <a:cs typeface="Times New Roman" panose="02020603050405020304" pitchFamily="18" charset="0"/>
              </a:rPr>
              <a:t>tại</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Việt Nam</a:t>
            </a:r>
            <a:endParaRPr lang="en-US" sz="1600" kern="100" dirty="0">
              <a:effectLst/>
              <a:latin typeface="Aptos"/>
              <a:ea typeface="DengXian"/>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AA1D0F74-935A-524B-DCE5-36F97248539E}"/>
              </a:ext>
            </a:extLst>
          </p:cNvPr>
          <p:cNvPicPr>
            <a:picLocks noChangeAspect="1"/>
          </p:cNvPicPr>
          <p:nvPr/>
        </p:nvPicPr>
        <p:blipFill>
          <a:blip r:embed="rId2"/>
          <a:stretch>
            <a:fillRect/>
          </a:stretch>
        </p:blipFill>
        <p:spPr>
          <a:xfrm>
            <a:off x="1451295" y="0"/>
            <a:ext cx="5863905" cy="8229600"/>
          </a:xfrm>
          <a:prstGeom prst="rect">
            <a:avLst/>
          </a:prstGeom>
        </p:spPr>
      </p:pic>
      <p:pic>
        <p:nvPicPr>
          <p:cNvPr id="5" name="Picture 4">
            <a:extLst>
              <a:ext uri="{FF2B5EF4-FFF2-40B4-BE49-F238E27FC236}">
                <a16:creationId xmlns="" xmlns:a16="http://schemas.microsoft.com/office/drawing/2014/main" id="{C9096EDA-3CAB-0698-8D18-8C236ED60DD1}"/>
              </a:ext>
            </a:extLst>
          </p:cNvPr>
          <p:cNvPicPr>
            <a:picLocks noChangeAspect="1"/>
          </p:cNvPicPr>
          <p:nvPr/>
        </p:nvPicPr>
        <p:blipFill>
          <a:blip r:embed="rId3"/>
          <a:stretch>
            <a:fillRect/>
          </a:stretch>
        </p:blipFill>
        <p:spPr>
          <a:xfrm>
            <a:off x="7697036" y="0"/>
            <a:ext cx="5751427" cy="8229600"/>
          </a:xfrm>
          <a:prstGeom prst="rect">
            <a:avLst/>
          </a:prstGeom>
        </p:spPr>
      </p:pic>
    </p:spTree>
    <p:extLst>
      <p:ext uri="{BB962C8B-B14F-4D97-AF65-F5344CB8AC3E}">
        <p14:creationId xmlns:p14="http://schemas.microsoft.com/office/powerpoint/2010/main" val="529315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899D8FF-3099-A9AB-DA3C-012B2A721C5D}"/>
              </a:ext>
            </a:extLst>
          </p:cNvPr>
          <p:cNvPicPr>
            <a:picLocks noChangeAspect="1"/>
          </p:cNvPicPr>
          <p:nvPr/>
        </p:nvPicPr>
        <p:blipFill>
          <a:blip r:embed="rId2"/>
          <a:stretch>
            <a:fillRect/>
          </a:stretch>
        </p:blipFill>
        <p:spPr>
          <a:xfrm>
            <a:off x="1457049" y="19050"/>
            <a:ext cx="6077501" cy="8229600"/>
          </a:xfrm>
          <a:prstGeom prst="rect">
            <a:avLst/>
          </a:prstGeom>
        </p:spPr>
      </p:pic>
      <p:pic>
        <p:nvPicPr>
          <p:cNvPr id="5" name="Picture 4">
            <a:extLst>
              <a:ext uri="{FF2B5EF4-FFF2-40B4-BE49-F238E27FC236}">
                <a16:creationId xmlns="" xmlns:a16="http://schemas.microsoft.com/office/drawing/2014/main" id="{8A3E5B27-DE22-46DA-4F74-92E6673C856C}"/>
              </a:ext>
            </a:extLst>
          </p:cNvPr>
          <p:cNvPicPr>
            <a:picLocks noChangeAspect="1"/>
          </p:cNvPicPr>
          <p:nvPr/>
        </p:nvPicPr>
        <p:blipFill>
          <a:blip r:embed="rId3"/>
          <a:stretch>
            <a:fillRect/>
          </a:stretch>
        </p:blipFill>
        <p:spPr>
          <a:xfrm>
            <a:off x="7534550" y="19050"/>
            <a:ext cx="5646562" cy="8229600"/>
          </a:xfrm>
          <a:prstGeom prst="rect">
            <a:avLst/>
          </a:prstGeom>
        </p:spPr>
      </p:pic>
    </p:spTree>
    <p:extLst>
      <p:ext uri="{BB962C8B-B14F-4D97-AF65-F5344CB8AC3E}">
        <p14:creationId xmlns:p14="http://schemas.microsoft.com/office/powerpoint/2010/main" val="1680701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108028" cy="7171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5108028" y="-1"/>
            <a:ext cx="4848772" cy="6843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1700" y="-1"/>
            <a:ext cx="4838701" cy="6748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25454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092700" cy="7206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5828" y="0"/>
            <a:ext cx="4593843" cy="656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9672" y="0"/>
            <a:ext cx="4641027" cy="6473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8024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090505"/>
          </a:xfrm>
          <a:prstGeom prst="rect">
            <a:avLst/>
          </a:prstGeom>
        </p:spPr>
      </p:pic>
      <p:sp>
        <p:nvSpPr>
          <p:cNvPr id="3" name="Text 0"/>
          <p:cNvSpPr/>
          <p:nvPr/>
        </p:nvSpPr>
        <p:spPr>
          <a:xfrm>
            <a:off x="793790" y="3728680"/>
            <a:ext cx="4031813" cy="496133"/>
          </a:xfrm>
          <a:prstGeom prst="rect">
            <a:avLst/>
          </a:prstGeom>
          <a:noFill/>
          <a:ln/>
        </p:spPr>
        <p:txBody>
          <a:bodyPr wrap="none" lIns="0" tIns="0" rIns="0" bIns="0" rtlCol="0" anchor="t"/>
          <a:lstStyle/>
          <a:p>
            <a:pPr marL="0" indent="0" algn="l">
              <a:lnSpc>
                <a:spcPts val="3900"/>
              </a:lnSpc>
              <a:buNone/>
            </a:pPr>
            <a:r>
              <a:rPr lang="en-US" sz="3600" b="1" dirty="0">
                <a:solidFill>
                  <a:schemeClr val="accent5">
                    <a:lumMod val="50000"/>
                  </a:schemeClr>
                </a:solidFill>
                <a:latin typeface="Times New Roman" panose="02020603050405020304" pitchFamily="18" charset="0"/>
                <a:ea typeface="Instrument Sans Semi Bold" pitchFamily="34" charset="-122"/>
                <a:cs typeface="Times New Roman" panose="02020603050405020304" pitchFamily="18" charset="0"/>
              </a:rPr>
              <a:t>I. Cơ Chế và Bệnh Học</a:t>
            </a:r>
            <a:endParaRPr lang="en-US" sz="36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4" name="Shape 1"/>
          <p:cNvSpPr/>
          <p:nvPr/>
        </p:nvSpPr>
        <p:spPr>
          <a:xfrm>
            <a:off x="793790" y="4522470"/>
            <a:ext cx="4215289" cy="3097530"/>
          </a:xfrm>
          <a:prstGeom prst="roundRect">
            <a:avLst>
              <a:gd name="adj" fmla="val 4462"/>
            </a:avLst>
          </a:prstGeom>
          <a:solidFill>
            <a:srgbClr val="FFFFFF">
              <a:alpha val="95000"/>
            </a:srgbClr>
          </a:solidFill>
          <a:ln w="22860">
            <a:solidFill>
              <a:srgbClr val="C8C9CF"/>
            </a:solidFill>
            <a:prstDash val="solid"/>
          </a:ln>
        </p:spPr>
      </p:sp>
      <p:pic>
        <p:nvPicPr>
          <p:cNvPr id="5" name="Image 1" descr="preencoded.png"/>
          <p:cNvPicPr>
            <a:picLocks noChangeAspect="1"/>
          </p:cNvPicPr>
          <p:nvPr/>
        </p:nvPicPr>
        <p:blipFill>
          <a:blip r:embed="rId4"/>
          <a:stretch>
            <a:fillRect/>
          </a:stretch>
        </p:blipFill>
        <p:spPr>
          <a:xfrm>
            <a:off x="770930" y="4522470"/>
            <a:ext cx="91440" cy="2459355"/>
          </a:xfrm>
          <a:prstGeom prst="rect">
            <a:avLst/>
          </a:prstGeom>
        </p:spPr>
      </p:pic>
      <p:sp>
        <p:nvSpPr>
          <p:cNvPr id="6" name="Text 2"/>
          <p:cNvSpPr/>
          <p:nvPr/>
        </p:nvSpPr>
        <p:spPr>
          <a:xfrm>
            <a:off x="1083588" y="4743688"/>
            <a:ext cx="2480905" cy="310158"/>
          </a:xfrm>
          <a:prstGeom prst="rect">
            <a:avLst/>
          </a:prstGeom>
          <a:noFill/>
          <a:ln/>
        </p:spPr>
        <p:txBody>
          <a:bodyPr wrap="none" lIns="0" tIns="0" rIns="0" bIns="0" rtlCol="0" anchor="t"/>
          <a:lstStyle/>
          <a:p>
            <a:pPr marL="0" indent="0" algn="l">
              <a:lnSpc>
                <a:spcPts val="2400"/>
              </a:lnSpc>
              <a:buNone/>
            </a:pPr>
            <a:r>
              <a:rPr lang="en-US" sz="2400" b="1" dirty="0">
                <a:latin typeface="Times New Roman" panose="02020603050405020304" pitchFamily="18" charset="0"/>
                <a:ea typeface="Instrument Sans Semi Bold" pitchFamily="34" charset="-122"/>
                <a:cs typeface="Times New Roman" panose="02020603050405020304" pitchFamily="18" charset="0"/>
              </a:rPr>
              <a:t>Căn Nguyên</a:t>
            </a:r>
            <a:endParaRPr lang="en-US" sz="2400" b="1" dirty="0">
              <a:latin typeface="Times New Roman" panose="02020603050405020304" pitchFamily="18" charset="0"/>
              <a:cs typeface="Times New Roman" panose="02020603050405020304" pitchFamily="18" charset="0"/>
            </a:endParaRPr>
          </a:p>
        </p:txBody>
      </p:sp>
      <p:sp>
        <p:nvSpPr>
          <p:cNvPr id="7" name="Text 3"/>
          <p:cNvSpPr/>
          <p:nvPr/>
        </p:nvSpPr>
        <p:spPr>
          <a:xfrm>
            <a:off x="1083588" y="5172908"/>
            <a:ext cx="3704273" cy="1587698"/>
          </a:xfrm>
          <a:prstGeom prst="rect">
            <a:avLst/>
          </a:prstGeom>
          <a:noFill/>
          <a:ln/>
        </p:spPr>
        <p:txBody>
          <a:bodyPr wrap="square" lIns="0" tIns="0" rIns="0" bIns="0" rtlCol="0" anchor="t"/>
          <a:lstStyle/>
          <a:p>
            <a:pPr marL="0" indent="0" algn="just">
              <a:lnSpc>
                <a:spcPts val="2500"/>
              </a:lnSpc>
              <a:buNone/>
            </a:pPr>
            <a:r>
              <a:rPr lang="en-US" sz="2400" dirty="0">
                <a:latin typeface="Times New Roman" panose="02020603050405020304" pitchFamily="18" charset="0"/>
                <a:ea typeface="Instrument Sans Medium" pitchFamily="34" charset="-122"/>
                <a:cs typeface="Times New Roman" panose="02020603050405020304" pitchFamily="18" charset="0"/>
              </a:rPr>
              <a:t>Tổn thương </a:t>
            </a:r>
            <a:r>
              <a:rPr lang="en-US" sz="2400" b="1" dirty="0">
                <a:latin typeface="Times New Roman" panose="02020603050405020304" pitchFamily="18" charset="0"/>
                <a:ea typeface="Instrument Sans Medium" pitchFamily="34" charset="-122"/>
                <a:cs typeface="Times New Roman" panose="02020603050405020304" pitchFamily="18" charset="0"/>
              </a:rPr>
              <a:t>tiểu động mạch, mao mạch và tĩnh </a:t>
            </a:r>
            <a:r>
              <a:rPr lang="en-US" sz="2400" b="1" dirty="0" err="1">
                <a:latin typeface="Times New Roman" panose="02020603050405020304" pitchFamily="18" charset="0"/>
                <a:ea typeface="Instrument Sans Medium" pitchFamily="34" charset="-122"/>
                <a:cs typeface="Times New Roman" panose="02020603050405020304" pitchFamily="18" charset="0"/>
              </a:rPr>
              <a:t>mạch</a:t>
            </a:r>
            <a:r>
              <a:rPr lang="en-US" sz="2400" b="1" dirty="0">
                <a:latin typeface="Times New Roman" panose="02020603050405020304" pitchFamily="18" charset="0"/>
                <a:ea typeface="Instrument Sans Medium" pitchFamily="34" charset="-122"/>
                <a:cs typeface="Times New Roman" panose="02020603050405020304" pitchFamily="18" charset="0"/>
              </a:rPr>
              <a:t> </a:t>
            </a:r>
            <a:r>
              <a:rPr lang="en-US" sz="2400" b="1" dirty="0" err="1" smtClean="0">
                <a:latin typeface="Times New Roman" panose="02020603050405020304" pitchFamily="18" charset="0"/>
                <a:ea typeface="Instrument Sans Medium" pitchFamily="34" charset="-122"/>
                <a:cs typeface="Times New Roman" panose="02020603050405020304" pitchFamily="18" charset="0"/>
              </a:rPr>
              <a:t>nhỏ</a:t>
            </a:r>
            <a:r>
              <a:rPr lang="en-US" sz="2400" dirty="0" smtClean="0">
                <a:latin typeface="Times New Roman" panose="02020603050405020304" pitchFamily="18" charset="0"/>
                <a:ea typeface="Instrument Sans Medium" pitchFamily="34" charset="-122"/>
                <a:cs typeface="Times New Roman" panose="02020603050405020304" pitchFamily="18" charset="0"/>
              </a:rPr>
              <a:t> </a:t>
            </a:r>
            <a:r>
              <a:rPr lang="en-US" sz="2400" dirty="0" err="1" smtClean="0">
                <a:latin typeface="Times New Roman" panose="02020603050405020304" pitchFamily="18" charset="0"/>
                <a:ea typeface="Instrument Sans Medium" pitchFamily="34" charset="-122"/>
                <a:cs typeface="Times New Roman" panose="02020603050405020304" pitchFamily="18" charset="0"/>
              </a:rPr>
              <a:t>trong</a:t>
            </a:r>
            <a:r>
              <a:rPr lang="en-US" sz="2400" dirty="0" smtClean="0">
                <a:latin typeface="Times New Roman" panose="02020603050405020304" pitchFamily="18" charset="0"/>
                <a:ea typeface="Instrument Sans Medium" pitchFamily="34" charset="-122"/>
                <a:cs typeface="Times New Roman" panose="02020603050405020304" pitchFamily="18" charset="0"/>
              </a:rPr>
              <a:t> </a:t>
            </a:r>
            <a:r>
              <a:rPr lang="en-US" sz="2400" dirty="0" err="1" smtClean="0">
                <a:latin typeface="Times New Roman" panose="02020603050405020304" pitchFamily="18" charset="0"/>
                <a:ea typeface="Instrument Sans Medium" pitchFamily="34" charset="-122"/>
                <a:cs typeface="Times New Roman" panose="02020603050405020304" pitchFamily="18" charset="0"/>
              </a:rPr>
              <a:t>nhu</a:t>
            </a:r>
            <a:r>
              <a:rPr lang="en-US" sz="2400" dirty="0" smtClean="0">
                <a:latin typeface="Times New Roman" panose="02020603050405020304" pitchFamily="18" charset="0"/>
                <a:ea typeface="Instrument Sans Medium" pitchFamily="34" charset="-122"/>
                <a:cs typeface="Times New Roman" panose="02020603050405020304" pitchFamily="18" charset="0"/>
              </a:rPr>
              <a:t> </a:t>
            </a:r>
            <a:r>
              <a:rPr lang="en-US" sz="2400" dirty="0" err="1" smtClean="0">
                <a:latin typeface="Times New Roman" panose="02020603050405020304" pitchFamily="18" charset="0"/>
                <a:ea typeface="Instrument Sans Medium" pitchFamily="34" charset="-122"/>
                <a:cs typeface="Times New Roman" panose="02020603050405020304" pitchFamily="18" charset="0"/>
              </a:rPr>
              <a:t>mô</a:t>
            </a:r>
            <a:r>
              <a:rPr lang="en-US" sz="2400" dirty="0" smtClean="0">
                <a:latin typeface="Times New Roman" panose="02020603050405020304" pitchFamily="18" charset="0"/>
                <a:ea typeface="Instrument Sans Medium" pitchFamily="34" charset="-122"/>
                <a:cs typeface="Times New Roman" panose="02020603050405020304" pitchFamily="18" charset="0"/>
              </a:rPr>
              <a:t> </a:t>
            </a:r>
            <a:r>
              <a:rPr lang="en-US" sz="2400" dirty="0" err="1" smtClean="0">
                <a:latin typeface="Times New Roman" panose="02020603050405020304" pitchFamily="18" charset="0"/>
                <a:ea typeface="Instrument Sans Medium" pitchFamily="34" charset="-122"/>
                <a:cs typeface="Times New Roman" panose="02020603050405020304" pitchFamily="18" charset="0"/>
              </a:rPr>
              <a:t>não</a:t>
            </a:r>
            <a:r>
              <a:rPr lang="en-US" sz="2400" dirty="0" smtClean="0">
                <a:latin typeface="Times New Roman" panose="02020603050405020304" pitchFamily="18" charset="0"/>
                <a:ea typeface="Instrument Sans Medium" pitchFamily="34" charset="-122"/>
                <a:cs typeface="Times New Roman" panose="02020603050405020304" pitchFamily="18" charset="0"/>
              </a:rPr>
              <a:t> </a:t>
            </a:r>
            <a:r>
              <a:rPr lang="en-US" sz="2400" dirty="0">
                <a:latin typeface="Times New Roman" panose="02020603050405020304" pitchFamily="18" charset="0"/>
                <a:ea typeface="Instrument Sans Medium" pitchFamily="34" charset="-122"/>
                <a:cs typeface="Times New Roman" panose="02020603050405020304" pitchFamily="18" charset="0"/>
              </a:rPr>
              <a:t>(&lt;300 μm) do </a:t>
            </a:r>
            <a:r>
              <a:rPr lang="en-US" sz="2400" b="1" dirty="0">
                <a:latin typeface="Times New Roman" panose="02020603050405020304" pitchFamily="18" charset="0"/>
                <a:ea typeface="Instrument Sans Medium" pitchFamily="34" charset="-122"/>
                <a:cs typeface="Times New Roman" panose="02020603050405020304" pitchFamily="18" charset="0"/>
              </a:rPr>
              <a:t>tăng huyết áp mạn, xơ vữa, tiểu đường, viêm nội mô, thoái hóa myelin do thiếu máu mạn.</a:t>
            </a:r>
            <a:endParaRPr lang="en-US" sz="2400" b="1" dirty="0">
              <a:latin typeface="Times New Roman" panose="02020603050405020304" pitchFamily="18" charset="0"/>
              <a:cs typeface="Times New Roman" panose="02020603050405020304" pitchFamily="18" charset="0"/>
            </a:endParaRPr>
          </a:p>
        </p:txBody>
      </p:sp>
      <p:sp>
        <p:nvSpPr>
          <p:cNvPr id="8" name="Shape 4"/>
          <p:cNvSpPr/>
          <p:nvPr/>
        </p:nvSpPr>
        <p:spPr>
          <a:xfrm>
            <a:off x="5207437" y="4522470"/>
            <a:ext cx="4215408" cy="3097530"/>
          </a:xfrm>
          <a:prstGeom prst="roundRect">
            <a:avLst>
              <a:gd name="adj" fmla="val 4462"/>
            </a:avLst>
          </a:prstGeom>
          <a:solidFill>
            <a:srgbClr val="FFFFFF">
              <a:alpha val="95000"/>
            </a:srgbClr>
          </a:solidFill>
          <a:ln w="22860">
            <a:solidFill>
              <a:srgbClr val="C8C9CF"/>
            </a:solidFill>
            <a:prstDash val="solid"/>
          </a:ln>
        </p:spPr>
      </p:sp>
      <p:pic>
        <p:nvPicPr>
          <p:cNvPr id="9" name="Image 2" descr="preencoded.png"/>
          <p:cNvPicPr>
            <a:picLocks noChangeAspect="1"/>
          </p:cNvPicPr>
          <p:nvPr/>
        </p:nvPicPr>
        <p:blipFill>
          <a:blip r:embed="rId4"/>
          <a:stretch>
            <a:fillRect/>
          </a:stretch>
        </p:blipFill>
        <p:spPr>
          <a:xfrm>
            <a:off x="5184577" y="4522470"/>
            <a:ext cx="91440" cy="2459355"/>
          </a:xfrm>
          <a:prstGeom prst="rect">
            <a:avLst/>
          </a:prstGeom>
        </p:spPr>
      </p:pic>
      <p:sp>
        <p:nvSpPr>
          <p:cNvPr id="10" name="Text 5"/>
          <p:cNvSpPr/>
          <p:nvPr/>
        </p:nvSpPr>
        <p:spPr>
          <a:xfrm>
            <a:off x="5497235" y="4743688"/>
            <a:ext cx="2480905" cy="310158"/>
          </a:xfrm>
          <a:prstGeom prst="rect">
            <a:avLst/>
          </a:prstGeom>
          <a:noFill/>
          <a:ln/>
        </p:spPr>
        <p:txBody>
          <a:bodyPr wrap="none" lIns="0" tIns="0" rIns="0" bIns="0" rtlCol="0" anchor="t"/>
          <a:lstStyle/>
          <a:p>
            <a:pPr marL="0" indent="0" algn="l">
              <a:lnSpc>
                <a:spcPts val="2400"/>
              </a:lnSpc>
              <a:buNone/>
            </a:pPr>
            <a:r>
              <a:rPr lang="en-US" sz="2400" b="1" dirty="0">
                <a:latin typeface="Times New Roman" panose="02020603050405020304" pitchFamily="18" charset="0"/>
                <a:ea typeface="Instrument Sans Semi Bold" pitchFamily="34" charset="-122"/>
                <a:cs typeface="Times New Roman" panose="02020603050405020304" pitchFamily="18" charset="0"/>
              </a:rPr>
              <a:t>Hậu Quả</a:t>
            </a:r>
            <a:endParaRPr lang="en-US" sz="2400" b="1" dirty="0">
              <a:latin typeface="Times New Roman" panose="02020603050405020304" pitchFamily="18" charset="0"/>
              <a:cs typeface="Times New Roman" panose="02020603050405020304" pitchFamily="18" charset="0"/>
            </a:endParaRPr>
          </a:p>
        </p:txBody>
      </p:sp>
      <p:sp>
        <p:nvSpPr>
          <p:cNvPr id="11" name="Text 6"/>
          <p:cNvSpPr/>
          <p:nvPr/>
        </p:nvSpPr>
        <p:spPr>
          <a:xfrm>
            <a:off x="5497235" y="5172908"/>
            <a:ext cx="3704392" cy="952619"/>
          </a:xfrm>
          <a:prstGeom prst="rect">
            <a:avLst/>
          </a:prstGeom>
          <a:noFill/>
          <a:ln/>
        </p:spPr>
        <p:txBody>
          <a:bodyPr wrap="square" lIns="0" tIns="0" rIns="0" bIns="0" rtlCol="0" anchor="t"/>
          <a:lstStyle/>
          <a:p>
            <a:pPr marL="0" indent="0" algn="just">
              <a:lnSpc>
                <a:spcPts val="2500"/>
              </a:lnSpc>
              <a:buNone/>
            </a:pPr>
            <a:r>
              <a:rPr lang="en-US" sz="2400" dirty="0">
                <a:latin typeface="Times New Roman" panose="02020603050405020304" pitchFamily="18" charset="0"/>
                <a:ea typeface="Instrument Sans Medium" pitchFamily="34" charset="-122"/>
                <a:cs typeface="Times New Roman" panose="02020603050405020304" pitchFamily="18" charset="0"/>
              </a:rPr>
              <a:t>Giảm tưới máu khu trú dẫn đến thiếu oxy mạn tính, gây thoái hóa myelin và tế bào thần kinh.</a:t>
            </a:r>
            <a:endParaRPr lang="en-US" sz="2400" dirty="0">
              <a:latin typeface="Times New Roman" panose="02020603050405020304" pitchFamily="18" charset="0"/>
              <a:cs typeface="Times New Roman" panose="02020603050405020304" pitchFamily="18" charset="0"/>
            </a:endParaRPr>
          </a:p>
        </p:txBody>
      </p:sp>
      <p:sp>
        <p:nvSpPr>
          <p:cNvPr id="12" name="Shape 7"/>
          <p:cNvSpPr/>
          <p:nvPr/>
        </p:nvSpPr>
        <p:spPr>
          <a:xfrm>
            <a:off x="9621203" y="4522470"/>
            <a:ext cx="4215289" cy="3097530"/>
          </a:xfrm>
          <a:prstGeom prst="roundRect">
            <a:avLst>
              <a:gd name="adj" fmla="val 4462"/>
            </a:avLst>
          </a:prstGeom>
          <a:solidFill>
            <a:srgbClr val="FFFFFF">
              <a:alpha val="95000"/>
            </a:srgbClr>
          </a:solidFill>
          <a:ln w="22860">
            <a:solidFill>
              <a:srgbClr val="C8C9CF"/>
            </a:solidFill>
            <a:prstDash val="solid"/>
          </a:ln>
        </p:spPr>
      </p:sp>
      <p:pic>
        <p:nvPicPr>
          <p:cNvPr id="13" name="Image 3" descr="preencoded.png"/>
          <p:cNvPicPr>
            <a:picLocks noChangeAspect="1"/>
          </p:cNvPicPr>
          <p:nvPr/>
        </p:nvPicPr>
        <p:blipFill>
          <a:blip r:embed="rId4"/>
          <a:stretch>
            <a:fillRect/>
          </a:stretch>
        </p:blipFill>
        <p:spPr>
          <a:xfrm>
            <a:off x="9598343" y="4522470"/>
            <a:ext cx="91440" cy="2459355"/>
          </a:xfrm>
          <a:prstGeom prst="rect">
            <a:avLst/>
          </a:prstGeom>
        </p:spPr>
      </p:pic>
      <p:sp>
        <p:nvSpPr>
          <p:cNvPr id="14" name="Text 8"/>
          <p:cNvSpPr/>
          <p:nvPr/>
        </p:nvSpPr>
        <p:spPr>
          <a:xfrm>
            <a:off x="9911001" y="4743688"/>
            <a:ext cx="2480905" cy="310158"/>
          </a:xfrm>
          <a:prstGeom prst="rect">
            <a:avLst/>
          </a:prstGeom>
          <a:noFill/>
          <a:ln/>
        </p:spPr>
        <p:txBody>
          <a:bodyPr wrap="none" lIns="0" tIns="0" rIns="0" bIns="0" rtlCol="0" anchor="t"/>
          <a:lstStyle/>
          <a:p>
            <a:pPr marL="0" indent="0" algn="l">
              <a:lnSpc>
                <a:spcPts val="2400"/>
              </a:lnSpc>
              <a:buNone/>
            </a:pPr>
            <a:r>
              <a:rPr lang="en-US" sz="2400" b="1" dirty="0">
                <a:latin typeface="Times New Roman" panose="02020603050405020304" pitchFamily="18" charset="0"/>
                <a:ea typeface="Instrument Sans Semi Bold" pitchFamily="34" charset="-122"/>
                <a:cs typeface="Times New Roman" panose="02020603050405020304" pitchFamily="18" charset="0"/>
              </a:rPr>
              <a:t>Vị Trí Ưu Thế</a:t>
            </a:r>
            <a:endParaRPr lang="en-US" sz="2400" b="1" dirty="0">
              <a:latin typeface="Times New Roman" panose="02020603050405020304" pitchFamily="18" charset="0"/>
              <a:cs typeface="Times New Roman" panose="02020603050405020304" pitchFamily="18" charset="0"/>
            </a:endParaRPr>
          </a:p>
        </p:txBody>
      </p:sp>
      <p:sp>
        <p:nvSpPr>
          <p:cNvPr id="15" name="Text 9"/>
          <p:cNvSpPr/>
          <p:nvPr/>
        </p:nvSpPr>
        <p:spPr>
          <a:xfrm>
            <a:off x="9911001" y="5172908"/>
            <a:ext cx="3704273" cy="635079"/>
          </a:xfrm>
          <a:prstGeom prst="rect">
            <a:avLst/>
          </a:prstGeom>
          <a:noFill/>
          <a:ln/>
        </p:spPr>
        <p:txBody>
          <a:bodyPr wrap="square" lIns="0" tIns="0" rIns="0" bIns="0" rtlCol="0" anchor="t"/>
          <a:lstStyle/>
          <a:p>
            <a:pPr marL="0" indent="0" algn="just">
              <a:lnSpc>
                <a:spcPts val="2500"/>
              </a:lnSpc>
              <a:buNone/>
            </a:pPr>
            <a:r>
              <a:rPr lang="en-US" sz="2400" dirty="0">
                <a:latin typeface="Times New Roman" panose="02020603050405020304" pitchFamily="18" charset="0"/>
                <a:ea typeface="Instrument Sans Medium" pitchFamily="34" charset="-122"/>
                <a:cs typeface="Times New Roman" panose="02020603050405020304" pitchFamily="18" charset="0"/>
              </a:rPr>
              <a:t>Chất trắng quanh não thất, nhân bèo, cầu não, hạch nền, tiểu não, thân não.</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F503FCC7-A143-4A43-A9DE-50B656C39A92}"/>
              </a:ext>
            </a:extLst>
          </p:cNvPr>
          <p:cNvSpPr txBox="1"/>
          <p:nvPr/>
        </p:nvSpPr>
        <p:spPr>
          <a:xfrm>
            <a:off x="419100" y="2295281"/>
            <a:ext cx="13832928" cy="2421176"/>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Khởi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âm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thầm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cấp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cờ</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qua MRI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bệnh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than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phiền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nhớ</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chóng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mặt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dáng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Tiến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kéo</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dài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năm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từng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đợt</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nặng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dần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liên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tăng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huyết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áp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xơ</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vữa</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đái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tháo</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lipid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Tuổi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gặp</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&gt; 50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tuổi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nữ</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giới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hơi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chiếm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ưu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thế</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p:txBody>
      </p:sp>
      <p:sp>
        <p:nvSpPr>
          <p:cNvPr id="11" name="TextBox 10">
            <a:extLst>
              <a:ext uri="{FF2B5EF4-FFF2-40B4-BE49-F238E27FC236}">
                <a16:creationId xmlns="" xmlns:a16="http://schemas.microsoft.com/office/drawing/2014/main" id="{3F5A69F0-6C7F-3C70-BB4C-DF0D7C136B1A}"/>
              </a:ext>
            </a:extLst>
          </p:cNvPr>
          <p:cNvSpPr txBox="1"/>
          <p:nvPr/>
        </p:nvSpPr>
        <p:spPr>
          <a:xfrm>
            <a:off x="419100" y="433731"/>
            <a:ext cx="14006348" cy="67775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lâm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sàng</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Bệnh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mạch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não</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mạn</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tính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400" y="4610100"/>
            <a:ext cx="5715000" cy="361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19100" y="1448080"/>
            <a:ext cx="6268063" cy="612732"/>
          </a:xfrm>
          <a:prstGeom prst="rect">
            <a:avLst/>
          </a:prstGeom>
        </p:spPr>
        <p:txBody>
          <a:bodyPr wrap="none">
            <a:spAutoFit/>
          </a:bodyPr>
          <a:lstStyle/>
          <a:p>
            <a:pPr lvl="0" algn="just">
              <a:lnSpc>
                <a:spcPct val="115000"/>
              </a:lnSpc>
              <a:spcAft>
                <a:spcPts val="800"/>
              </a:spcAft>
            </a:pP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khởi</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phát</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tiến</a:t>
            </a:r>
            <a:r>
              <a:rPr lang="en-US" sz="3200" b="1" kern="0" dirty="0">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kern="0" dirty="0" err="1">
                <a:solidFill>
                  <a:schemeClr val="accent5">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triển</a:t>
            </a:r>
            <a:endParaRPr lang="en-US" sz="3200" kern="100" dirty="0">
              <a:solidFill>
                <a:schemeClr val="accent5">
                  <a:lumMod val="75000"/>
                </a:schemeClr>
              </a:solidFill>
              <a:latin typeface="Aptos"/>
              <a:ea typeface="DengXian"/>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sp>
        <p:nvSpPr>
          <p:cNvPr id="3" name="Text 0"/>
          <p:cNvSpPr/>
          <p:nvPr/>
        </p:nvSpPr>
        <p:spPr>
          <a:xfrm>
            <a:off x="684012" y="1056232"/>
            <a:ext cx="4560213" cy="320635"/>
          </a:xfrm>
          <a:prstGeom prst="rect">
            <a:avLst/>
          </a:prstGeom>
          <a:noFill/>
          <a:ln/>
        </p:spPr>
        <p:txBody>
          <a:bodyPr wrap="none" lIns="0" tIns="0" rIns="0" bIns="0" rtlCol="0" anchor="t"/>
          <a:lstStyle/>
          <a:p>
            <a:pPr marL="0" indent="0" algn="l">
              <a:lnSpc>
                <a:spcPts val="2500"/>
              </a:lnSpc>
              <a:buNone/>
            </a:pP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Nhóm Triệu Chứng Lâm Sàng Chính</a:t>
            </a:r>
            <a:endParaRPr lang="en-US" sz="3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 xmlns:a16="http://schemas.microsoft.com/office/drawing/2014/main" id="{DA3EBA79-4910-78ED-FA47-80E8CEBA0353}"/>
              </a:ext>
            </a:extLst>
          </p:cNvPr>
          <p:cNvSpPr txBox="1"/>
          <p:nvPr/>
        </p:nvSpPr>
        <p:spPr>
          <a:xfrm>
            <a:off x="201" y="1558676"/>
            <a:ext cx="10515399" cy="2980303"/>
          </a:xfrm>
          <a:prstGeom prst="rect">
            <a:avLst/>
          </a:prstGeom>
          <a:noFill/>
        </p:spPr>
        <p:txBody>
          <a:bodyPr wrap="square">
            <a:spAutoFit/>
          </a:bodyPr>
          <a:lstStyle/>
          <a:p>
            <a:pPr algn="just">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2.1.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nhớ</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Cognitive dysfunction)</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khả</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năng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trung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chú</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ý,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duy</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chậm</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nhớ</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ngắn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hạn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kém</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mất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nhớ</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hoàn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toàn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như</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Alzheimer,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suy</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tuệ</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dưới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vỏ</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não</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(subcortical dementia)</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Gặp</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nhiều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Fazekas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độ</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2–3,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kèm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xúc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trầm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bang.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Cơ</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chế</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tổn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dẫn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truyền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dưới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vỏ</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chai →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kết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nối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giữa</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vỏ</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não</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hệ</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viền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p:txBody>
      </p:sp>
      <p:sp>
        <p:nvSpPr>
          <p:cNvPr id="25" name="TextBox 24">
            <a:extLst>
              <a:ext uri="{FF2B5EF4-FFF2-40B4-BE49-F238E27FC236}">
                <a16:creationId xmlns="" xmlns:a16="http://schemas.microsoft.com/office/drawing/2014/main" id="{B45F5377-781F-F48A-9E86-ADB027531CCC}"/>
              </a:ext>
            </a:extLst>
          </p:cNvPr>
          <p:cNvSpPr txBox="1"/>
          <p:nvPr/>
        </p:nvSpPr>
        <p:spPr>
          <a:xfrm>
            <a:off x="0" y="4884302"/>
            <a:ext cx="14630199" cy="2243691"/>
          </a:xfrm>
          <a:prstGeom prst="rect">
            <a:avLst/>
          </a:prstGeom>
          <a:noFill/>
        </p:spPr>
        <p:txBody>
          <a:bodyPr wrap="square">
            <a:spAutoFit/>
          </a:bodyPr>
          <a:lstStyle/>
          <a:p>
            <a:pPr algn="just">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2.2.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dáng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thăng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bằng</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bước</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ngắn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lê</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chân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chậm</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chạp</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mất</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phản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xạ</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thế</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nhưng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yếu</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liệt</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rõ</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Dễ</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té</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ngã</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đặc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biệt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đổi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hướng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nhắm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mắt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Thường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kèm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run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giống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Parkinson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Parkinson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mạch</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Cơ</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chế</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tổn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bó</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tháp</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trắng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bèo</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p:txBody>
      </p:sp>
      <p:sp>
        <p:nvSpPr>
          <p:cNvPr id="6" name="TextBox 5">
            <a:extLst>
              <a:ext uri="{FF2B5EF4-FFF2-40B4-BE49-F238E27FC236}">
                <a16:creationId xmlns="" xmlns:a16="http://schemas.microsoft.com/office/drawing/2014/main" id="{3F5A69F0-6C7F-3C70-BB4C-DF0D7C136B1A}"/>
              </a:ext>
            </a:extLst>
          </p:cNvPr>
          <p:cNvSpPr txBox="1"/>
          <p:nvPr/>
        </p:nvSpPr>
        <p:spPr>
          <a:xfrm>
            <a:off x="419100" y="218165"/>
            <a:ext cx="14006348" cy="67775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lâm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sàng</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Bệnh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mạch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não</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mạn</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tính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6602" y="1815011"/>
            <a:ext cx="3668845" cy="217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236483" y="4713890"/>
            <a:ext cx="1174531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6803" y="5137984"/>
            <a:ext cx="3668644" cy="2448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25B0E5AE-565D-4FF3-6826-84A66D24B763}"/>
            </a:ext>
          </a:extLst>
        </p:cNvPr>
        <p:cNvGrpSpPr/>
        <p:nvPr/>
      </p:nvGrpSpPr>
      <p:grpSpPr>
        <a:xfrm>
          <a:off x="0" y="0"/>
          <a:ext cx="0" cy="0"/>
          <a:chOff x="0" y="0"/>
          <a:chExt cx="0" cy="0"/>
        </a:xfrm>
      </p:grpSpPr>
      <p:sp>
        <p:nvSpPr>
          <p:cNvPr id="17" name="TextBox 16">
            <a:extLst>
              <a:ext uri="{FF2B5EF4-FFF2-40B4-BE49-F238E27FC236}">
                <a16:creationId xmlns="" xmlns:a16="http://schemas.microsoft.com/office/drawing/2014/main" id="{5668E072-79F9-C400-1EDA-5A12233932E6}"/>
              </a:ext>
            </a:extLst>
          </p:cNvPr>
          <p:cNvSpPr txBox="1"/>
          <p:nvPr/>
        </p:nvSpPr>
        <p:spPr>
          <a:xfrm>
            <a:off x="684012" y="1511904"/>
            <a:ext cx="13741434" cy="5011628"/>
          </a:xfrm>
          <a:prstGeom prst="rect">
            <a:avLst/>
          </a:prstGeom>
          <a:noFill/>
        </p:spPr>
        <p:txBody>
          <a:bodyPr wrap="square">
            <a:spAutoFit/>
          </a:bodyPr>
          <a:lstStyle/>
          <a:p>
            <a:pPr algn="just">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2.3.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xúc</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vi</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Trầm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vừa</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giác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mệt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mỏi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dễ</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cáu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giấc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ngủ</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ngủ</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kém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hay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mơ</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tỉnh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giấc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giữa</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đêm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lực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ít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giao</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tiếp</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linh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tâm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lý</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algn="just">
              <a:lnSpc>
                <a:spcPct val="115000"/>
              </a:lnSpc>
              <a:spcAft>
                <a:spcPts val="800"/>
              </a:spcAft>
              <a:buNone/>
            </a:pPr>
            <a:endParaRPr lang="en-US" sz="2000" b="1" kern="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en-US" sz="2000" b="1"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en-US" sz="2000" b="1" kern="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en-US" sz="2000" b="1" kern="0" dirty="0" smtClean="0">
                <a:effectLst/>
                <a:latin typeface="Times New Roman" panose="02020603050405020304" pitchFamily="18" charset="0"/>
                <a:ea typeface="Times New Roman" panose="02020603050405020304" pitchFamily="18" charset="0"/>
                <a:cs typeface="Times New Roman" panose="02020603050405020304" pitchFamily="18" charset="0"/>
              </a:rPr>
              <a:t>2.4</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Đau</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chóng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mặt</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nặng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mạn</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Đau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âm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ỉ,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tăng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mệt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căng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thẳng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đặc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kịch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phát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giác</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nặng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choáng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lâng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lâng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mất</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trung</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hơn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xoay</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tròn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kiểu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tiền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đình</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Liên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tưới</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trắng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thân</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err="1">
                <a:effectLst/>
                <a:latin typeface="Times New Roman" panose="02020603050405020304" pitchFamily="18" charset="0"/>
                <a:ea typeface="Times New Roman" panose="02020603050405020304" pitchFamily="18" charset="0"/>
                <a:cs typeface="Times New Roman" panose="02020603050405020304" pitchFamily="18" charset="0"/>
              </a:rPr>
              <a:t>não</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kern="100" dirty="0">
              <a:effectLst/>
              <a:latin typeface="Aptos"/>
              <a:ea typeface="DengXian"/>
              <a:cs typeface="Times New Roman" panose="02020603050405020304" pitchFamily="18" charset="0"/>
            </a:endParaRPr>
          </a:p>
        </p:txBody>
      </p:sp>
      <p:sp>
        <p:nvSpPr>
          <p:cNvPr id="7" name="Text 0"/>
          <p:cNvSpPr/>
          <p:nvPr/>
        </p:nvSpPr>
        <p:spPr>
          <a:xfrm>
            <a:off x="684012" y="1056232"/>
            <a:ext cx="4560213" cy="320635"/>
          </a:xfrm>
          <a:prstGeom prst="rect">
            <a:avLst/>
          </a:prstGeom>
          <a:noFill/>
          <a:ln/>
        </p:spPr>
        <p:txBody>
          <a:bodyPr wrap="none" lIns="0" tIns="0" rIns="0" bIns="0" rtlCol="0" anchor="t"/>
          <a:lstStyle/>
          <a:p>
            <a:pPr marL="0" indent="0" algn="l">
              <a:lnSpc>
                <a:spcPts val="2500"/>
              </a:lnSpc>
              <a:buNone/>
            </a:pP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Nhóm Triệu Chứng Lâm Sàng Chính</a:t>
            </a:r>
            <a:endParaRPr lang="en-US" sz="3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3F5A69F0-6C7F-3C70-BB4C-DF0D7C136B1A}"/>
              </a:ext>
            </a:extLst>
          </p:cNvPr>
          <p:cNvSpPr txBox="1"/>
          <p:nvPr/>
        </p:nvSpPr>
        <p:spPr>
          <a:xfrm>
            <a:off x="419100" y="218165"/>
            <a:ext cx="14006348" cy="67775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lâm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sàng</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Bệnh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mạch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não</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mạn</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tính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9961" y="1594978"/>
            <a:ext cx="3087833" cy="1929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762" r="13762"/>
          <a:stretch/>
        </p:blipFill>
        <p:spPr bwMode="auto">
          <a:xfrm>
            <a:off x="11179960" y="4577902"/>
            <a:ext cx="3087834" cy="2031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a:stCxn id="17" idx="1"/>
          </p:cNvCxnSpPr>
          <p:nvPr/>
        </p:nvCxnSpPr>
        <p:spPr>
          <a:xfrm>
            <a:off x="684012" y="4017718"/>
            <a:ext cx="1088787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855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25B0E5AE-565D-4FF3-6826-84A66D24B763}"/>
            </a:ext>
          </a:extLst>
        </p:cNvPr>
        <p:cNvGrpSpPr/>
        <p:nvPr/>
      </p:nvGrpSpPr>
      <p:grpSpPr>
        <a:xfrm>
          <a:off x="0" y="0"/>
          <a:ext cx="0" cy="0"/>
          <a:chOff x="0" y="0"/>
          <a:chExt cx="0" cy="0"/>
        </a:xfrm>
      </p:grpSpPr>
      <p:sp>
        <p:nvSpPr>
          <p:cNvPr id="6" name="TextBox 5">
            <a:extLst>
              <a:ext uri="{FF2B5EF4-FFF2-40B4-BE49-F238E27FC236}">
                <a16:creationId xmlns="" xmlns:a16="http://schemas.microsoft.com/office/drawing/2014/main" id="{BDC095A5-397A-46C5-0513-98608DF4797B}"/>
              </a:ext>
            </a:extLst>
          </p:cNvPr>
          <p:cNvSpPr txBox="1"/>
          <p:nvPr/>
        </p:nvSpPr>
        <p:spPr>
          <a:xfrm>
            <a:off x="299546" y="1721355"/>
            <a:ext cx="10310647" cy="5687711"/>
          </a:xfrm>
          <a:prstGeom prst="rect">
            <a:avLst/>
          </a:prstGeom>
          <a:noFill/>
        </p:spPr>
        <p:txBody>
          <a:bodyPr wrap="square">
            <a:spAutoFit/>
          </a:bodyPr>
          <a:lstStyle/>
          <a:p>
            <a:pPr algn="just">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2.5. Triệu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thần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khu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trú</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yếu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chi,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nói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chậm</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phản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xạ</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gân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xương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tăng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Babinski (+)</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Thường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di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nhồi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lỗ</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khuyết</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nhỏ</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(lacunes)</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cũ</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hợp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cơ</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tròn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tiểu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són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tiểu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gấp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tổn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dưới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vỏ</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đuôi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algn="just">
              <a:lnSpc>
                <a:spcPct val="115000"/>
              </a:lnSpc>
              <a:spcAft>
                <a:spcPts val="800"/>
              </a:spcAft>
              <a:buNone/>
            </a:pPr>
            <a:endParaRPr lang="en-US" sz="2400" b="1" kern="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en-US" sz="2400" b="1"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en-US" sz="2400" b="1" kern="0" dirty="0" smtClean="0">
                <a:effectLst/>
                <a:latin typeface="Times New Roman" panose="02020603050405020304" pitchFamily="18" charset="0"/>
                <a:ea typeface="Times New Roman" panose="02020603050405020304" pitchFamily="18" charset="0"/>
                <a:cs typeface="Times New Roman" panose="02020603050405020304" pitchFamily="18" charset="0"/>
              </a:rPr>
              <a:t>2.6</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hòa</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tự</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giác</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Hạ</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huyết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áp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thế</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dao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huyết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áp</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hòa</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thân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nhiệt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nhẹ</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lạnh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tay</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chân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tê</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bì</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thoáng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qua.</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giác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tinh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như</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biết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vị</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ngón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tay</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rung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âm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thoa</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p:txBody>
      </p:sp>
      <p:sp>
        <p:nvSpPr>
          <p:cNvPr id="7" name="Text 0"/>
          <p:cNvSpPr/>
          <p:nvPr/>
        </p:nvSpPr>
        <p:spPr>
          <a:xfrm>
            <a:off x="684012" y="1056232"/>
            <a:ext cx="4560213" cy="320635"/>
          </a:xfrm>
          <a:prstGeom prst="rect">
            <a:avLst/>
          </a:prstGeom>
          <a:noFill/>
          <a:ln/>
        </p:spPr>
        <p:txBody>
          <a:bodyPr wrap="none" lIns="0" tIns="0" rIns="0" bIns="0" rtlCol="0" anchor="t"/>
          <a:lstStyle/>
          <a:p>
            <a:pPr marL="0" indent="0" algn="l">
              <a:lnSpc>
                <a:spcPts val="2500"/>
              </a:lnSpc>
              <a:buNone/>
            </a:pP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Nhóm Triệu Chứng Lâm Sàng Chính</a:t>
            </a:r>
            <a:endParaRPr lang="en-US" sz="3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3F5A69F0-6C7F-3C70-BB4C-DF0D7C136B1A}"/>
              </a:ext>
            </a:extLst>
          </p:cNvPr>
          <p:cNvSpPr txBox="1"/>
          <p:nvPr/>
        </p:nvSpPr>
        <p:spPr>
          <a:xfrm>
            <a:off x="419100" y="218165"/>
            <a:ext cx="14006348" cy="67775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lâm</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sàng</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Bệnh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mạch</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não</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mạn</a:t>
            </a:r>
            <a:r>
              <a:rPr lang="en-US" sz="3600" b="1" kern="1800" dirty="0"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tính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cxnSp>
        <p:nvCxnSpPr>
          <p:cNvPr id="9" name="Straight Connector 8"/>
          <p:cNvCxnSpPr/>
          <p:nvPr/>
        </p:nvCxnSpPr>
        <p:spPr>
          <a:xfrm>
            <a:off x="299546" y="4711401"/>
            <a:ext cx="10887878"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1269" y="1948744"/>
            <a:ext cx="3689131" cy="247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8999" t="12006" r="2552" b="4092"/>
          <a:stretch/>
        </p:blipFill>
        <p:spPr bwMode="auto">
          <a:xfrm>
            <a:off x="10941269" y="4918601"/>
            <a:ext cx="3484180" cy="313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413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45D52105-35A3-7DB4-7116-BCEC61C7E65E}"/>
              </a:ext>
            </a:extLst>
          </p:cNvPr>
          <p:cNvSpPr txBox="1"/>
          <p:nvPr/>
        </p:nvSpPr>
        <p:spPr>
          <a:xfrm>
            <a:off x="283780" y="7153881"/>
            <a:ext cx="13999780" cy="517065"/>
          </a:xfrm>
          <a:prstGeom prst="rect">
            <a:avLst/>
          </a:prstGeom>
          <a:noFill/>
        </p:spPr>
        <p:txBody>
          <a:bodyPr wrap="square">
            <a:spAutoFit/>
          </a:bodyPr>
          <a:lstStyle/>
          <a:p>
            <a:pPr algn="just">
              <a:lnSpc>
                <a:spcPct val="115000"/>
              </a:lnSpc>
              <a:spcAft>
                <a:spcPts val="800"/>
              </a:spcAft>
              <a:buNone/>
            </a:pPr>
            <a:r>
              <a:rPr lang="pt-BR" sz="2400" b="1" i="1" kern="0" dirty="0">
                <a:effectLst/>
                <a:latin typeface="Times New Roman" panose="02020603050405020304" pitchFamily="18" charset="0"/>
                <a:ea typeface="Times New Roman" panose="02020603050405020304" pitchFamily="18" charset="0"/>
                <a:cs typeface="Times New Roman" panose="02020603050405020304" pitchFamily="18" charset="0"/>
              </a:rPr>
              <a:t>Nhận xét: </a:t>
            </a:r>
            <a:r>
              <a:rPr lang="pt-BR" sz="2400" i="1" kern="0" dirty="0">
                <a:effectLst/>
                <a:latin typeface="Times New Roman" panose="02020603050405020304" pitchFamily="18" charset="0"/>
                <a:ea typeface="Times New Roman" panose="02020603050405020304" pitchFamily="18" charset="0"/>
                <a:cs typeface="Times New Roman" panose="02020603050405020304" pitchFamily="18" charset="0"/>
              </a:rPr>
              <a:t>CT có thể phát hiện tổn thương mạn tính, nhưng </a:t>
            </a:r>
            <a:r>
              <a:rPr lang="pt-BR" sz="2400" b="1" i="1" kern="0" dirty="0">
                <a:effectLst/>
                <a:latin typeface="Times New Roman" panose="02020603050405020304" pitchFamily="18" charset="0"/>
                <a:ea typeface="Times New Roman" panose="02020603050405020304" pitchFamily="18" charset="0"/>
                <a:cs typeface="Times New Roman" panose="02020603050405020304" pitchFamily="18" charset="0"/>
              </a:rPr>
              <a:t>độ nhạy thấp</a:t>
            </a:r>
            <a:r>
              <a:rPr lang="pt-BR" sz="2400" i="1" kern="0" dirty="0">
                <a:effectLst/>
                <a:latin typeface="Times New Roman" panose="02020603050405020304" pitchFamily="18" charset="0"/>
                <a:ea typeface="Times New Roman" panose="02020603050405020304" pitchFamily="18" charset="0"/>
                <a:cs typeface="Times New Roman" panose="02020603050405020304" pitchFamily="18" charset="0"/>
              </a:rPr>
              <a:t>, đặc biệt với tổn thương nhỏ hoặc sớm.</a:t>
            </a:r>
            <a:endParaRPr lang="en-US" sz="2400" i="1" kern="100" dirty="0">
              <a:effectLst/>
              <a:latin typeface="Aptos"/>
              <a:ea typeface="DengXian"/>
              <a:cs typeface="Times New Roman" panose="02020603050405020304" pitchFamily="18" charset="0"/>
            </a:endParaRPr>
          </a:p>
        </p:txBody>
      </p:sp>
      <p:sp>
        <p:nvSpPr>
          <p:cNvPr id="5" name="Text 0"/>
          <p:cNvSpPr/>
          <p:nvPr/>
        </p:nvSpPr>
        <p:spPr>
          <a:xfrm>
            <a:off x="684012" y="1056232"/>
            <a:ext cx="4560213" cy="320635"/>
          </a:xfrm>
          <a:prstGeom prst="rect">
            <a:avLst/>
          </a:prstGeom>
          <a:noFill/>
          <a:ln/>
        </p:spPr>
        <p:txBody>
          <a:bodyPr wrap="none" lIns="0" tIns="0" rIns="0" bIns="0" rtlCol="0" anchor="t"/>
          <a:lstStyle/>
          <a:p>
            <a:pPr>
              <a:lnSpc>
                <a:spcPts val="2500"/>
              </a:lnSpc>
            </a:pP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1. CT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não</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không</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tiêm</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thuốc</a:t>
            </a:r>
            <a:endParaRPr lang="en-US" sz="3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3F5A69F0-6C7F-3C70-BB4C-DF0D7C136B1A}"/>
              </a:ext>
            </a:extLst>
          </p:cNvPr>
          <p:cNvSpPr txBox="1"/>
          <p:nvPr/>
        </p:nvSpPr>
        <p:spPr>
          <a:xfrm>
            <a:off x="419100" y="218165"/>
            <a:ext cx="14006348" cy="677750"/>
          </a:xfrm>
          <a:prstGeom prst="rect">
            <a:avLst/>
          </a:prstGeom>
          <a:noFill/>
        </p:spPr>
        <p:txBody>
          <a:bodyPr wrap="square">
            <a:spAutoFit/>
          </a:bodyPr>
          <a:lstStyle/>
          <a:p>
            <a:pPr algn="just">
              <a:lnSpc>
                <a:spcPct val="115000"/>
              </a:lnSpc>
              <a:spcAft>
                <a:spcPts val="800"/>
              </a:spcAft>
              <a:buNone/>
            </a:pP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III.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Chẩn</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đoán</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ảnh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842002526"/>
              </p:ext>
            </p:extLst>
          </p:nvPr>
        </p:nvGraphicFramePr>
        <p:xfrm>
          <a:off x="419100" y="1560786"/>
          <a:ext cx="13864459" cy="5321223"/>
        </p:xfrm>
        <a:graphic>
          <a:graphicData uri="http://schemas.openxmlformats.org/drawingml/2006/table">
            <a:tbl>
              <a:tblPr firstRow="1" firstCol="1" bandRow="1"/>
              <a:tblGrid>
                <a:gridCol w="4620415"/>
                <a:gridCol w="4622022"/>
                <a:gridCol w="4622022"/>
              </a:tblGrid>
              <a:tr h="346842">
                <a:tc>
                  <a:txBody>
                    <a:bodyPr/>
                    <a:lstStyle/>
                    <a:p>
                      <a:pPr marL="0" marR="0" algn="ctr">
                        <a:lnSpc>
                          <a:spcPct val="115000"/>
                        </a:lnSpc>
                        <a:spcBef>
                          <a:spcPts val="0"/>
                        </a:spcBef>
                        <a:spcAft>
                          <a:spcPts val="0"/>
                        </a:spcAft>
                      </a:pPr>
                      <a:r>
                        <a:rPr lang="en-US" sz="2400" b="1" kern="0">
                          <a:effectLst/>
                          <a:latin typeface="Times New Roman"/>
                          <a:ea typeface="Times New Roman"/>
                          <a:cs typeface="Times New Roman"/>
                        </a:rPr>
                        <a:t>Dạng tổn thương</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kern="0">
                          <a:effectLst/>
                          <a:latin typeface="Times New Roman"/>
                          <a:ea typeface="Times New Roman"/>
                          <a:cs typeface="Times New Roman"/>
                        </a:rPr>
                        <a:t>Đặc điểm hình ảnh</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800"/>
                        </a:spcAft>
                      </a:pPr>
                      <a:r>
                        <a:rPr lang="en-US" sz="2400" b="1" kern="0">
                          <a:effectLst/>
                          <a:latin typeface="Times New Roman"/>
                          <a:ea typeface="Times New Roman"/>
                          <a:cs typeface="Times New Roman"/>
                        </a:rPr>
                        <a:t>Ý nghĩa</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1461">
                <a:tc>
                  <a:txBody>
                    <a:bodyPr/>
                    <a:lstStyle/>
                    <a:p>
                      <a:pPr marL="0" marR="0">
                        <a:lnSpc>
                          <a:spcPct val="115000"/>
                        </a:lnSpc>
                        <a:spcBef>
                          <a:spcPts val="0"/>
                        </a:spcBef>
                        <a:spcAft>
                          <a:spcPts val="0"/>
                        </a:spcAft>
                      </a:pPr>
                      <a:r>
                        <a:rPr lang="en-US" sz="2400" b="1" kern="0" dirty="0" err="1">
                          <a:effectLst/>
                          <a:latin typeface="Times New Roman"/>
                          <a:ea typeface="Times New Roman"/>
                          <a:cs typeface="Times New Roman"/>
                        </a:rPr>
                        <a:t>Giảm</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tỷ</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trọng</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chất</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trắng</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quanh</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não</a:t>
                      </a:r>
                      <a:r>
                        <a:rPr lang="en-US" sz="2400" b="1" kern="0" dirty="0">
                          <a:effectLst/>
                          <a:latin typeface="Times New Roman"/>
                          <a:ea typeface="Times New Roman"/>
                          <a:cs typeface="Times New Roman"/>
                        </a:rPr>
                        <a:t> </a:t>
                      </a:r>
                      <a:r>
                        <a:rPr lang="en-US" sz="2400" b="1" kern="0" dirty="0" err="1">
                          <a:effectLst/>
                          <a:latin typeface="Times New Roman"/>
                          <a:ea typeface="Times New Roman"/>
                          <a:cs typeface="Times New Roman"/>
                        </a:rPr>
                        <a:t>thất</a:t>
                      </a:r>
                      <a:r>
                        <a:rPr lang="en-US" sz="2400" b="1" kern="0" dirty="0">
                          <a:effectLst/>
                          <a:latin typeface="Times New Roman"/>
                          <a:ea typeface="Times New Roman"/>
                          <a:cs typeface="Times New Roman"/>
                        </a:rPr>
                        <a:t> </a:t>
                      </a:r>
                      <a:endParaRPr lang="en-US" sz="2400" b="1" kern="0" dirty="0" smtClean="0">
                        <a:effectLst/>
                        <a:latin typeface="Times New Roman"/>
                        <a:ea typeface="Times New Roman"/>
                        <a:cs typeface="Times New Roman"/>
                      </a:endParaRPr>
                    </a:p>
                    <a:p>
                      <a:pPr marL="0" marR="0">
                        <a:lnSpc>
                          <a:spcPct val="115000"/>
                        </a:lnSpc>
                        <a:spcBef>
                          <a:spcPts val="0"/>
                        </a:spcBef>
                        <a:spcAft>
                          <a:spcPts val="0"/>
                        </a:spcAft>
                      </a:pPr>
                      <a:r>
                        <a:rPr lang="en-US" sz="2400" b="1" kern="0" dirty="0" smtClean="0">
                          <a:effectLst/>
                          <a:latin typeface="Times New Roman"/>
                          <a:ea typeface="Times New Roman"/>
                          <a:cs typeface="Times New Roman"/>
                        </a:rPr>
                        <a:t>(</a:t>
                      </a:r>
                      <a:r>
                        <a:rPr lang="en-US" sz="2400" b="1" kern="0" dirty="0">
                          <a:effectLst/>
                          <a:latin typeface="Times New Roman"/>
                          <a:ea typeface="Times New Roman"/>
                          <a:cs typeface="Times New Roman"/>
                        </a:rPr>
                        <a:t>PVL – periventricular </a:t>
                      </a:r>
                      <a:r>
                        <a:rPr lang="en-US" sz="2400" b="1" kern="0" dirty="0" err="1">
                          <a:effectLst/>
                          <a:latin typeface="Times New Roman"/>
                          <a:ea typeface="Times New Roman"/>
                          <a:cs typeface="Times New Roman"/>
                        </a:rPr>
                        <a:t>lucency</a:t>
                      </a:r>
                      <a:r>
                        <a:rPr lang="en-US" sz="2400" b="1" kern="0" dirty="0">
                          <a:effectLst/>
                          <a:latin typeface="Times New Roman"/>
                          <a:ea typeface="Times New Roman"/>
                          <a:cs typeface="Times New Roman"/>
                        </a:rPr>
                        <a:t>)</a:t>
                      </a:r>
                      <a:endParaRPr lang="en-US" sz="2400" kern="100" dirty="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400" kern="0">
                          <a:effectLst/>
                          <a:latin typeface="Times New Roman"/>
                          <a:ea typeface="Times New Roman"/>
                          <a:cs typeface="Times New Roman"/>
                        </a:rPr>
                        <a:t>Vùng mờ giảm tỉ trọng (HU thấp hơn nhu mô xung quanh) ở sừng trán – sừng chẩm não thất bên.</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800"/>
                        </a:spcAft>
                      </a:pPr>
                      <a:r>
                        <a:rPr lang="en-US" sz="2400" kern="0">
                          <a:effectLst/>
                          <a:latin typeface="Times New Roman"/>
                          <a:ea typeface="Times New Roman"/>
                          <a:cs typeface="Times New Roman"/>
                        </a:rPr>
                        <a:t>Dấu hiệu sớm của thoái hóa chất trắng do thiếu máu mạn.</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7365">
                <a:tc>
                  <a:txBody>
                    <a:bodyPr/>
                    <a:lstStyle/>
                    <a:p>
                      <a:pPr marL="0" marR="0">
                        <a:lnSpc>
                          <a:spcPct val="115000"/>
                        </a:lnSpc>
                        <a:spcBef>
                          <a:spcPts val="0"/>
                        </a:spcBef>
                        <a:spcAft>
                          <a:spcPts val="0"/>
                        </a:spcAft>
                      </a:pPr>
                      <a:r>
                        <a:rPr lang="pt-BR" sz="2400" b="1" kern="0" dirty="0">
                          <a:effectLst/>
                          <a:latin typeface="Times New Roman"/>
                          <a:ea typeface="Times New Roman"/>
                          <a:cs typeface="Times New Roman"/>
                        </a:rPr>
                        <a:t>Ổ nhồi máu nhỏ </a:t>
                      </a:r>
                      <a:endParaRPr lang="pt-BR" sz="2400" b="1" kern="0" dirty="0" smtClean="0">
                        <a:effectLst/>
                        <a:latin typeface="Times New Roman"/>
                        <a:ea typeface="Times New Roman"/>
                        <a:cs typeface="Times New Roman"/>
                      </a:endParaRPr>
                    </a:p>
                    <a:p>
                      <a:pPr marL="0" marR="0">
                        <a:lnSpc>
                          <a:spcPct val="115000"/>
                        </a:lnSpc>
                        <a:spcBef>
                          <a:spcPts val="0"/>
                        </a:spcBef>
                        <a:spcAft>
                          <a:spcPts val="0"/>
                        </a:spcAft>
                      </a:pPr>
                      <a:r>
                        <a:rPr lang="pt-BR" sz="2400" b="1" kern="0" dirty="0" smtClean="0">
                          <a:effectLst/>
                          <a:latin typeface="Times New Roman"/>
                          <a:ea typeface="Times New Roman"/>
                          <a:cs typeface="Times New Roman"/>
                        </a:rPr>
                        <a:t>(</a:t>
                      </a:r>
                      <a:r>
                        <a:rPr lang="pt-BR" sz="2400" b="1" kern="0" dirty="0">
                          <a:effectLst/>
                          <a:latin typeface="Times New Roman"/>
                          <a:ea typeface="Times New Roman"/>
                          <a:cs typeface="Times New Roman"/>
                        </a:rPr>
                        <a:t>lacunar infarcts)</a:t>
                      </a:r>
                      <a:endParaRPr lang="en-US" sz="2400" kern="100" dirty="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pt-BR" sz="2400" kern="0">
                          <a:effectLst/>
                          <a:latin typeface="Times New Roman"/>
                          <a:ea typeface="Times New Roman"/>
                          <a:cs typeface="Times New Roman"/>
                        </a:rPr>
                        <a:t>Ổ giảm tỷ trọng, kích thước 3–15 mm, bờ rõ, thường ở hạch nền – bao trong – cầu não.</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800"/>
                        </a:spcAft>
                      </a:pPr>
                      <a:r>
                        <a:rPr lang="pt-BR" sz="2400" kern="0">
                          <a:effectLst/>
                          <a:latin typeface="Times New Roman"/>
                          <a:ea typeface="Times New Roman"/>
                          <a:cs typeface="Times New Roman"/>
                        </a:rPr>
                        <a:t>Di chứng của nhồi máu lỗ khuyết do tắc vi mạch sâu.</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0525">
                <a:tc>
                  <a:txBody>
                    <a:bodyPr/>
                    <a:lstStyle/>
                    <a:p>
                      <a:pPr marL="0" marR="0">
                        <a:lnSpc>
                          <a:spcPct val="115000"/>
                        </a:lnSpc>
                        <a:spcBef>
                          <a:spcPts val="0"/>
                        </a:spcBef>
                        <a:spcAft>
                          <a:spcPts val="0"/>
                        </a:spcAft>
                      </a:pPr>
                      <a:r>
                        <a:rPr lang="pt-BR" sz="2400" b="1" kern="0">
                          <a:effectLst/>
                          <a:latin typeface="Times New Roman"/>
                          <a:ea typeface="Times New Roman"/>
                          <a:cs typeface="Times New Roman"/>
                        </a:rPr>
                        <a:t>Vôi hóa mạch nhỏ hoặc hạch nền</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pt-BR" sz="2400" kern="0">
                          <a:effectLst/>
                          <a:latin typeface="Times New Roman"/>
                          <a:ea typeface="Times New Roman"/>
                          <a:cs typeface="Times New Roman"/>
                        </a:rPr>
                        <a:t>Đốm tăng tỷ trọng nhỏ, đối xứng.</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800"/>
                        </a:spcAft>
                      </a:pPr>
                      <a:r>
                        <a:rPr lang="pt-BR" sz="2400" kern="0">
                          <a:effectLst/>
                          <a:latin typeface="Times New Roman"/>
                          <a:ea typeface="Times New Roman"/>
                          <a:cs typeface="Times New Roman"/>
                        </a:rPr>
                        <a:t>Dấu hiệu lão hóa hoặc bệnh mạch máu nhỏ xơ vữa.</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683">
                <a:tc>
                  <a:txBody>
                    <a:bodyPr/>
                    <a:lstStyle/>
                    <a:p>
                      <a:pPr marL="0" marR="0">
                        <a:lnSpc>
                          <a:spcPct val="115000"/>
                        </a:lnSpc>
                        <a:spcBef>
                          <a:spcPts val="0"/>
                        </a:spcBef>
                        <a:spcAft>
                          <a:spcPts val="0"/>
                        </a:spcAft>
                      </a:pPr>
                      <a:r>
                        <a:rPr lang="pt-BR" sz="2400" b="1" kern="0">
                          <a:effectLst/>
                          <a:latin typeface="Times New Roman"/>
                          <a:ea typeface="Times New Roman"/>
                          <a:cs typeface="Times New Roman"/>
                        </a:rPr>
                        <a:t>Giãn não thất và rãnh cuộn não</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pt-BR" sz="2400" kern="0">
                          <a:effectLst/>
                          <a:latin typeface="Times New Roman"/>
                          <a:ea typeface="Times New Roman"/>
                          <a:cs typeface="Times New Roman"/>
                        </a:rPr>
                        <a:t>Não thất bên giãn nhẹ, rãnh vỏ não rộng.</a:t>
                      </a:r>
                      <a:endParaRPr lang="en-US" sz="2400" kern="10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800"/>
                        </a:spcAft>
                      </a:pPr>
                      <a:r>
                        <a:rPr lang="pt-BR" sz="2400" kern="0" dirty="0">
                          <a:effectLst/>
                          <a:latin typeface="Times New Roman"/>
                          <a:ea typeface="Times New Roman"/>
                          <a:cs typeface="Times New Roman"/>
                        </a:rPr>
                        <a:t>Thoái hóa não hoặc teo chất trắng mạn tính.</a:t>
                      </a:r>
                      <a:endParaRPr lang="en-US" sz="2400" kern="100" dirty="0">
                        <a:effectLst/>
                        <a:latin typeface="Aptos"/>
                        <a:ea typeface="等线"/>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name="Slide 6">
    <p:spTree>
      <p:nvGrpSpPr>
        <p:cNvPr id="1" name=""/>
        <p:cNvGrpSpPr/>
        <p:nvPr/>
      </p:nvGrpSpPr>
      <p:grpSpPr>
        <a:xfrm>
          <a:off x="0" y="0"/>
          <a:ext cx="0" cy="0"/>
          <a:chOff x="0" y="0"/>
          <a:chExt cx="0" cy="0"/>
        </a:xfrm>
      </p:grpSpPr>
      <p:sp>
        <p:nvSpPr>
          <p:cNvPr id="25" name="TextBox 24">
            <a:extLst>
              <a:ext uri="{FF2B5EF4-FFF2-40B4-BE49-F238E27FC236}">
                <a16:creationId xmlns="" xmlns:a16="http://schemas.microsoft.com/office/drawing/2014/main" id="{684A5931-B5BB-ACC8-B027-E69CC438BD7E}"/>
              </a:ext>
            </a:extLst>
          </p:cNvPr>
          <p:cNvSpPr txBox="1"/>
          <p:nvPr/>
        </p:nvSpPr>
        <p:spPr>
          <a:xfrm>
            <a:off x="4465582" y="2534064"/>
            <a:ext cx="10515600" cy="689099"/>
          </a:xfrm>
          <a:prstGeom prst="rect">
            <a:avLst/>
          </a:prstGeom>
          <a:noFill/>
        </p:spPr>
        <p:txBody>
          <a:bodyPr wrap="square">
            <a:spAutoFit/>
          </a:bodyPr>
          <a:lstStyle/>
          <a:p>
            <a:pPr algn="just">
              <a:lnSpc>
                <a:spcPct val="115000"/>
              </a:lnSpc>
              <a:spcAft>
                <a:spcPts val="800"/>
              </a:spcAft>
              <a:buNone/>
            </a:pPr>
            <a:r>
              <a:rPr lang="pt-BR" sz="3600" b="1" kern="1800" dirty="0">
                <a:effectLst/>
                <a:latin typeface="Times New Roman" panose="02020603050405020304" pitchFamily="18" charset="0"/>
                <a:ea typeface="Times New Roman" panose="02020603050405020304" pitchFamily="18" charset="0"/>
                <a:cs typeface="Times New Roman" panose="02020603050405020304" pitchFamily="18" charset="0"/>
              </a:rPr>
              <a:t>2. MRI não: </a:t>
            </a:r>
            <a:r>
              <a:rPr lang="pt-BR" sz="3600" b="1" kern="0" dirty="0">
                <a:effectLst/>
                <a:latin typeface="Times New Roman" panose="02020603050405020304" pitchFamily="18" charset="0"/>
                <a:ea typeface="Times New Roman" panose="02020603050405020304" pitchFamily="18" charset="0"/>
                <a:cs typeface="Times New Roman" panose="02020603050405020304" pitchFamily="18" charset="0"/>
              </a:rPr>
              <a:t>MRI là tiêu chuẩn vàng.</a:t>
            </a:r>
            <a:endParaRPr lang="en-US" sz="3600" kern="100" dirty="0">
              <a:effectLst/>
              <a:latin typeface="Aptos"/>
              <a:ea typeface="DengXian"/>
              <a:cs typeface="Times New Roman" panose="02020603050405020304" pitchFamily="18" charset="0"/>
            </a:endParaRPr>
          </a:p>
        </p:txBody>
      </p:sp>
      <p:graphicFrame>
        <p:nvGraphicFramePr>
          <p:cNvPr id="26" name="Table 25">
            <a:extLst>
              <a:ext uri="{FF2B5EF4-FFF2-40B4-BE49-F238E27FC236}">
                <a16:creationId xmlns="" xmlns:a16="http://schemas.microsoft.com/office/drawing/2014/main" id="{3218E685-4DC9-4F4D-B803-5167AFF5799B}"/>
              </a:ext>
            </a:extLst>
          </p:cNvPr>
          <p:cNvGraphicFramePr>
            <a:graphicFrameLocks noGrp="1"/>
          </p:cNvGraphicFramePr>
          <p:nvPr>
            <p:extLst>
              <p:ext uri="{D42A27DB-BD31-4B8C-83A1-F6EECF244321}">
                <p14:modId xmlns:p14="http://schemas.microsoft.com/office/powerpoint/2010/main" val="1779428435"/>
              </p:ext>
            </p:extLst>
          </p:nvPr>
        </p:nvGraphicFramePr>
        <p:xfrm>
          <a:off x="176048" y="1462692"/>
          <a:ext cx="14249400" cy="6527558"/>
        </p:xfrm>
        <a:graphic>
          <a:graphicData uri="http://schemas.openxmlformats.org/drawingml/2006/table">
            <a:tbl>
              <a:tblPr firstRow="1" firstCol="1" bandRow="1">
                <a:tableStyleId>{10A1B5D5-9B99-4C35-A422-299274C87663}</a:tableStyleId>
              </a:tblPr>
              <a:tblGrid>
                <a:gridCol w="3561588">
                  <a:extLst>
                    <a:ext uri="{9D8B030D-6E8A-4147-A177-3AD203B41FA5}">
                      <a16:colId xmlns="" xmlns:a16="http://schemas.microsoft.com/office/drawing/2014/main" val="914930710"/>
                    </a:ext>
                  </a:extLst>
                </a:gridCol>
                <a:gridCol w="4381605">
                  <a:extLst>
                    <a:ext uri="{9D8B030D-6E8A-4147-A177-3AD203B41FA5}">
                      <a16:colId xmlns="" xmlns:a16="http://schemas.microsoft.com/office/drawing/2014/main" val="172054062"/>
                    </a:ext>
                  </a:extLst>
                </a:gridCol>
                <a:gridCol w="2459421">
                  <a:extLst>
                    <a:ext uri="{9D8B030D-6E8A-4147-A177-3AD203B41FA5}">
                      <a16:colId xmlns="" xmlns:a16="http://schemas.microsoft.com/office/drawing/2014/main" val="3141929499"/>
                    </a:ext>
                  </a:extLst>
                </a:gridCol>
                <a:gridCol w="3846786">
                  <a:extLst>
                    <a:ext uri="{9D8B030D-6E8A-4147-A177-3AD203B41FA5}">
                      <a16:colId xmlns="" xmlns:a16="http://schemas.microsoft.com/office/drawing/2014/main" val="2812764020"/>
                    </a:ext>
                  </a:extLst>
                </a:gridCol>
              </a:tblGrid>
              <a:tr h="393549">
                <a:tc>
                  <a:txBody>
                    <a:bodyPr/>
                    <a:lstStyle/>
                    <a:p>
                      <a:pPr algn="ctr">
                        <a:lnSpc>
                          <a:spcPct val="115000"/>
                        </a:lnSpc>
                        <a:spcAft>
                          <a:spcPts val="800"/>
                        </a:spcAft>
                        <a:buNone/>
                      </a:pPr>
                      <a:r>
                        <a:rPr lang="en-US" sz="2100" kern="0" dirty="0" err="1">
                          <a:effectLst/>
                          <a:latin typeface="Times New Roman" panose="02020603050405020304" pitchFamily="18" charset="0"/>
                          <a:cs typeface="Times New Roman" panose="02020603050405020304" pitchFamily="18" charset="0"/>
                        </a:rPr>
                        <a:t>Loại</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tổn</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thương</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err="1">
                          <a:effectLst/>
                          <a:latin typeface="Times New Roman" panose="02020603050405020304" pitchFamily="18" charset="0"/>
                          <a:cs typeface="Times New Roman" panose="02020603050405020304" pitchFamily="18" charset="0"/>
                        </a:rPr>
                        <a:t>Đặc</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điểm</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hình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ảnh</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Chuỗi xung phát hiện tốt nhất</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a:effectLst/>
                          <a:latin typeface="Times New Roman" panose="02020603050405020304" pitchFamily="18" charset="0"/>
                          <a:cs typeface="Times New Roman" panose="02020603050405020304" pitchFamily="18" charset="0"/>
                        </a:rPr>
                        <a:t>Ý nghĩa bệnh học</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1908366136"/>
                  </a:ext>
                </a:extLst>
              </a:tr>
              <a:tr h="1060375">
                <a:tc>
                  <a:txBody>
                    <a:bodyPr/>
                    <a:lstStyle/>
                    <a:p>
                      <a:pP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1. </a:t>
                      </a:r>
                      <a:r>
                        <a:rPr lang="en-US" sz="2100" kern="0" dirty="0" err="1">
                          <a:effectLst/>
                          <a:latin typeface="Times New Roman" panose="02020603050405020304" pitchFamily="18" charset="0"/>
                          <a:cs typeface="Times New Roman" panose="02020603050405020304" pitchFamily="18" charset="0"/>
                        </a:rPr>
                        <a:t>Tăng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tín</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hiệu</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chất</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trắng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quanh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não</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thất</a:t>
                      </a:r>
                      <a:r>
                        <a:rPr lang="en-US" sz="2100" kern="0" dirty="0">
                          <a:effectLst/>
                          <a:latin typeface="Times New Roman" panose="02020603050405020304" pitchFamily="18" charset="0"/>
                          <a:cs typeface="Times New Roman" panose="02020603050405020304" pitchFamily="18" charset="0"/>
                        </a:rPr>
                        <a:t> (WMH – White Matter Hyperintensity)</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en-US" sz="2100" kern="0" dirty="0" err="1">
                          <a:effectLst/>
                          <a:latin typeface="Times New Roman" panose="02020603050405020304" pitchFamily="18" charset="0"/>
                          <a:cs typeface="Times New Roman" panose="02020603050405020304" pitchFamily="18" charset="0"/>
                        </a:rPr>
                        <a:t>Vùng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tăng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tín</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hiệu</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trên</a:t>
                      </a:r>
                      <a:r>
                        <a:rPr lang="en-US" sz="2100" kern="0" dirty="0">
                          <a:effectLst/>
                          <a:latin typeface="Times New Roman" panose="02020603050405020304" pitchFamily="18" charset="0"/>
                          <a:cs typeface="Times New Roman" panose="02020603050405020304" pitchFamily="18" charset="0"/>
                        </a:rPr>
                        <a:t> T2 </a:t>
                      </a:r>
                      <a:r>
                        <a:rPr lang="en-US" sz="2100" kern="0" dirty="0" err="1">
                          <a:effectLst/>
                          <a:latin typeface="Times New Roman" panose="02020603050405020304" pitchFamily="18" charset="0"/>
                          <a:cs typeface="Times New Roman" panose="02020603050405020304" pitchFamily="18" charset="0"/>
                        </a:rPr>
                        <a:t>và</a:t>
                      </a:r>
                      <a:r>
                        <a:rPr lang="en-US" sz="2100" kern="0" dirty="0">
                          <a:effectLst/>
                          <a:latin typeface="Times New Roman" panose="02020603050405020304" pitchFamily="18" charset="0"/>
                          <a:cs typeface="Times New Roman" panose="02020603050405020304" pitchFamily="18" charset="0"/>
                        </a:rPr>
                        <a:t> FLAIR, </a:t>
                      </a:r>
                      <a:r>
                        <a:rPr lang="en-US" sz="2100" kern="0" dirty="0" err="1">
                          <a:effectLst/>
                          <a:latin typeface="Times New Roman" panose="02020603050405020304" pitchFamily="18" charset="0"/>
                          <a:cs typeface="Times New Roman" panose="02020603050405020304" pitchFamily="18" charset="0"/>
                        </a:rPr>
                        <a:t>giảm</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nhẹ</a:t>
                      </a:r>
                      <a:r>
                        <a:rPr lang="en-US" sz="2100" kern="0" dirty="0">
                          <a:effectLst/>
                          <a:latin typeface="Times New Roman" panose="02020603050405020304" pitchFamily="18" charset="0"/>
                          <a:cs typeface="Times New Roman" panose="02020603050405020304" pitchFamily="18" charset="0"/>
                        </a:rPr>
                        <a:t> T1, </a:t>
                      </a:r>
                      <a:r>
                        <a:rPr lang="en-US" sz="2100" kern="0" dirty="0" err="1">
                          <a:effectLst/>
                          <a:latin typeface="Times New Roman" panose="02020603050405020304" pitchFamily="18" charset="0"/>
                          <a:cs typeface="Times New Roman" panose="02020603050405020304" pitchFamily="18" charset="0"/>
                        </a:rPr>
                        <a:t>thường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quanh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não</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thất</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hoặc</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dưới</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vỏ</a:t>
                      </a:r>
                      <a:r>
                        <a:rPr lang="en-US" sz="2100" kern="0" dirty="0">
                          <a:effectLst/>
                          <a:latin typeface="Times New Roman" panose="02020603050405020304" pitchFamily="18" charset="0"/>
                          <a:cs typeface="Times New Roman" panose="02020603050405020304" pitchFamily="18" charset="0"/>
                        </a:rPr>
                        <a:t>.</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T2 / FLAIR</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Thoái hóa myelin và mất sợi trục do thiếu máu mạn.</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2659809575"/>
                  </a:ext>
                </a:extLst>
              </a:tr>
              <a:tr h="1423549">
                <a:tc>
                  <a:txBody>
                    <a:bodyPr/>
                    <a:lstStyle/>
                    <a:p>
                      <a:pPr>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2. Nhồi máu lỗ khuyết (Lacunes)</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dirty="0">
                          <a:effectLst/>
                          <a:latin typeface="Times New Roman" panose="02020603050405020304" pitchFamily="18" charset="0"/>
                          <a:cs typeface="Times New Roman" panose="02020603050405020304" pitchFamily="18" charset="0"/>
                        </a:rPr>
                        <a:t>Ổ nhỏ (3–15 mm), tín hiệu dịch não tủy (tăng T2, giảm T1), thường ở hạch nền, bao trong, cầu não.</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T1, T2</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Nhồi máu vi mạch sâu đã hóa nang.</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2225151207"/>
                  </a:ext>
                </a:extLst>
              </a:tr>
              <a:tr h="1060375">
                <a:tc>
                  <a:txBody>
                    <a:bodyPr/>
                    <a:lstStyle/>
                    <a:p>
                      <a:pPr>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3. Vi xuất huyết não (Cerebral microbleeds)</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Ổ giảm tín hiệu dạng chấm trên T2, SWI*, không thấy trên T1/T2 thông thường.</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T2, SWI (susceptibility-weighted imaging)*</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en-US" sz="2100" kern="0">
                          <a:effectLst/>
                          <a:latin typeface="Times New Roman" panose="02020603050405020304" pitchFamily="18" charset="0"/>
                          <a:cs typeface="Times New Roman" panose="02020603050405020304" pitchFamily="18" charset="0"/>
                        </a:rPr>
                        <a:t>Tổn thương do rò mao mạch hoặc amyloid mạch.</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3964645696"/>
                  </a:ext>
                </a:extLst>
              </a:tr>
              <a:tr h="1423549">
                <a:tc>
                  <a:txBody>
                    <a:bodyPr/>
                    <a:lstStyle/>
                    <a:p>
                      <a:pPr>
                        <a:lnSpc>
                          <a:spcPct val="115000"/>
                        </a:lnSpc>
                        <a:spcAft>
                          <a:spcPts val="800"/>
                        </a:spcAft>
                        <a:buNone/>
                      </a:pPr>
                      <a:r>
                        <a:rPr lang="en-US" sz="2100" kern="0">
                          <a:effectLst/>
                          <a:latin typeface="Times New Roman" panose="02020603050405020304" pitchFamily="18" charset="0"/>
                          <a:cs typeface="Times New Roman" panose="02020603050405020304" pitchFamily="18" charset="0"/>
                        </a:rPr>
                        <a:t>4. Giãn khoang Virchow–Robin (Perivascular spaces – PVS)</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en-US" sz="2100" kern="0" dirty="0" err="1">
                          <a:effectLst/>
                          <a:latin typeface="Times New Roman" panose="02020603050405020304" pitchFamily="18" charset="0"/>
                          <a:cs typeface="Times New Roman" panose="02020603050405020304" pitchFamily="18" charset="0"/>
                        </a:rPr>
                        <a:t>Dạng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chấm</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hoặc</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đường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nhỏ</a:t>
                      </a:r>
                      <a:r>
                        <a:rPr lang="en-US" sz="2100" kern="0" dirty="0">
                          <a:effectLst/>
                          <a:latin typeface="Times New Roman" panose="02020603050405020304" pitchFamily="18" charset="0"/>
                          <a:cs typeface="Times New Roman" panose="02020603050405020304" pitchFamily="18" charset="0"/>
                        </a:rPr>
                        <a:t> song </a:t>
                      </a:r>
                      <a:r>
                        <a:rPr lang="en-US" sz="2100" kern="0" dirty="0" err="1">
                          <a:effectLst/>
                          <a:latin typeface="Times New Roman" panose="02020603050405020304" pitchFamily="18" charset="0"/>
                          <a:cs typeface="Times New Roman" panose="02020603050405020304" pitchFamily="18" charset="0"/>
                        </a:rPr>
                        <a:t>song</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mạch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máu</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tín</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hiệu</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như</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dịch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não</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tủy</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thường</a:t>
                      </a:r>
                      <a:r>
                        <a:rPr lang="en-US" sz="2100" kern="0" dirty="0">
                          <a:effectLst/>
                          <a:latin typeface="Times New Roman" panose="02020603050405020304" pitchFamily="18" charset="0"/>
                          <a:cs typeface="Times New Roman" panose="02020603050405020304" pitchFamily="18" charset="0"/>
                        </a:rPr>
                        <a:t> ở </a:t>
                      </a:r>
                      <a:r>
                        <a:rPr lang="en-US" sz="2100" kern="0" dirty="0" err="1">
                          <a:effectLst/>
                          <a:latin typeface="Times New Roman" panose="02020603050405020304" pitchFamily="18" charset="0"/>
                          <a:cs typeface="Times New Roman" panose="02020603050405020304" pitchFamily="18" charset="0"/>
                        </a:rPr>
                        <a:t>hạch</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nền</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và</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cầu</a:t>
                      </a:r>
                      <a:r>
                        <a:rPr lang="en-US" sz="2100" kern="0" dirty="0">
                          <a:effectLst/>
                          <a:latin typeface="Times New Roman" panose="02020603050405020304" pitchFamily="18" charset="0"/>
                          <a:cs typeface="Times New Roman" panose="02020603050405020304" pitchFamily="18" charset="0"/>
                        </a:rPr>
                        <a:t> </a:t>
                      </a:r>
                      <a:r>
                        <a:rPr lang="en-US" sz="2100" kern="0" dirty="0" err="1">
                          <a:effectLst/>
                          <a:latin typeface="Times New Roman" panose="02020603050405020304" pitchFamily="18" charset="0"/>
                          <a:cs typeface="Times New Roman" panose="02020603050405020304" pitchFamily="18" charset="0"/>
                        </a:rPr>
                        <a:t>não</a:t>
                      </a:r>
                      <a:r>
                        <a:rPr lang="en-US" sz="2100" kern="0" dirty="0">
                          <a:effectLst/>
                          <a:latin typeface="Times New Roman" panose="02020603050405020304" pitchFamily="18" charset="0"/>
                          <a:cs typeface="Times New Roman" panose="02020603050405020304" pitchFamily="18" charset="0"/>
                        </a:rPr>
                        <a:t>.</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T2</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dirty="0">
                          <a:effectLst/>
                          <a:latin typeface="Times New Roman" panose="02020603050405020304" pitchFamily="18" charset="0"/>
                          <a:cs typeface="Times New Roman" panose="02020603050405020304" pitchFamily="18" charset="0"/>
                        </a:rPr>
                        <a:t>Phản ánh quá trình lão hóa mạch hoặc ứ đọng dịch quanh mạch.</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1082668108"/>
                  </a:ext>
                </a:extLst>
              </a:tr>
              <a:tr h="697202">
                <a:tc>
                  <a:txBody>
                    <a:bodyPr/>
                    <a:lstStyle/>
                    <a:p>
                      <a:pPr>
                        <a:lnSpc>
                          <a:spcPct val="115000"/>
                        </a:lnSpc>
                        <a:spcAft>
                          <a:spcPts val="800"/>
                        </a:spcAft>
                        <a:buNone/>
                      </a:pPr>
                      <a:r>
                        <a:rPr lang="en-US" sz="2100" kern="0">
                          <a:effectLst/>
                          <a:latin typeface="Times New Roman" panose="02020603050405020304" pitchFamily="18" charset="0"/>
                          <a:cs typeface="Times New Roman" panose="02020603050405020304" pitchFamily="18" charset="0"/>
                        </a:rPr>
                        <a:t>5. Teo não (Brain atrophy)</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a:effectLst/>
                          <a:latin typeface="Times New Roman" panose="02020603050405020304" pitchFamily="18" charset="0"/>
                          <a:cs typeface="Times New Roman" panose="02020603050405020304" pitchFamily="18" charset="0"/>
                        </a:rPr>
                        <a:t>Giãn não thất và rãnh cuộn não lan tỏa.</a:t>
                      </a:r>
                      <a:endParaRPr lang="en-US" sz="2100" kern="10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ctr">
                        <a:lnSpc>
                          <a:spcPct val="115000"/>
                        </a:lnSpc>
                        <a:spcAft>
                          <a:spcPts val="800"/>
                        </a:spcAft>
                        <a:buNone/>
                      </a:pPr>
                      <a:r>
                        <a:rPr lang="en-US" sz="2100" kern="0" dirty="0">
                          <a:effectLst/>
                          <a:latin typeface="Times New Roman" panose="02020603050405020304" pitchFamily="18" charset="0"/>
                          <a:cs typeface="Times New Roman" panose="02020603050405020304" pitchFamily="18" charset="0"/>
                        </a:rPr>
                        <a:t>T1 sagittal / axial</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tc>
                  <a:txBody>
                    <a:bodyPr/>
                    <a:lstStyle/>
                    <a:p>
                      <a:pPr algn="just">
                        <a:lnSpc>
                          <a:spcPct val="115000"/>
                        </a:lnSpc>
                        <a:spcAft>
                          <a:spcPts val="800"/>
                        </a:spcAft>
                        <a:buNone/>
                      </a:pPr>
                      <a:r>
                        <a:rPr lang="pt-BR" sz="2100" kern="0" dirty="0">
                          <a:effectLst/>
                          <a:latin typeface="Times New Roman" panose="02020603050405020304" pitchFamily="18" charset="0"/>
                          <a:cs typeface="Times New Roman" panose="02020603050405020304" pitchFamily="18" charset="0"/>
                        </a:rPr>
                        <a:t>Mất thể tích nhu mô do thiếu máu mạn kéo dài.</a:t>
                      </a:r>
                      <a:endParaRPr lang="en-US" sz="2100" kern="100" dirty="0">
                        <a:effectLst/>
                        <a:latin typeface="Times New Roman" panose="02020603050405020304" pitchFamily="18" charset="0"/>
                        <a:ea typeface="DengXian"/>
                        <a:cs typeface="Times New Roman" panose="02020603050405020304" pitchFamily="18" charset="0"/>
                      </a:endParaRPr>
                    </a:p>
                  </a:txBody>
                  <a:tcPr marL="59042" marR="59042" marT="0" marB="0" anchor="ctr"/>
                </a:tc>
                <a:extLst>
                  <a:ext uri="{0D108BD9-81ED-4DB2-BD59-A6C34878D82A}">
                    <a16:rowId xmlns="" xmlns:a16="http://schemas.microsoft.com/office/drawing/2014/main" val="2762135671"/>
                  </a:ext>
                </a:extLst>
              </a:tr>
            </a:tbl>
          </a:graphicData>
        </a:graphic>
      </p:graphicFrame>
      <p:sp>
        <p:nvSpPr>
          <p:cNvPr id="4" name="Text 0"/>
          <p:cNvSpPr/>
          <p:nvPr/>
        </p:nvSpPr>
        <p:spPr>
          <a:xfrm>
            <a:off x="684012" y="1056232"/>
            <a:ext cx="4560213" cy="320635"/>
          </a:xfrm>
          <a:prstGeom prst="rect">
            <a:avLst/>
          </a:prstGeom>
          <a:noFill/>
          <a:ln/>
        </p:spPr>
        <p:txBody>
          <a:bodyPr wrap="none" lIns="0" tIns="0" rIns="0" bIns="0" rtlCol="0" anchor="t"/>
          <a:lstStyle/>
          <a:p>
            <a:pPr>
              <a:lnSpc>
                <a:spcPts val="2500"/>
              </a:lnSpc>
            </a:pP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MRI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não</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MRI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là</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tiêu</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chuẩn</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 </a:t>
            </a:r>
            <a:r>
              <a:rPr lang="en-US" sz="3600" b="1" dirty="0" err="1">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vàng</a:t>
            </a:r>
            <a:r>
              <a:rPr lang="en-US"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a:t>
            </a:r>
            <a:endParaRPr lang="en-US" sz="3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3F5A69F0-6C7F-3C70-BB4C-DF0D7C136B1A}"/>
              </a:ext>
            </a:extLst>
          </p:cNvPr>
          <p:cNvSpPr txBox="1"/>
          <p:nvPr/>
        </p:nvSpPr>
        <p:spPr>
          <a:xfrm>
            <a:off x="419100" y="218165"/>
            <a:ext cx="14006348" cy="677750"/>
          </a:xfrm>
          <a:prstGeom prst="rect">
            <a:avLst/>
          </a:prstGeom>
          <a:noFill/>
        </p:spPr>
        <p:txBody>
          <a:bodyPr wrap="square">
            <a:spAutoFit/>
          </a:bodyPr>
          <a:lstStyle/>
          <a:p>
            <a:pPr algn="just">
              <a:lnSpc>
                <a:spcPct val="115000"/>
              </a:lnSpc>
              <a:spcAft>
                <a:spcPts val="800"/>
              </a:spcAft>
              <a:buNone/>
            </a:pP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III.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Chẩn</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đoán</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ảnh</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63591"/>
          </a:xfrm>
          <a:prstGeom prst="rect">
            <a:avLst/>
          </a:prstGeom>
        </p:spPr>
      </p:pic>
      <p:sp>
        <p:nvSpPr>
          <p:cNvPr id="33" name="TextBox 32">
            <a:extLst>
              <a:ext uri="{FF2B5EF4-FFF2-40B4-BE49-F238E27FC236}">
                <a16:creationId xmlns="" xmlns:a16="http://schemas.microsoft.com/office/drawing/2014/main" id="{ACDA3501-82C7-C23D-D883-58C4AF459454}"/>
              </a:ext>
            </a:extLst>
          </p:cNvPr>
          <p:cNvSpPr txBox="1"/>
          <p:nvPr/>
        </p:nvSpPr>
        <p:spPr>
          <a:xfrm>
            <a:off x="247650" y="2089008"/>
            <a:ext cx="9848850" cy="689099"/>
          </a:xfrm>
          <a:prstGeom prst="rect">
            <a:avLst/>
          </a:prstGeom>
          <a:noFill/>
        </p:spPr>
        <p:txBody>
          <a:bodyPr wrap="square">
            <a:spAutoFit/>
          </a:bodyPr>
          <a:lstStyle/>
          <a:p>
            <a:pPr algn="just">
              <a:lnSpc>
                <a:spcPct val="115000"/>
              </a:lnSpc>
              <a:spcAft>
                <a:spcPts val="800"/>
              </a:spcAft>
              <a:buNone/>
            </a:pPr>
            <a:r>
              <a:rPr lang="pt-BR" sz="3600" b="1" kern="1800" dirty="0">
                <a:effectLst/>
                <a:latin typeface="Times New Roman" panose="02020603050405020304" pitchFamily="18" charset="0"/>
                <a:ea typeface="Times New Roman" panose="02020603050405020304" pitchFamily="18" charset="0"/>
                <a:cs typeface="Times New Roman" panose="02020603050405020304" pitchFamily="18" charset="0"/>
              </a:rPr>
              <a:t>3. Phân độ tổn thương theo FAZEKAS</a:t>
            </a:r>
            <a:endParaRPr lang="en-US" sz="3600" kern="100" dirty="0">
              <a:effectLst/>
              <a:latin typeface="Aptos"/>
              <a:ea typeface="DengXian"/>
              <a:cs typeface="Times New Roman" panose="02020603050405020304" pitchFamily="18" charset="0"/>
            </a:endParaRPr>
          </a:p>
        </p:txBody>
      </p:sp>
      <p:graphicFrame>
        <p:nvGraphicFramePr>
          <p:cNvPr id="34" name="Table 33">
            <a:extLst>
              <a:ext uri="{FF2B5EF4-FFF2-40B4-BE49-F238E27FC236}">
                <a16:creationId xmlns="" xmlns:a16="http://schemas.microsoft.com/office/drawing/2014/main" id="{5EAF226B-66B7-C335-A577-0203859BEA26}"/>
              </a:ext>
            </a:extLst>
          </p:cNvPr>
          <p:cNvGraphicFramePr>
            <a:graphicFrameLocks noGrp="1"/>
          </p:cNvGraphicFramePr>
          <p:nvPr>
            <p:extLst>
              <p:ext uri="{D42A27DB-BD31-4B8C-83A1-F6EECF244321}">
                <p14:modId xmlns:p14="http://schemas.microsoft.com/office/powerpoint/2010/main" val="2766498614"/>
              </p:ext>
            </p:extLst>
          </p:nvPr>
        </p:nvGraphicFramePr>
        <p:xfrm>
          <a:off x="247650" y="3708424"/>
          <a:ext cx="7240971" cy="3785616"/>
        </p:xfrm>
        <a:graphic>
          <a:graphicData uri="http://schemas.openxmlformats.org/drawingml/2006/table">
            <a:tbl>
              <a:tblPr firstRow="1" firstCol="1" bandRow="1">
                <a:tableStyleId>{8A107856-5554-42FB-B03E-39F5DBC370BA}</a:tableStyleId>
              </a:tblPr>
              <a:tblGrid>
                <a:gridCol w="902217">
                  <a:extLst>
                    <a:ext uri="{9D8B030D-6E8A-4147-A177-3AD203B41FA5}">
                      <a16:colId xmlns="" xmlns:a16="http://schemas.microsoft.com/office/drawing/2014/main" val="3335829280"/>
                    </a:ext>
                  </a:extLst>
                </a:gridCol>
                <a:gridCol w="3624358">
                  <a:extLst>
                    <a:ext uri="{9D8B030D-6E8A-4147-A177-3AD203B41FA5}">
                      <a16:colId xmlns="" xmlns:a16="http://schemas.microsoft.com/office/drawing/2014/main" val="2514167541"/>
                    </a:ext>
                  </a:extLst>
                </a:gridCol>
                <a:gridCol w="2714396">
                  <a:extLst>
                    <a:ext uri="{9D8B030D-6E8A-4147-A177-3AD203B41FA5}">
                      <a16:colId xmlns="" xmlns:a16="http://schemas.microsoft.com/office/drawing/2014/main" val="3434812593"/>
                    </a:ext>
                  </a:extLst>
                </a:gridCol>
              </a:tblGrid>
              <a:tr h="0">
                <a:tc>
                  <a:txBody>
                    <a:bodyPr/>
                    <a:lstStyle/>
                    <a:p>
                      <a:pPr algn="ctr">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Độ</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Mô tả</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Ý nghĩa</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254464526"/>
                  </a:ext>
                </a:extLst>
              </a:tr>
              <a:tr h="0">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Độ 0</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Không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tổn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thương</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Bình thường</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3533461912"/>
                  </a:ext>
                </a:extLst>
              </a:tr>
              <a:tr h="0">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Độ 1</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Đốm</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nhỏ</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quanh</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não</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thất</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hoặc</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dưới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vỏ</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Thoái hóa nhẹ theo tuổi</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629089156"/>
                  </a:ext>
                </a:extLst>
              </a:tr>
              <a:tr h="0">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Độ 2</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Dải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liên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tục</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quanh</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não</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thất</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hoặc</a:t>
                      </a:r>
                      <a:r>
                        <a:rPr lang="en-US" sz="2400" kern="0" dirty="0">
                          <a:effectLst/>
                          <a:latin typeface="Times New Roman" panose="02020603050405020304" pitchFamily="18" charset="0"/>
                          <a:cs typeface="Times New Roman" panose="02020603050405020304" pitchFamily="18" charset="0"/>
                        </a:rPr>
                        <a:t> lan </a:t>
                      </a:r>
                      <a:r>
                        <a:rPr lang="en-US" sz="2400" kern="0" dirty="0" err="1">
                          <a:effectLst/>
                          <a:latin typeface="Times New Roman" panose="02020603050405020304" pitchFamily="18" charset="0"/>
                          <a:cs typeface="Times New Roman" panose="02020603050405020304" pitchFamily="18" charset="0"/>
                        </a:rPr>
                        <a:t>tỏa</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hơn</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Thiếu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máu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mạn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mức</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trung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bình</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3452656265"/>
                  </a:ext>
                </a:extLst>
              </a:tr>
              <a:tr h="0">
                <a:tc>
                  <a:txBody>
                    <a:bodyPr/>
                    <a:lstStyle/>
                    <a:p>
                      <a:pPr algn="l">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Độ 3</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Tổn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thương</a:t>
                      </a:r>
                      <a:r>
                        <a:rPr lang="en-US" sz="2400" kern="0" dirty="0">
                          <a:effectLst/>
                          <a:latin typeface="Times New Roman" panose="02020603050405020304" pitchFamily="18" charset="0"/>
                          <a:cs typeface="Times New Roman" panose="02020603050405020304" pitchFamily="18" charset="0"/>
                        </a:rPr>
                        <a:t> lan </a:t>
                      </a:r>
                      <a:r>
                        <a:rPr lang="en-US" sz="2400" kern="0" dirty="0" err="1">
                          <a:effectLst/>
                          <a:latin typeface="Times New Roman" panose="02020603050405020304" pitchFamily="18" charset="0"/>
                          <a:cs typeface="Times New Roman" panose="02020603050405020304" pitchFamily="18" charset="0"/>
                        </a:rPr>
                        <a:t>rộng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hợp</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khối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thể</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chạm</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vỏ</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não</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Thiếu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máu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mạn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nặng</a:t>
                      </a:r>
                      <a:r>
                        <a:rPr lang="en-US" sz="2400" kern="0" dirty="0">
                          <a:effectLst/>
                          <a:latin typeface="Times New Roman" panose="02020603050405020304" pitchFamily="18" charset="0"/>
                          <a:cs typeface="Times New Roman" panose="02020603050405020304" pitchFamily="18" charset="0"/>
                        </a:rPr>
                        <a:t> – </a:t>
                      </a:r>
                      <a:r>
                        <a:rPr lang="en-US" sz="2400" kern="0" dirty="0" err="1">
                          <a:effectLst/>
                          <a:latin typeface="Times New Roman" panose="02020603050405020304" pitchFamily="18" charset="0"/>
                          <a:cs typeface="Times New Roman" panose="02020603050405020304" pitchFamily="18" charset="0"/>
                        </a:rPr>
                        <a:t>nguy</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cơ</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sa</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sút</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trí</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tuệ</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mạch</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máu</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438387568"/>
                  </a:ext>
                </a:extLst>
              </a:tr>
            </a:tbl>
          </a:graphicData>
        </a:graphic>
      </p:graphicFrame>
      <p:sp>
        <p:nvSpPr>
          <p:cNvPr id="36" name="TextBox 35">
            <a:extLst>
              <a:ext uri="{FF2B5EF4-FFF2-40B4-BE49-F238E27FC236}">
                <a16:creationId xmlns="" xmlns:a16="http://schemas.microsoft.com/office/drawing/2014/main" id="{AAF583ED-5EBC-6089-2B34-226DFA5B84DC}"/>
              </a:ext>
            </a:extLst>
          </p:cNvPr>
          <p:cNvSpPr txBox="1"/>
          <p:nvPr/>
        </p:nvSpPr>
        <p:spPr>
          <a:xfrm>
            <a:off x="7683499" y="3436813"/>
            <a:ext cx="6600059" cy="4222694"/>
          </a:xfrm>
          <a:prstGeom prst="rect">
            <a:avLst/>
          </a:prstGeom>
          <a:noFill/>
        </p:spPr>
        <p:txBody>
          <a:bodyPr wrap="square">
            <a:spAutoFit/>
          </a:bodyPr>
          <a:lstStyle/>
          <a:p>
            <a:pPr algn="just">
              <a:lnSpc>
                <a:spcPct val="115000"/>
              </a:lnSpc>
              <a:spcAft>
                <a:spcPts val="800"/>
              </a:spcAft>
              <a:buNone/>
            </a:pPr>
            <a:r>
              <a:rPr lang="en-US" sz="2400" b="1" u="sng" kern="1800" dirty="0">
                <a:effectLst/>
                <a:latin typeface="Times New Roman" panose="02020603050405020304" pitchFamily="18" charset="0"/>
                <a:ea typeface="Times New Roman" panose="02020603050405020304" pitchFamily="18" charset="0"/>
                <a:cs typeface="Times New Roman" panose="02020603050405020304" pitchFamily="18" charset="0"/>
              </a:rPr>
              <a:t>LƯU Ý: </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Tổn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càng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nguy</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cơ</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nhớ</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chậm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duy</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rối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loạn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dáng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mất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ngủ</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trầm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đột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quỵ</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nhỏ</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Aptos"/>
              <a:ea typeface="DengXian"/>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MRI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tiêu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chuẩn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chẩn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đoán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CT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chỉ</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giá</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trị</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sàng</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lọc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dõi</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tiến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xơ</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vữa</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smtClean="0">
                <a:effectLst/>
                <a:latin typeface="Times New Roman" panose="02020603050405020304" pitchFamily="18" charset="0"/>
                <a:ea typeface="Times New Roman" panose="02020603050405020304" pitchFamily="18" charset="0"/>
                <a:cs typeface="Times New Roman" panose="02020603050405020304" pitchFamily="18" charset="0"/>
              </a:rPr>
              <a:t>nặng</a:t>
            </a:r>
            <a:r>
              <a:rPr lang="en-US" sz="2400" kern="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latin typeface="Aptos"/>
              <a:ea typeface="Times New Roman" panose="02020603050405020304" pitchFamily="18"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sz="2400" b="1" kern="0" dirty="0" err="1" smtClean="0">
                <a:effectLst/>
                <a:latin typeface="Times New Roman" panose="02020603050405020304" pitchFamily="18" charset="0"/>
                <a:ea typeface="Times New Roman" panose="02020603050405020304" pitchFamily="18" charset="0"/>
              </a:rPr>
              <a:t>Thay</a:t>
            </a:r>
            <a:r>
              <a:rPr lang="en-US" sz="2400" b="1" kern="0" dirty="0" smtClean="0">
                <a:effectLst/>
                <a:latin typeface="Times New Roman" panose="02020603050405020304" pitchFamily="18" charset="0"/>
                <a:ea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rPr>
              <a:t>đổi</a:t>
            </a:r>
            <a:r>
              <a:rPr lang="en-US" sz="2400" b="1" kern="0" dirty="0">
                <a:effectLst/>
                <a:latin typeface="Times New Roman" panose="02020603050405020304" pitchFamily="18" charset="0"/>
                <a:ea typeface="Times New Roman" panose="02020603050405020304" pitchFamily="18" charset="0"/>
              </a:rPr>
              <a:t> vi </a:t>
            </a:r>
            <a:r>
              <a:rPr lang="en-US" sz="2400" b="1" kern="0" dirty="0" err="1">
                <a:effectLst/>
                <a:latin typeface="Times New Roman" panose="02020603050405020304" pitchFamily="18" charset="0"/>
                <a:ea typeface="Times New Roman" panose="02020603050405020304" pitchFamily="18" charset="0"/>
              </a:rPr>
              <a:t>mạch</a:t>
            </a:r>
            <a:r>
              <a:rPr lang="en-US" sz="2400" b="1" kern="0" dirty="0">
                <a:effectLst/>
                <a:latin typeface="Times New Roman" panose="02020603050405020304" pitchFamily="18" charset="0"/>
                <a:ea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rPr>
              <a:t>não</a:t>
            </a:r>
            <a:r>
              <a:rPr lang="en-US" sz="2400" b="1" kern="0" dirty="0">
                <a:effectLst/>
                <a:latin typeface="Times New Roman" panose="02020603050405020304" pitchFamily="18" charset="0"/>
                <a:ea typeface="Times New Roman" panose="02020603050405020304" pitchFamily="18" charset="0"/>
              </a:rPr>
              <a:t> (Fazekas 1–2)</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vẫn</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có</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thể</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hồi</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phục</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chức</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năng</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tốt</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nếu</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kiểm</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soát</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được</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huyết</a:t>
            </a:r>
            <a:r>
              <a:rPr lang="en-US" sz="2400" kern="0" dirty="0">
                <a:effectLst/>
                <a:latin typeface="Times New Roman" panose="02020603050405020304" pitchFamily="18" charset="0"/>
                <a:ea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rPr>
              <a:t>áp</a:t>
            </a:r>
            <a:r>
              <a:rPr lang="en-US" sz="2400" kern="0" dirty="0">
                <a:effectLst/>
                <a:latin typeface="Times New Roman" panose="02020603050405020304" pitchFamily="18" charset="0"/>
                <a:ea typeface="Times New Roman" panose="02020603050405020304" pitchFamily="18" charset="0"/>
              </a:rPr>
              <a:t> – lipid – glucose.</a:t>
            </a:r>
            <a:endParaRPr lang="en-US" sz="2400" dirty="0"/>
          </a:p>
        </p:txBody>
      </p:sp>
      <p:sp>
        <p:nvSpPr>
          <p:cNvPr id="3" name="Rectangle 2"/>
          <p:cNvSpPr/>
          <p:nvPr/>
        </p:nvSpPr>
        <p:spPr>
          <a:xfrm>
            <a:off x="247650" y="2743085"/>
            <a:ext cx="9409948" cy="482633"/>
          </a:xfrm>
          <a:prstGeom prst="rect">
            <a:avLst/>
          </a:prstGeom>
        </p:spPr>
        <p:txBody>
          <a:bodyPr wrap="none">
            <a:spAutoFit/>
          </a:bodyPr>
          <a:lstStyle/>
          <a:p>
            <a:pPr algn="just">
              <a:lnSpc>
                <a:spcPct val="115000"/>
              </a:lnSpc>
              <a:spcAft>
                <a:spcPts val="800"/>
              </a:spcAft>
            </a:pPr>
            <a:r>
              <a:rPr lang="pt-BR" sz="2400" kern="0" dirty="0">
                <a:latin typeface="Times New Roman"/>
                <a:ea typeface="Times New Roman"/>
                <a:cs typeface="Times New Roman"/>
              </a:rPr>
              <a:t>Đánh giá mức độ tổn thương chất trắng quanh não thất trên MRI – FLAIR:</a:t>
            </a:r>
            <a:endParaRPr lang="en-US" sz="2400" kern="100" dirty="0">
              <a:effectLst/>
              <a:latin typeface="Aptos"/>
              <a:ea typeface="等线"/>
              <a:cs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sp>
        <p:nvSpPr>
          <p:cNvPr id="4" name="Shape 2"/>
          <p:cNvSpPr/>
          <p:nvPr/>
        </p:nvSpPr>
        <p:spPr>
          <a:xfrm>
            <a:off x="793790" y="2667118"/>
            <a:ext cx="13042821" cy="2933938"/>
          </a:xfrm>
          <a:prstGeom prst="roundRect">
            <a:avLst>
              <a:gd name="adj" fmla="val 2841"/>
            </a:avLst>
          </a:prstGeom>
          <a:noFill/>
          <a:ln w="7620">
            <a:solidFill>
              <a:srgbClr val="000000">
                <a:alpha val="8000"/>
              </a:srgbClr>
            </a:solidFill>
            <a:prstDash val="solid"/>
          </a:ln>
        </p:spPr>
      </p:sp>
      <p:sp>
        <p:nvSpPr>
          <p:cNvPr id="5" name="Shape 3"/>
          <p:cNvSpPr/>
          <p:nvPr/>
        </p:nvSpPr>
        <p:spPr>
          <a:xfrm>
            <a:off x="801410" y="2750938"/>
            <a:ext cx="13027581" cy="888444"/>
          </a:xfrm>
          <a:prstGeom prst="rect">
            <a:avLst/>
          </a:prstGeom>
          <a:solidFill>
            <a:srgbClr val="FFFFFF">
              <a:alpha val="4000"/>
            </a:srgbClr>
          </a:solidFill>
          <a:ln/>
        </p:spPr>
      </p:sp>
      <p:sp>
        <p:nvSpPr>
          <p:cNvPr id="6" name="Text 4"/>
          <p:cNvSpPr/>
          <p:nvPr/>
        </p:nvSpPr>
        <p:spPr>
          <a:xfrm>
            <a:off x="999887" y="2877621"/>
            <a:ext cx="2204918"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Hạ huyết áp</a:t>
            </a:r>
            <a:endParaRPr lang="en-US" sz="2100" dirty="0">
              <a:latin typeface="Times New Roman" panose="02020603050405020304" pitchFamily="18" charset="0"/>
              <a:cs typeface="Times New Roman" panose="02020603050405020304" pitchFamily="18" charset="0"/>
            </a:endParaRPr>
          </a:p>
        </p:txBody>
      </p:sp>
      <p:sp>
        <p:nvSpPr>
          <p:cNvPr id="7" name="Text 5"/>
          <p:cNvSpPr/>
          <p:nvPr/>
        </p:nvSpPr>
        <p:spPr>
          <a:xfrm>
            <a:off x="3609142" y="2877621"/>
            <a:ext cx="4806672"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Perindopril, Candesartan, Amlodipin, Indapamid</a:t>
            </a:r>
            <a:endParaRPr lang="en-US" sz="2100" dirty="0">
              <a:latin typeface="Times New Roman" panose="02020603050405020304" pitchFamily="18" charset="0"/>
              <a:cs typeface="Times New Roman" panose="02020603050405020304" pitchFamily="18" charset="0"/>
            </a:endParaRPr>
          </a:p>
        </p:txBody>
      </p:sp>
      <p:sp>
        <p:nvSpPr>
          <p:cNvPr id="8" name="Text 6"/>
          <p:cNvSpPr/>
          <p:nvPr/>
        </p:nvSpPr>
        <p:spPr>
          <a:xfrm>
            <a:off x="9018509" y="2877621"/>
            <a:ext cx="4810482" cy="635079"/>
          </a:xfrm>
          <a:prstGeom prst="rect">
            <a:avLst/>
          </a:prstGeom>
          <a:noFill/>
          <a:ln/>
        </p:spPr>
        <p:txBody>
          <a:bodyPr wrap="square" lIns="0" tIns="0" rIns="0" bIns="0" rtlCol="0" anchor="t"/>
          <a:lstStyle/>
          <a:p>
            <a:pPr marL="0" indent="0" algn="l">
              <a:lnSpc>
                <a:spcPts val="2500"/>
              </a:lnSpc>
              <a:buNone/>
            </a:pPr>
            <a:r>
              <a:rPr lang="en-US" sz="2100" dirty="0" err="1">
                <a:latin typeface="Times New Roman" panose="02020603050405020304" pitchFamily="18" charset="0"/>
                <a:ea typeface="Instrument Sans Medium" pitchFamily="34" charset="-122"/>
                <a:cs typeface="Times New Roman" panose="02020603050405020304" pitchFamily="18" charset="0"/>
              </a:rPr>
              <a:t>Kiểm</a:t>
            </a:r>
            <a:r>
              <a:rPr lang="en-US" sz="2100" dirty="0">
                <a:latin typeface="Times New Roman" panose="02020603050405020304" pitchFamily="18" charset="0"/>
                <a:ea typeface="Instrument Sans Medium" pitchFamily="34" charset="-122"/>
                <a:cs typeface="Times New Roman" panose="02020603050405020304" pitchFamily="18" charset="0"/>
              </a:rPr>
              <a:t> </a:t>
            </a:r>
            <a:r>
              <a:rPr lang="en-US" sz="2100" dirty="0" err="1" smtClean="0">
                <a:latin typeface="Times New Roman" panose="02020603050405020304" pitchFamily="18" charset="0"/>
                <a:ea typeface="Instrument Sans Medium" pitchFamily="34" charset="-122"/>
                <a:cs typeface="Times New Roman" panose="02020603050405020304" pitchFamily="18" charset="0"/>
              </a:rPr>
              <a:t>soát</a:t>
            </a:r>
            <a:r>
              <a:rPr lang="en-US" sz="2100" dirty="0" smtClean="0">
                <a:latin typeface="Times New Roman" panose="02020603050405020304" pitchFamily="18" charset="0"/>
                <a:ea typeface="Instrument Sans Medium" pitchFamily="34" charset="-122"/>
                <a:cs typeface="Times New Roman" panose="02020603050405020304" pitchFamily="18" charset="0"/>
              </a:rPr>
              <a:t> </a:t>
            </a:r>
            <a:r>
              <a:rPr lang="en-US" sz="2100" dirty="0">
                <a:latin typeface="Times New Roman" panose="02020603050405020304" pitchFamily="18" charset="0"/>
                <a:ea typeface="Instrument Sans Medium" pitchFamily="34" charset="-122"/>
                <a:cs typeface="Times New Roman" panose="02020603050405020304" pitchFamily="18" charset="0"/>
              </a:rPr>
              <a:t>HA ≤130/80 mmHg giúp giảm tiến triển tổn thương chất trắng.</a:t>
            </a:r>
            <a:endParaRPr lang="en-US" sz="2100" dirty="0">
              <a:latin typeface="Times New Roman" panose="02020603050405020304" pitchFamily="18" charset="0"/>
              <a:cs typeface="Times New Roman" panose="02020603050405020304" pitchFamily="18" charset="0"/>
            </a:endParaRPr>
          </a:p>
        </p:txBody>
      </p:sp>
      <p:sp>
        <p:nvSpPr>
          <p:cNvPr id="9" name="Shape 7"/>
          <p:cNvSpPr/>
          <p:nvPr/>
        </p:nvSpPr>
        <p:spPr>
          <a:xfrm>
            <a:off x="801410" y="3639383"/>
            <a:ext cx="13027581" cy="888444"/>
          </a:xfrm>
          <a:prstGeom prst="rect">
            <a:avLst/>
          </a:prstGeom>
          <a:solidFill>
            <a:srgbClr val="000000">
              <a:alpha val="4000"/>
            </a:srgbClr>
          </a:solidFill>
          <a:ln/>
        </p:spPr>
      </p:sp>
      <p:sp>
        <p:nvSpPr>
          <p:cNvPr id="10" name="Text 8"/>
          <p:cNvSpPr/>
          <p:nvPr/>
        </p:nvSpPr>
        <p:spPr>
          <a:xfrm>
            <a:off x="999887" y="3766065"/>
            <a:ext cx="2204918"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Chống kết tập tiểu cầu</a:t>
            </a:r>
            <a:endParaRPr lang="en-US" sz="2100" dirty="0">
              <a:latin typeface="Times New Roman" panose="02020603050405020304" pitchFamily="18" charset="0"/>
              <a:cs typeface="Times New Roman" panose="02020603050405020304" pitchFamily="18" charset="0"/>
            </a:endParaRPr>
          </a:p>
        </p:txBody>
      </p:sp>
      <p:sp>
        <p:nvSpPr>
          <p:cNvPr id="11" name="Text 9"/>
          <p:cNvSpPr/>
          <p:nvPr/>
        </p:nvSpPr>
        <p:spPr>
          <a:xfrm>
            <a:off x="3609142" y="3766065"/>
            <a:ext cx="4806672" cy="635079"/>
          </a:xfrm>
          <a:prstGeom prst="rect">
            <a:avLst/>
          </a:prstGeom>
          <a:noFill/>
          <a:ln/>
        </p:spPr>
        <p:txBody>
          <a:bodyPr wrap="squar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Aspirin 81–100 mg/ngày hoặc Clopidogrel 75 mg/ngày</a:t>
            </a:r>
            <a:endParaRPr lang="en-US" sz="2100" dirty="0">
              <a:latin typeface="Times New Roman" panose="02020603050405020304" pitchFamily="18" charset="0"/>
              <a:cs typeface="Times New Roman" panose="02020603050405020304" pitchFamily="18" charset="0"/>
            </a:endParaRPr>
          </a:p>
        </p:txBody>
      </p:sp>
      <p:sp>
        <p:nvSpPr>
          <p:cNvPr id="12" name="Text 10"/>
          <p:cNvSpPr/>
          <p:nvPr/>
        </p:nvSpPr>
        <p:spPr>
          <a:xfrm>
            <a:off x="9018509" y="3766065"/>
            <a:ext cx="4810482" cy="635079"/>
          </a:xfrm>
          <a:prstGeom prst="rect">
            <a:avLst/>
          </a:prstGeom>
          <a:noFill/>
          <a:ln/>
        </p:spPr>
        <p:txBody>
          <a:bodyPr wrap="squar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Dành cho bệnh nhân có nguy cơ cao hoặc có tổn thương thiếu máu mạn tính.</a:t>
            </a:r>
            <a:endParaRPr lang="en-US" sz="2100" dirty="0">
              <a:latin typeface="Times New Roman" panose="02020603050405020304" pitchFamily="18" charset="0"/>
              <a:cs typeface="Times New Roman" panose="02020603050405020304" pitchFamily="18" charset="0"/>
            </a:endParaRPr>
          </a:p>
        </p:txBody>
      </p:sp>
      <p:sp>
        <p:nvSpPr>
          <p:cNvPr id="13" name="Shape 11"/>
          <p:cNvSpPr/>
          <p:nvPr/>
        </p:nvSpPr>
        <p:spPr>
          <a:xfrm>
            <a:off x="801410" y="4527827"/>
            <a:ext cx="13027581" cy="570905"/>
          </a:xfrm>
          <a:prstGeom prst="rect">
            <a:avLst/>
          </a:prstGeom>
          <a:solidFill>
            <a:srgbClr val="FFFFFF">
              <a:alpha val="4000"/>
            </a:srgbClr>
          </a:solidFill>
          <a:ln/>
        </p:spPr>
      </p:sp>
      <p:sp>
        <p:nvSpPr>
          <p:cNvPr id="14" name="Text 12"/>
          <p:cNvSpPr/>
          <p:nvPr/>
        </p:nvSpPr>
        <p:spPr>
          <a:xfrm>
            <a:off x="999887" y="4654509"/>
            <a:ext cx="2204918"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Hạ lipid máu</a:t>
            </a:r>
            <a:endParaRPr lang="en-US" sz="2100" dirty="0">
              <a:latin typeface="Times New Roman" panose="02020603050405020304" pitchFamily="18" charset="0"/>
              <a:cs typeface="Times New Roman" panose="02020603050405020304" pitchFamily="18" charset="0"/>
            </a:endParaRPr>
          </a:p>
        </p:txBody>
      </p:sp>
      <p:sp>
        <p:nvSpPr>
          <p:cNvPr id="15" name="Text 13"/>
          <p:cNvSpPr/>
          <p:nvPr/>
        </p:nvSpPr>
        <p:spPr>
          <a:xfrm>
            <a:off x="3609142" y="4654509"/>
            <a:ext cx="4806672"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Atorvastatin, Rosuvastatin</a:t>
            </a:r>
            <a:endParaRPr lang="en-US" sz="2100" dirty="0">
              <a:latin typeface="Times New Roman" panose="02020603050405020304" pitchFamily="18" charset="0"/>
              <a:cs typeface="Times New Roman" panose="02020603050405020304" pitchFamily="18" charset="0"/>
            </a:endParaRPr>
          </a:p>
        </p:txBody>
      </p:sp>
      <p:sp>
        <p:nvSpPr>
          <p:cNvPr id="16" name="Text 14"/>
          <p:cNvSpPr/>
          <p:nvPr/>
        </p:nvSpPr>
        <p:spPr>
          <a:xfrm>
            <a:off x="9018509" y="4654509"/>
            <a:ext cx="4810482"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Ổn định nội mạc, giảm viêm thành mạch nhỏ.</a:t>
            </a:r>
            <a:endParaRPr lang="en-US" sz="2100" dirty="0">
              <a:latin typeface="Times New Roman" panose="02020603050405020304" pitchFamily="18" charset="0"/>
              <a:cs typeface="Times New Roman" panose="02020603050405020304" pitchFamily="18" charset="0"/>
            </a:endParaRPr>
          </a:p>
        </p:txBody>
      </p:sp>
      <p:sp>
        <p:nvSpPr>
          <p:cNvPr id="17" name="Shape 15"/>
          <p:cNvSpPr/>
          <p:nvPr/>
        </p:nvSpPr>
        <p:spPr>
          <a:xfrm>
            <a:off x="801410" y="5098732"/>
            <a:ext cx="13027581" cy="570905"/>
          </a:xfrm>
          <a:prstGeom prst="rect">
            <a:avLst/>
          </a:prstGeom>
          <a:solidFill>
            <a:srgbClr val="000000">
              <a:alpha val="4000"/>
            </a:srgbClr>
          </a:solidFill>
          <a:ln/>
        </p:spPr>
      </p:sp>
      <p:sp>
        <p:nvSpPr>
          <p:cNvPr id="18" name="Text 16"/>
          <p:cNvSpPr/>
          <p:nvPr/>
        </p:nvSpPr>
        <p:spPr>
          <a:xfrm>
            <a:off x="999887" y="5225414"/>
            <a:ext cx="2204918"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Kiểm soát đường huyết</a:t>
            </a:r>
            <a:endParaRPr lang="en-US" sz="2100" dirty="0">
              <a:latin typeface="Times New Roman" panose="02020603050405020304" pitchFamily="18" charset="0"/>
              <a:cs typeface="Times New Roman" panose="02020603050405020304" pitchFamily="18" charset="0"/>
            </a:endParaRPr>
          </a:p>
        </p:txBody>
      </p:sp>
      <p:sp>
        <p:nvSpPr>
          <p:cNvPr id="19" name="Text 17"/>
          <p:cNvSpPr/>
          <p:nvPr/>
        </p:nvSpPr>
        <p:spPr>
          <a:xfrm>
            <a:off x="3609142" y="5225414"/>
            <a:ext cx="4806672"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Metformin, Empagliflozin</a:t>
            </a:r>
            <a:endParaRPr lang="en-US" sz="2100" dirty="0">
              <a:latin typeface="Times New Roman" panose="02020603050405020304" pitchFamily="18" charset="0"/>
              <a:cs typeface="Times New Roman" panose="02020603050405020304" pitchFamily="18" charset="0"/>
            </a:endParaRPr>
          </a:p>
        </p:txBody>
      </p:sp>
      <p:sp>
        <p:nvSpPr>
          <p:cNvPr id="20" name="Text 18"/>
          <p:cNvSpPr/>
          <p:nvPr/>
        </p:nvSpPr>
        <p:spPr>
          <a:xfrm>
            <a:off x="9018509" y="5225414"/>
            <a:ext cx="4810482" cy="317540"/>
          </a:xfrm>
          <a:prstGeom prst="rect">
            <a:avLst/>
          </a:prstGeom>
          <a:noFill/>
          <a:ln/>
        </p:spPr>
        <p:txBody>
          <a:bodyPr wrap="none" lIns="0" tIns="0" rIns="0" bIns="0" rtlCol="0" anchor="t"/>
          <a:lstStyle/>
          <a:p>
            <a:pPr marL="0" indent="0" algn="l">
              <a:lnSpc>
                <a:spcPts val="2500"/>
              </a:lnSpc>
              <a:buNone/>
            </a:pPr>
            <a:r>
              <a:rPr lang="en-US" sz="2100" dirty="0">
                <a:latin typeface="Times New Roman" panose="02020603050405020304" pitchFamily="18" charset="0"/>
                <a:ea typeface="Instrument Sans Medium" pitchFamily="34" charset="-122"/>
                <a:cs typeface="Times New Roman" panose="02020603050405020304" pitchFamily="18" charset="0"/>
              </a:rPr>
              <a:t>Nếu có ĐTĐ type 2.</a:t>
            </a:r>
            <a:endParaRPr lang="en-US" sz="21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1ECAEA50-9CDD-B1D3-3E62-B81F35826C6A}"/>
              </a:ext>
            </a:extLst>
          </p:cNvPr>
          <p:cNvSpPr txBox="1"/>
          <p:nvPr/>
        </p:nvSpPr>
        <p:spPr>
          <a:xfrm>
            <a:off x="419100" y="1650319"/>
            <a:ext cx="13832928" cy="941796"/>
          </a:xfrm>
          <a:prstGeom prst="rect">
            <a:avLst/>
          </a:prstGeom>
          <a:noFill/>
        </p:spPr>
        <p:txBody>
          <a:bodyPr wrap="square">
            <a:spAutoFit/>
          </a:bodyPr>
          <a:lstStyle/>
          <a:p>
            <a:pPr algn="just">
              <a:lnSpc>
                <a:spcPct val="115000"/>
              </a:lnSpc>
              <a:spcAft>
                <a:spcPts val="800"/>
              </a:spcAft>
              <a:buNone/>
            </a:pP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Mục</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tiêu</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giảm</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tiến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tổn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vi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mạch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phòng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biến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chứng</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mạch</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lớn</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đột</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quỵ</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sa</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sút</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tuệ</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mạch</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effectLst/>
                <a:latin typeface="Times New Roman" panose="02020603050405020304" pitchFamily="18" charset="0"/>
                <a:ea typeface="Times New Roman" panose="02020603050405020304" pitchFamily="18" charset="0"/>
                <a:cs typeface="Times New Roman" panose="02020603050405020304" pitchFamily="18" charset="0"/>
              </a:rPr>
              <a:t>máu</a:t>
            </a:r>
            <a:r>
              <a:rPr lang="en-US" sz="24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DengXian"/>
              <a:cs typeface="Times New Roman" panose="02020603050405020304" pitchFamily="18" charset="0"/>
            </a:endParaRPr>
          </a:p>
        </p:txBody>
      </p:sp>
      <p:sp>
        <p:nvSpPr>
          <p:cNvPr id="21" name="Text 0"/>
          <p:cNvSpPr/>
          <p:nvPr/>
        </p:nvSpPr>
        <p:spPr>
          <a:xfrm>
            <a:off x="684012" y="1056232"/>
            <a:ext cx="4560213" cy="320635"/>
          </a:xfrm>
          <a:prstGeom prst="rect">
            <a:avLst/>
          </a:prstGeom>
          <a:noFill/>
          <a:ln/>
        </p:spPr>
        <p:txBody>
          <a:bodyPr wrap="none" lIns="0" tIns="0" rIns="0" bIns="0" rtlCol="0" anchor="t"/>
          <a:lstStyle/>
          <a:p>
            <a:pPr>
              <a:lnSpc>
                <a:spcPts val="2500"/>
              </a:lnSpc>
            </a:pPr>
            <a:r>
              <a:rPr lang="vi-VN"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1. Nhóm điều chỉnh yếu tố nguy cơ nền</a:t>
            </a:r>
          </a:p>
        </p:txBody>
      </p:sp>
      <p:sp>
        <p:nvSpPr>
          <p:cNvPr id="23" name="TextBox 22">
            <a:extLst>
              <a:ext uri="{FF2B5EF4-FFF2-40B4-BE49-F238E27FC236}">
                <a16:creationId xmlns="" xmlns:a16="http://schemas.microsoft.com/office/drawing/2014/main" id="{3F5A69F0-6C7F-3C70-BB4C-DF0D7C136B1A}"/>
              </a:ext>
            </a:extLst>
          </p:cNvPr>
          <p:cNvSpPr txBox="1"/>
          <p:nvPr/>
        </p:nvSpPr>
        <p:spPr>
          <a:xfrm>
            <a:off x="419100" y="218165"/>
            <a:ext cx="14006348" cy="729430"/>
          </a:xfrm>
          <a:prstGeom prst="rect">
            <a:avLst/>
          </a:prstGeom>
          <a:noFill/>
        </p:spPr>
        <p:txBody>
          <a:bodyPr wrap="square">
            <a:spAutoFit/>
          </a:bodyPr>
          <a:lstStyle/>
          <a:p>
            <a:pPr algn="just">
              <a:lnSpc>
                <a:spcPct val="115000"/>
              </a:lnSpc>
              <a:spcAft>
                <a:spcPts val="800"/>
              </a:spcAft>
              <a:buNone/>
            </a:pP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III.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trị</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graphicFrame>
        <p:nvGraphicFramePr>
          <p:cNvPr id="14" name="Table 13">
            <a:extLst>
              <a:ext uri="{FF2B5EF4-FFF2-40B4-BE49-F238E27FC236}">
                <a16:creationId xmlns="" xmlns:a16="http://schemas.microsoft.com/office/drawing/2014/main" id="{5DCBA936-7E07-EBE2-66AB-4579BBB02009}"/>
              </a:ext>
            </a:extLst>
          </p:cNvPr>
          <p:cNvGraphicFramePr>
            <a:graphicFrameLocks noGrp="1"/>
          </p:cNvGraphicFramePr>
          <p:nvPr>
            <p:extLst>
              <p:ext uri="{D42A27DB-BD31-4B8C-83A1-F6EECF244321}">
                <p14:modId xmlns:p14="http://schemas.microsoft.com/office/powerpoint/2010/main" val="363294336"/>
              </p:ext>
            </p:extLst>
          </p:nvPr>
        </p:nvGraphicFramePr>
        <p:xfrm>
          <a:off x="252249" y="2082193"/>
          <a:ext cx="14173199" cy="5967578"/>
        </p:xfrm>
        <a:graphic>
          <a:graphicData uri="http://schemas.openxmlformats.org/drawingml/2006/table">
            <a:tbl>
              <a:tblPr firstRow="1" firstCol="1" bandRow="1">
                <a:tableStyleId>{68D230F3-CF80-4859-8CE7-A43EE81993B5}</a:tableStyleId>
              </a:tblPr>
              <a:tblGrid>
                <a:gridCol w="4477406">
                  <a:extLst>
                    <a:ext uri="{9D8B030D-6E8A-4147-A177-3AD203B41FA5}">
                      <a16:colId xmlns="" xmlns:a16="http://schemas.microsoft.com/office/drawing/2014/main" val="183183568"/>
                    </a:ext>
                  </a:extLst>
                </a:gridCol>
                <a:gridCol w="5234152">
                  <a:extLst>
                    <a:ext uri="{9D8B030D-6E8A-4147-A177-3AD203B41FA5}">
                      <a16:colId xmlns="" xmlns:a16="http://schemas.microsoft.com/office/drawing/2014/main" val="2343516209"/>
                    </a:ext>
                  </a:extLst>
                </a:gridCol>
                <a:gridCol w="4461641">
                  <a:extLst>
                    <a:ext uri="{9D8B030D-6E8A-4147-A177-3AD203B41FA5}">
                      <a16:colId xmlns="" xmlns:a16="http://schemas.microsoft.com/office/drawing/2014/main" val="1161195197"/>
                    </a:ext>
                  </a:extLst>
                </a:gridCol>
              </a:tblGrid>
              <a:tr h="422209">
                <a:tc>
                  <a:txBody>
                    <a:bodyPr/>
                    <a:lstStyle/>
                    <a:p>
                      <a:pPr algn="ctr">
                        <a:lnSpc>
                          <a:spcPct val="115000"/>
                        </a:lnSpc>
                        <a:spcAft>
                          <a:spcPts val="800"/>
                        </a:spcAft>
                        <a:buNone/>
                      </a:pPr>
                      <a:r>
                        <a:rPr lang="en-US" sz="2200" kern="0" dirty="0" err="1">
                          <a:effectLst/>
                          <a:latin typeface="Times New Roman" pitchFamily="18" charset="0"/>
                          <a:cs typeface="Times New Roman" pitchFamily="18" charset="0"/>
                        </a:rPr>
                        <a:t>Thuốc</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200" kern="0">
                          <a:effectLst/>
                          <a:latin typeface="Times New Roman" pitchFamily="18" charset="0"/>
                          <a:cs typeface="Times New Roman" pitchFamily="18" charset="0"/>
                        </a:rPr>
                        <a:t>Cơ chế chính</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200" kern="0">
                          <a:effectLst/>
                          <a:latin typeface="Times New Roman" pitchFamily="18" charset="0"/>
                          <a:cs typeface="Times New Roman" pitchFamily="18" charset="0"/>
                        </a:rPr>
                        <a:t>Ghi chú</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855416883"/>
                  </a:ext>
                </a:extLst>
              </a:tr>
              <a:tr h="844418">
                <a:tc>
                  <a:txBody>
                    <a:bodyPr/>
                    <a:lstStyle/>
                    <a:p>
                      <a:pPr>
                        <a:lnSpc>
                          <a:spcPct val="115000"/>
                        </a:lnSpc>
                        <a:spcAft>
                          <a:spcPts val="800"/>
                        </a:spcAft>
                        <a:buNone/>
                      </a:pPr>
                      <a:r>
                        <a:rPr lang="en-US" sz="2200" kern="0" dirty="0">
                          <a:effectLst/>
                          <a:latin typeface="Times New Roman" pitchFamily="18" charset="0"/>
                          <a:cs typeface="Times New Roman" pitchFamily="18" charset="0"/>
                        </a:rPr>
                        <a:t>Citicoline (</a:t>
                      </a:r>
                      <a:r>
                        <a:rPr lang="en-US" sz="2200" kern="0" dirty="0" err="1">
                          <a:effectLst/>
                          <a:latin typeface="Times New Roman" pitchFamily="18" charset="0"/>
                          <a:cs typeface="Times New Roman" pitchFamily="18" charset="0"/>
                        </a:rPr>
                        <a:t>Somazina</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Ceraxon</a:t>
                      </a:r>
                      <a:r>
                        <a:rPr lang="en-US" sz="2200" kern="0" dirty="0">
                          <a:effectLst/>
                          <a:latin typeface="Times New Roman" pitchFamily="18" charset="0"/>
                          <a:cs typeface="Times New Roman" pitchFamily="18" charset="0"/>
                        </a:rPr>
                        <a:t>®)</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Tái tạo màng tế bào thần kinh, tăng dẫn truyền acetylcholine</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Dùng 500–1000 mg/ngày (uống hoặc tiêm).</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3826234514"/>
                  </a:ext>
                </a:extLst>
              </a:tr>
              <a:tr h="844418">
                <a:tc>
                  <a:txBody>
                    <a:bodyPr/>
                    <a:lstStyle/>
                    <a:p>
                      <a:pPr>
                        <a:lnSpc>
                          <a:spcPct val="115000"/>
                        </a:lnSpc>
                        <a:spcAft>
                          <a:spcPts val="800"/>
                        </a:spcAft>
                        <a:buNone/>
                      </a:pPr>
                      <a:r>
                        <a:rPr lang="en-US" sz="2200" kern="0" dirty="0">
                          <a:effectLst/>
                          <a:latin typeface="Times New Roman" pitchFamily="18" charset="0"/>
                          <a:cs typeface="Times New Roman" pitchFamily="18" charset="0"/>
                        </a:rPr>
                        <a:t>Piracetam</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Cải</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thiện</a:t>
                      </a:r>
                      <a:r>
                        <a:rPr lang="en-US" sz="2200" kern="0" dirty="0">
                          <a:effectLst/>
                          <a:latin typeface="Times New Roman" pitchFamily="18" charset="0"/>
                          <a:cs typeface="Times New Roman" pitchFamily="18" charset="0"/>
                        </a:rPr>
                        <a:t> vi </a:t>
                      </a:r>
                      <a:r>
                        <a:rPr lang="en-US" sz="2200" kern="0" dirty="0" err="1">
                          <a:effectLst/>
                          <a:latin typeface="Times New Roman" pitchFamily="18" charset="0"/>
                          <a:cs typeface="Times New Roman" pitchFamily="18" charset="0"/>
                        </a:rPr>
                        <a:t>tuần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hoàn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tăng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chuyển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hóa</a:t>
                      </a:r>
                      <a:r>
                        <a:rPr lang="en-US" sz="2200" kern="0" dirty="0">
                          <a:effectLst/>
                          <a:latin typeface="Times New Roman" pitchFamily="18" charset="0"/>
                          <a:cs typeface="Times New Roman" pitchFamily="18" charset="0"/>
                        </a:rPr>
                        <a:t> glucose </a:t>
                      </a:r>
                      <a:r>
                        <a:rPr lang="en-US" sz="2200" kern="0" dirty="0" err="1">
                          <a:effectLst/>
                          <a:latin typeface="Times New Roman" pitchFamily="18" charset="0"/>
                          <a:cs typeface="Times New Roman" pitchFamily="18" charset="0"/>
                        </a:rPr>
                        <a:t>não</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1,2–4,8 g/ngày, chia 2–3 lần.</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360145269"/>
                  </a:ext>
                </a:extLst>
              </a:tr>
              <a:tr h="844418">
                <a:tc>
                  <a:txBody>
                    <a:bodyPr/>
                    <a:lstStyle/>
                    <a:p>
                      <a:pPr>
                        <a:lnSpc>
                          <a:spcPct val="115000"/>
                        </a:lnSpc>
                        <a:spcAft>
                          <a:spcPts val="800"/>
                        </a:spcAft>
                        <a:buNone/>
                      </a:pPr>
                      <a:r>
                        <a:rPr lang="en-US" sz="2200" kern="0" dirty="0">
                          <a:effectLst/>
                          <a:latin typeface="Times New Roman" pitchFamily="18" charset="0"/>
                          <a:cs typeface="Times New Roman" pitchFamily="18" charset="0"/>
                        </a:rPr>
                        <a:t>Vinpocetine (</a:t>
                      </a:r>
                      <a:r>
                        <a:rPr lang="en-US" sz="2200" kern="0" dirty="0" err="1">
                          <a:effectLst/>
                          <a:latin typeface="Times New Roman" pitchFamily="18" charset="0"/>
                          <a:cs typeface="Times New Roman" pitchFamily="18" charset="0"/>
                        </a:rPr>
                        <a:t>Cavinton</a:t>
                      </a:r>
                      <a:r>
                        <a:rPr lang="en-US" sz="2200" kern="0" dirty="0">
                          <a:effectLst/>
                          <a:latin typeface="Times New Roman" pitchFamily="18" charset="0"/>
                          <a:cs typeface="Times New Roman" pitchFamily="18" charset="0"/>
                        </a:rPr>
                        <a:t>®)</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Giãn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mạch</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chọn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lọc</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não</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tăng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sử</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dụng</a:t>
                      </a:r>
                      <a:r>
                        <a:rPr lang="en-US" sz="2200" kern="0" dirty="0">
                          <a:effectLst/>
                          <a:latin typeface="Times New Roman" pitchFamily="18" charset="0"/>
                          <a:cs typeface="Times New Roman" pitchFamily="18" charset="0"/>
                        </a:rPr>
                        <a:t> oxy</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a:effectLst/>
                          <a:latin typeface="Times New Roman" pitchFamily="18" charset="0"/>
                          <a:cs typeface="Times New Roman" pitchFamily="18" charset="0"/>
                        </a:rPr>
                        <a:t>5–15 mg/</a:t>
                      </a:r>
                      <a:r>
                        <a:rPr lang="en-US" sz="2200" kern="0" dirty="0" err="1">
                          <a:effectLst/>
                          <a:latin typeface="Times New Roman" pitchFamily="18" charset="0"/>
                          <a:cs typeface="Times New Roman" pitchFamily="18" charset="0"/>
                        </a:rPr>
                        <a:t>lần</a:t>
                      </a:r>
                      <a:r>
                        <a:rPr lang="en-US" sz="2200" kern="0" dirty="0">
                          <a:effectLst/>
                          <a:latin typeface="Times New Roman" pitchFamily="18" charset="0"/>
                          <a:cs typeface="Times New Roman" pitchFamily="18" charset="0"/>
                        </a:rPr>
                        <a:t> x 2–3 </a:t>
                      </a:r>
                      <a:r>
                        <a:rPr lang="en-US" sz="2200" kern="0" dirty="0" err="1">
                          <a:effectLst/>
                          <a:latin typeface="Times New Roman" pitchFamily="18" charset="0"/>
                          <a:cs typeface="Times New Roman" pitchFamily="18" charset="0"/>
                        </a:rPr>
                        <a:t>lần</a:t>
                      </a:r>
                      <a:r>
                        <a:rPr lang="en-US" sz="2200" kern="0" dirty="0">
                          <a:effectLst/>
                          <a:latin typeface="Times New Roman" pitchFamily="18" charset="0"/>
                          <a:cs typeface="Times New Roman" pitchFamily="18" charset="0"/>
                        </a:rPr>
                        <a:t>/</a:t>
                      </a:r>
                      <a:r>
                        <a:rPr lang="en-US" sz="2200" kern="0" dirty="0" err="1">
                          <a:effectLst/>
                          <a:latin typeface="Times New Roman" pitchFamily="18" charset="0"/>
                          <a:cs typeface="Times New Roman" pitchFamily="18" charset="0"/>
                        </a:rPr>
                        <a:t>ngày</a:t>
                      </a:r>
                      <a:r>
                        <a:rPr lang="en-US" sz="2200" kern="0" dirty="0">
                          <a:effectLst/>
                          <a:latin typeface="Times New Roman" pitchFamily="18" charset="0"/>
                          <a:cs typeface="Times New Roman" pitchFamily="18" charset="0"/>
                        </a:rPr>
                        <a:t>.</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2914041947"/>
                  </a:ext>
                </a:extLst>
              </a:tr>
              <a:tr h="844418">
                <a:tc>
                  <a:txBody>
                    <a:bodyPr/>
                    <a:lstStyle/>
                    <a:p>
                      <a:pPr>
                        <a:lnSpc>
                          <a:spcPct val="115000"/>
                        </a:lnSpc>
                        <a:spcAft>
                          <a:spcPts val="800"/>
                        </a:spcAft>
                        <a:buNone/>
                      </a:pPr>
                      <a:r>
                        <a:rPr lang="en-US" sz="2200" kern="0" dirty="0">
                          <a:effectLst/>
                          <a:latin typeface="Times New Roman" pitchFamily="18" charset="0"/>
                          <a:cs typeface="Times New Roman" pitchFamily="18" charset="0"/>
                        </a:rPr>
                        <a:t>Ginkgo </a:t>
                      </a:r>
                      <a:r>
                        <a:rPr lang="en-US" sz="2200" kern="0" dirty="0" err="1">
                          <a:effectLst/>
                          <a:latin typeface="Times New Roman" pitchFamily="18" charset="0"/>
                          <a:cs typeface="Times New Roman" pitchFamily="18" charset="0"/>
                        </a:rPr>
                        <a:t>biloba</a:t>
                      </a:r>
                      <a:r>
                        <a:rPr lang="en-US" sz="2200" kern="0" dirty="0">
                          <a:effectLst/>
                          <a:latin typeface="Times New Roman" pitchFamily="18" charset="0"/>
                          <a:cs typeface="Times New Roman" pitchFamily="18" charset="0"/>
                        </a:rPr>
                        <a:t> extract </a:t>
                      </a:r>
                      <a:endParaRPr lang="en-US" sz="2200" kern="0" dirty="0" smtClean="0">
                        <a:effectLst/>
                        <a:latin typeface="Times New Roman" pitchFamily="18" charset="0"/>
                        <a:cs typeface="Times New Roman" pitchFamily="18" charset="0"/>
                      </a:endParaRPr>
                    </a:p>
                    <a:p>
                      <a:pPr>
                        <a:lnSpc>
                          <a:spcPct val="115000"/>
                        </a:lnSpc>
                        <a:spcAft>
                          <a:spcPts val="800"/>
                        </a:spcAft>
                        <a:buNone/>
                      </a:pPr>
                      <a:r>
                        <a:rPr lang="en-US" sz="2200" kern="0" dirty="0" smtClean="0">
                          <a:effectLst/>
                          <a:latin typeface="Times New Roman" pitchFamily="18" charset="0"/>
                          <a:cs typeface="Times New Roman" pitchFamily="18" charset="0"/>
                        </a:rPr>
                        <a:t>(</a:t>
                      </a:r>
                      <a:r>
                        <a:rPr lang="en-US" sz="2200" kern="0" dirty="0" err="1">
                          <a:effectLst/>
                          <a:latin typeface="Times New Roman" pitchFamily="18" charset="0"/>
                          <a:cs typeface="Times New Roman" pitchFamily="18" charset="0"/>
                        </a:rPr>
                        <a:t>Tanakan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Tebokan</a:t>
                      </a:r>
                      <a:r>
                        <a:rPr lang="en-US" sz="2200" kern="0" dirty="0">
                          <a:effectLst/>
                          <a:latin typeface="Times New Roman" pitchFamily="18" charset="0"/>
                          <a:cs typeface="Times New Roman" pitchFamily="18" charset="0"/>
                        </a:rPr>
                        <a:t>®)</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Tăng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lưu</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lượng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máu</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não</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chống</a:t>
                      </a:r>
                      <a:r>
                        <a:rPr lang="en-US" sz="2200" kern="0" dirty="0">
                          <a:effectLst/>
                          <a:latin typeface="Times New Roman" pitchFamily="18" charset="0"/>
                          <a:cs typeface="Times New Roman" pitchFamily="18" charset="0"/>
                        </a:rPr>
                        <a:t> oxy </a:t>
                      </a:r>
                      <a:r>
                        <a:rPr lang="en-US" sz="2200" kern="0" dirty="0" err="1">
                          <a:effectLst/>
                          <a:latin typeface="Times New Roman" pitchFamily="18" charset="0"/>
                          <a:cs typeface="Times New Roman" pitchFamily="18" charset="0"/>
                        </a:rPr>
                        <a:t>hóa</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120–240 mg/ngày.</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2465218478"/>
                  </a:ext>
                </a:extLst>
              </a:tr>
              <a:tr h="844418">
                <a:tc>
                  <a:txBody>
                    <a:bodyPr/>
                    <a:lstStyle/>
                    <a:p>
                      <a:pPr>
                        <a:lnSpc>
                          <a:spcPct val="115000"/>
                        </a:lnSpc>
                        <a:spcAft>
                          <a:spcPts val="800"/>
                        </a:spcAft>
                        <a:buNone/>
                      </a:pPr>
                      <a:r>
                        <a:rPr lang="en-US" sz="2200" kern="0" dirty="0" err="1">
                          <a:effectLst/>
                          <a:latin typeface="Times New Roman" pitchFamily="18" charset="0"/>
                          <a:cs typeface="Times New Roman" pitchFamily="18" charset="0"/>
                        </a:rPr>
                        <a:t>Vasobral</a:t>
                      </a:r>
                      <a:r>
                        <a:rPr lang="en-US" sz="2200" kern="0" dirty="0">
                          <a:effectLst/>
                          <a:latin typeface="Times New Roman" pitchFamily="18" charset="0"/>
                          <a:cs typeface="Times New Roman" pitchFamily="18" charset="0"/>
                        </a:rPr>
                        <a:t>® </a:t>
                      </a:r>
                      <a:endParaRPr lang="en-US" sz="2200" kern="0" dirty="0" smtClean="0">
                        <a:effectLst/>
                        <a:latin typeface="Times New Roman" pitchFamily="18" charset="0"/>
                        <a:cs typeface="Times New Roman" pitchFamily="18" charset="0"/>
                      </a:endParaRPr>
                    </a:p>
                    <a:p>
                      <a:pPr>
                        <a:lnSpc>
                          <a:spcPct val="115000"/>
                        </a:lnSpc>
                        <a:spcAft>
                          <a:spcPts val="800"/>
                        </a:spcAft>
                        <a:buNone/>
                      </a:pPr>
                      <a:r>
                        <a:rPr lang="en-US" sz="2200" kern="0" dirty="0" smtClean="0">
                          <a:effectLst/>
                          <a:latin typeface="Times New Roman" pitchFamily="18" charset="0"/>
                          <a:cs typeface="Times New Roman" pitchFamily="18" charset="0"/>
                        </a:rPr>
                        <a:t>(</a:t>
                      </a:r>
                      <a:r>
                        <a:rPr lang="en-US" sz="2200" kern="0" dirty="0" err="1">
                          <a:effectLst/>
                          <a:latin typeface="Times New Roman" pitchFamily="18" charset="0"/>
                          <a:cs typeface="Times New Roman" pitchFamily="18" charset="0"/>
                        </a:rPr>
                        <a:t>Dihydroergocryptine</a:t>
                      </a:r>
                      <a:r>
                        <a:rPr lang="en-US" sz="2200" kern="0" dirty="0">
                          <a:effectLst/>
                          <a:latin typeface="Times New Roman" pitchFamily="18" charset="0"/>
                          <a:cs typeface="Times New Roman" pitchFamily="18" charset="0"/>
                        </a:rPr>
                        <a:t> + Caffeine)</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Kích</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thích</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thụ</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thể</a:t>
                      </a:r>
                      <a:r>
                        <a:rPr lang="en-US" sz="2200" kern="0" dirty="0">
                          <a:effectLst/>
                          <a:latin typeface="Times New Roman" pitchFamily="18" charset="0"/>
                          <a:cs typeface="Times New Roman" pitchFamily="18" charset="0"/>
                        </a:rPr>
                        <a:t> dopaminergic, </a:t>
                      </a:r>
                      <a:r>
                        <a:rPr lang="en-US" sz="2200" kern="0" dirty="0" err="1">
                          <a:effectLst/>
                          <a:latin typeface="Times New Roman" pitchFamily="18" charset="0"/>
                          <a:cs typeface="Times New Roman" pitchFamily="18" charset="0"/>
                        </a:rPr>
                        <a:t>tăng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tuần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hoàn</a:t>
                      </a:r>
                      <a:r>
                        <a:rPr lang="en-US" sz="2200" kern="0" dirty="0">
                          <a:effectLst/>
                          <a:latin typeface="Times New Roman" pitchFamily="18" charset="0"/>
                          <a:cs typeface="Times New Roman" pitchFamily="18" charset="0"/>
                        </a:rPr>
                        <a:t> vi </a:t>
                      </a:r>
                      <a:r>
                        <a:rPr lang="en-US" sz="2200" kern="0" dirty="0" err="1">
                          <a:effectLst/>
                          <a:latin typeface="Times New Roman" pitchFamily="18" charset="0"/>
                          <a:cs typeface="Times New Roman" pitchFamily="18" charset="0"/>
                        </a:rPr>
                        <a:t>mạch</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1 viên x 2 lần/ngày.</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421156404"/>
                  </a:ext>
                </a:extLst>
              </a:tr>
              <a:tr h="844418">
                <a:tc>
                  <a:txBody>
                    <a:bodyPr/>
                    <a:lstStyle/>
                    <a:p>
                      <a:pPr>
                        <a:lnSpc>
                          <a:spcPct val="115000"/>
                        </a:lnSpc>
                        <a:spcAft>
                          <a:spcPts val="800"/>
                        </a:spcAft>
                        <a:buNone/>
                      </a:pPr>
                      <a:r>
                        <a:rPr lang="en-US" sz="2200" kern="0">
                          <a:effectLst/>
                          <a:latin typeface="Times New Roman" pitchFamily="18" charset="0"/>
                          <a:cs typeface="Times New Roman" pitchFamily="18" charset="0"/>
                        </a:rPr>
                        <a:t>Nicergoline (Sermion®)</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Giãn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mạch</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não</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tăng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dẫn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truyền</a:t>
                      </a:r>
                      <a:r>
                        <a:rPr lang="en-US" sz="2200" kern="0" dirty="0">
                          <a:effectLst/>
                          <a:latin typeface="Times New Roman" pitchFamily="18" charset="0"/>
                          <a:cs typeface="Times New Roman" pitchFamily="18" charset="0"/>
                        </a:rPr>
                        <a:t> cholinergic</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a:effectLst/>
                          <a:latin typeface="Times New Roman" pitchFamily="18" charset="0"/>
                          <a:cs typeface="Times New Roman" pitchFamily="18" charset="0"/>
                        </a:rPr>
                        <a:t>5–10 mg x 2–3 lần/ngày.</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17649789"/>
                  </a:ext>
                </a:extLst>
              </a:tr>
              <a:tr h="422209">
                <a:tc>
                  <a:txBody>
                    <a:bodyPr/>
                    <a:lstStyle/>
                    <a:p>
                      <a:pPr>
                        <a:lnSpc>
                          <a:spcPct val="115000"/>
                        </a:lnSpc>
                        <a:spcAft>
                          <a:spcPts val="800"/>
                        </a:spcAft>
                        <a:buNone/>
                      </a:pPr>
                      <a:r>
                        <a:rPr lang="en-US" sz="2200" kern="0">
                          <a:effectLst/>
                          <a:latin typeface="Times New Roman" pitchFamily="18" charset="0"/>
                          <a:cs typeface="Times New Roman" pitchFamily="18" charset="0"/>
                        </a:rPr>
                        <a:t>Cinnarizine / Flunarizine</a:t>
                      </a:r>
                      <a:endParaRPr lang="en-US" sz="22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Ức</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chế</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kênh</a:t>
                      </a:r>
                      <a:r>
                        <a:rPr lang="en-US" sz="2200" kern="0" dirty="0">
                          <a:effectLst/>
                          <a:latin typeface="Times New Roman" pitchFamily="18" charset="0"/>
                          <a:cs typeface="Times New Roman" pitchFamily="18" charset="0"/>
                        </a:rPr>
                        <a:t> Ca, </a:t>
                      </a:r>
                      <a:r>
                        <a:rPr lang="en-US" sz="2200" kern="0" dirty="0" err="1">
                          <a:effectLst/>
                          <a:latin typeface="Times New Roman" pitchFamily="18" charset="0"/>
                          <a:cs typeface="Times New Roman" pitchFamily="18" charset="0"/>
                        </a:rPr>
                        <a:t>chống</a:t>
                      </a:r>
                      <a:r>
                        <a:rPr lang="en-US" sz="2200" kern="0" dirty="0">
                          <a:effectLst/>
                          <a:latin typeface="Times New Roman" pitchFamily="18" charset="0"/>
                          <a:cs typeface="Times New Roman" pitchFamily="18" charset="0"/>
                        </a:rPr>
                        <a:t> co </a:t>
                      </a:r>
                      <a:r>
                        <a:rPr lang="en-US" sz="2200" kern="0" dirty="0" err="1">
                          <a:effectLst/>
                          <a:latin typeface="Times New Roman" pitchFamily="18" charset="0"/>
                          <a:cs typeface="Times New Roman" pitchFamily="18" charset="0"/>
                        </a:rPr>
                        <a:t>mạch</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200" kern="0" dirty="0" err="1">
                          <a:effectLst/>
                          <a:latin typeface="Times New Roman" pitchFamily="18" charset="0"/>
                          <a:cs typeface="Times New Roman" pitchFamily="18" charset="0"/>
                        </a:rPr>
                        <a:t>Dùng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ngắn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hạn</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hỗ</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trợ</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chóng</a:t>
                      </a:r>
                      <a:r>
                        <a:rPr lang="en-US" sz="2200" kern="0" dirty="0">
                          <a:effectLst/>
                          <a:latin typeface="Times New Roman" pitchFamily="18" charset="0"/>
                          <a:cs typeface="Times New Roman" pitchFamily="18" charset="0"/>
                        </a:rPr>
                        <a:t> </a:t>
                      </a:r>
                      <a:r>
                        <a:rPr lang="en-US" sz="2200" kern="0" dirty="0" err="1">
                          <a:effectLst/>
                          <a:latin typeface="Times New Roman" pitchFamily="18" charset="0"/>
                          <a:cs typeface="Times New Roman" pitchFamily="18" charset="0"/>
                        </a:rPr>
                        <a:t>mặt</a:t>
                      </a:r>
                      <a:r>
                        <a:rPr lang="en-US" sz="2200" kern="0" dirty="0">
                          <a:effectLst/>
                          <a:latin typeface="Times New Roman" pitchFamily="18" charset="0"/>
                          <a:cs typeface="Times New Roman" pitchFamily="18" charset="0"/>
                        </a:rPr>
                        <a:t>.</a:t>
                      </a:r>
                      <a:endParaRPr lang="en-US" sz="22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764375984"/>
                  </a:ext>
                </a:extLst>
              </a:tr>
            </a:tbl>
          </a:graphicData>
        </a:graphic>
      </p:graphicFrame>
      <p:sp>
        <p:nvSpPr>
          <p:cNvPr id="5" name="Text 0"/>
          <p:cNvSpPr/>
          <p:nvPr/>
        </p:nvSpPr>
        <p:spPr>
          <a:xfrm>
            <a:off x="684012" y="1056232"/>
            <a:ext cx="4560213" cy="320635"/>
          </a:xfrm>
          <a:prstGeom prst="rect">
            <a:avLst/>
          </a:prstGeom>
          <a:noFill/>
          <a:ln/>
        </p:spPr>
        <p:txBody>
          <a:bodyPr wrap="none" lIns="0" tIns="0" rIns="0" bIns="0" rtlCol="0" anchor="t"/>
          <a:lstStyle/>
          <a:p>
            <a:pPr>
              <a:lnSpc>
                <a:spcPts val="2500"/>
              </a:lnSpc>
            </a:pPr>
            <a:r>
              <a:rPr lang="vi-VN"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Nhóm cải thiện vi tuần hoàn não &amp; chuyển hóa tế bào thần kinh</a:t>
            </a:r>
          </a:p>
        </p:txBody>
      </p:sp>
      <p:sp>
        <p:nvSpPr>
          <p:cNvPr id="6" name="TextBox 5">
            <a:extLst>
              <a:ext uri="{FF2B5EF4-FFF2-40B4-BE49-F238E27FC236}">
                <a16:creationId xmlns="" xmlns:a16="http://schemas.microsoft.com/office/drawing/2014/main" id="{3F5A69F0-6C7F-3C70-BB4C-DF0D7C136B1A}"/>
              </a:ext>
            </a:extLst>
          </p:cNvPr>
          <p:cNvSpPr txBox="1"/>
          <p:nvPr/>
        </p:nvSpPr>
        <p:spPr>
          <a:xfrm>
            <a:off x="419100" y="218165"/>
            <a:ext cx="14006348" cy="729430"/>
          </a:xfrm>
          <a:prstGeom prst="rect">
            <a:avLst/>
          </a:prstGeom>
          <a:noFill/>
        </p:spPr>
        <p:txBody>
          <a:bodyPr wrap="square">
            <a:spAutoFit/>
          </a:bodyPr>
          <a:lstStyle/>
          <a:p>
            <a:pPr algn="just">
              <a:lnSpc>
                <a:spcPct val="115000"/>
              </a:lnSpc>
              <a:spcAft>
                <a:spcPts val="800"/>
              </a:spcAft>
              <a:buNone/>
            </a:pP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III.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trị</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
        <p:nvSpPr>
          <p:cNvPr id="3" name="Rectangle 2"/>
          <p:cNvSpPr/>
          <p:nvPr/>
        </p:nvSpPr>
        <p:spPr>
          <a:xfrm>
            <a:off x="684011" y="1376867"/>
            <a:ext cx="13599547" cy="517065"/>
          </a:xfrm>
          <a:prstGeom prst="rect">
            <a:avLst/>
          </a:prstGeom>
        </p:spPr>
        <p:txBody>
          <a:bodyPr wrap="square">
            <a:spAutoFit/>
          </a:bodyPr>
          <a:lstStyle/>
          <a:p>
            <a:pPr lvl="0" algn="just">
              <a:lnSpc>
                <a:spcPct val="115000"/>
              </a:lnSpc>
              <a:spcAft>
                <a:spcPts val="800"/>
              </a:spcAft>
            </a:pPr>
            <a:r>
              <a:rPr lang="en-US" sz="2400"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Giúp</a:t>
            </a:r>
            <a:r>
              <a:rPr lang="en-US" sz="24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tăng</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tưới</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máu</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cải</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thiện</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oxy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chức</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năng</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tế</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bào</a:t>
            </a:r>
            <a:r>
              <a:rPr lang="en-US" sz="24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kern="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não</a:t>
            </a:r>
            <a:r>
              <a:rPr lang="en-US" sz="24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solidFill>
                <a:prstClr val="black"/>
              </a:solidFill>
              <a:latin typeface="Aptos"/>
              <a:ea typeface="DengXian"/>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a:extLst>
              <a:ext uri="{FF2B5EF4-FFF2-40B4-BE49-F238E27FC236}">
                <a16:creationId xmlns="" xmlns:a16="http://schemas.microsoft.com/office/drawing/2014/main" id="{FFB9B12F-9C24-F83B-84FA-8ECE3C641960}"/>
              </a:ext>
            </a:extLst>
          </p:cNvPr>
          <p:cNvGraphicFramePr>
            <a:graphicFrameLocks noGrp="1"/>
          </p:cNvGraphicFramePr>
          <p:nvPr>
            <p:extLst>
              <p:ext uri="{D42A27DB-BD31-4B8C-83A1-F6EECF244321}">
                <p14:modId xmlns:p14="http://schemas.microsoft.com/office/powerpoint/2010/main" val="2636997802"/>
              </p:ext>
            </p:extLst>
          </p:nvPr>
        </p:nvGraphicFramePr>
        <p:xfrm>
          <a:off x="419098" y="1672540"/>
          <a:ext cx="13864460" cy="2944368"/>
        </p:xfrm>
        <a:graphic>
          <a:graphicData uri="http://schemas.openxmlformats.org/drawingml/2006/table">
            <a:tbl>
              <a:tblPr firstRow="1" firstCol="1" bandRow="1">
                <a:tableStyleId>{9DCAF9ED-07DC-4A11-8D7F-57B35C25682E}</a:tableStyleId>
              </a:tblPr>
              <a:tblGrid>
                <a:gridCol w="4620498">
                  <a:extLst>
                    <a:ext uri="{9D8B030D-6E8A-4147-A177-3AD203B41FA5}">
                      <a16:colId xmlns="" xmlns:a16="http://schemas.microsoft.com/office/drawing/2014/main" val="2954284509"/>
                    </a:ext>
                  </a:extLst>
                </a:gridCol>
                <a:gridCol w="4621981">
                  <a:extLst>
                    <a:ext uri="{9D8B030D-6E8A-4147-A177-3AD203B41FA5}">
                      <a16:colId xmlns="" xmlns:a16="http://schemas.microsoft.com/office/drawing/2014/main" val="3139159082"/>
                    </a:ext>
                  </a:extLst>
                </a:gridCol>
                <a:gridCol w="4621981">
                  <a:extLst>
                    <a:ext uri="{9D8B030D-6E8A-4147-A177-3AD203B41FA5}">
                      <a16:colId xmlns="" xmlns:a16="http://schemas.microsoft.com/office/drawing/2014/main" val="3329443978"/>
                    </a:ext>
                  </a:extLst>
                </a:gridCol>
              </a:tblGrid>
              <a:tr h="0">
                <a:tc>
                  <a:txBody>
                    <a:bodyPr/>
                    <a:lstStyle/>
                    <a:p>
                      <a:pPr algn="ctr">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Thuốc</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Tác dụng</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Ghi chú</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520858593"/>
                  </a:ext>
                </a:extLst>
              </a:tr>
              <a:tr h="0">
                <a:tc>
                  <a:txBody>
                    <a:bodyPr/>
                    <a:lstStyle/>
                    <a:p>
                      <a:pPr>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Edaravone, Idebenone, Alpha-lipoic acid</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400" kern="0">
                          <a:effectLst/>
                          <a:latin typeface="Times New Roman" panose="02020603050405020304" pitchFamily="18" charset="0"/>
                          <a:cs typeface="Times New Roman" panose="02020603050405020304" pitchFamily="18" charset="0"/>
                        </a:rPr>
                        <a:t>Chống gốc tự do, giảm stress oxy hóa</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Dùng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trong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thể</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nặng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sa</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sút</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trí</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tuệ</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mạch</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máu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bệnh</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nhân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trung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niên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trở</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lên</a:t>
                      </a:r>
                      <a:r>
                        <a:rPr lang="en-US" sz="2400" kern="0" dirty="0">
                          <a:effectLst/>
                          <a:latin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2843728948"/>
                  </a:ext>
                </a:extLst>
              </a:tr>
              <a:tr h="0">
                <a:tc>
                  <a:txBody>
                    <a:bodyPr/>
                    <a:lstStyle/>
                    <a:p>
                      <a:pPr>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Nootropic</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phối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hợp</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ví</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dụ</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Cerebrolysin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Nootropil</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Neurobion</a:t>
                      </a:r>
                      <a:r>
                        <a:rPr lang="en-US" sz="2400" kern="0" dirty="0">
                          <a:effectLst/>
                          <a:latin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Cải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thiện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dẫn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truyền</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và</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tái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tạo</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sợi</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trục</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2400" kern="0" dirty="0" err="1">
                          <a:effectLst/>
                          <a:latin typeface="Times New Roman" panose="02020603050405020304" pitchFamily="18" charset="0"/>
                          <a:cs typeface="Times New Roman" panose="02020603050405020304" pitchFamily="18" charset="0"/>
                        </a:rPr>
                        <a:t>Dùng</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liệu</a:t>
                      </a:r>
                      <a:r>
                        <a:rPr lang="en-US" sz="2400" kern="0" dirty="0">
                          <a:effectLst/>
                          <a:latin typeface="Times New Roman" panose="02020603050405020304" pitchFamily="18" charset="0"/>
                          <a:cs typeface="Times New Roman" panose="02020603050405020304" pitchFamily="18" charset="0"/>
                        </a:rPr>
                        <a:t> </a:t>
                      </a:r>
                      <a:r>
                        <a:rPr lang="en-US" sz="2400" kern="0" dirty="0" err="1">
                          <a:effectLst/>
                          <a:latin typeface="Times New Roman" panose="02020603050405020304" pitchFamily="18" charset="0"/>
                          <a:cs typeface="Times New Roman" panose="02020603050405020304" pitchFamily="18" charset="0"/>
                        </a:rPr>
                        <a:t>trình</a:t>
                      </a:r>
                      <a:r>
                        <a:rPr lang="en-US" sz="2400" kern="0" dirty="0">
                          <a:effectLst/>
                          <a:latin typeface="Times New Roman" panose="02020603050405020304" pitchFamily="18" charset="0"/>
                          <a:cs typeface="Times New Roman" panose="02020603050405020304" pitchFamily="18" charset="0"/>
                        </a:rPr>
                        <a:t> 10–20 </a:t>
                      </a:r>
                      <a:r>
                        <a:rPr lang="en-US" sz="2400" kern="0" dirty="0" err="1">
                          <a:effectLst/>
                          <a:latin typeface="Times New Roman" panose="02020603050405020304" pitchFamily="18" charset="0"/>
                          <a:cs typeface="Times New Roman" panose="02020603050405020304" pitchFamily="18" charset="0"/>
                        </a:rPr>
                        <a:t>ngày</a:t>
                      </a:r>
                      <a:r>
                        <a:rPr lang="en-US" sz="2400" kern="0" dirty="0">
                          <a:effectLst/>
                          <a:latin typeface="Times New Roman" panose="02020603050405020304" pitchFamily="18" charset="0"/>
                          <a:cs typeface="Times New Roman" panose="02020603050405020304" pitchFamily="18" charset="0"/>
                        </a:rPr>
                        <a:t>, 2–3 </a:t>
                      </a:r>
                      <a:r>
                        <a:rPr lang="en-US" sz="2400" kern="0" dirty="0" err="1">
                          <a:effectLst/>
                          <a:latin typeface="Times New Roman" panose="02020603050405020304" pitchFamily="18" charset="0"/>
                          <a:cs typeface="Times New Roman" panose="02020603050405020304" pitchFamily="18" charset="0"/>
                        </a:rPr>
                        <a:t>lần</a:t>
                      </a:r>
                      <a:r>
                        <a:rPr lang="en-US" sz="2400" kern="0" dirty="0">
                          <a:effectLst/>
                          <a:latin typeface="Times New Roman" panose="02020603050405020304" pitchFamily="18" charset="0"/>
                          <a:cs typeface="Times New Roman" panose="02020603050405020304" pitchFamily="18" charset="0"/>
                        </a:rPr>
                        <a:t>/</a:t>
                      </a:r>
                      <a:r>
                        <a:rPr lang="en-US" sz="2400" kern="0" dirty="0" err="1">
                          <a:effectLst/>
                          <a:latin typeface="Times New Roman" panose="02020603050405020304" pitchFamily="18" charset="0"/>
                          <a:cs typeface="Times New Roman" panose="02020603050405020304" pitchFamily="18" charset="0"/>
                        </a:rPr>
                        <a:t>năm</a:t>
                      </a:r>
                      <a:r>
                        <a:rPr lang="en-US" sz="2400" kern="0" dirty="0">
                          <a:effectLst/>
                          <a:latin typeface="Times New Roman" panose="02020603050405020304" pitchFamily="18" charset="0"/>
                          <a:cs typeface="Times New Roman" panose="02020603050405020304" pitchFamily="18" charset="0"/>
                        </a:rPr>
                        <a:t>.</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2530059534"/>
                  </a:ext>
                </a:extLst>
              </a:tr>
            </a:tbl>
          </a:graphicData>
        </a:graphic>
      </p:graphicFrame>
      <p:graphicFrame>
        <p:nvGraphicFramePr>
          <p:cNvPr id="7" name="Table 6">
            <a:extLst>
              <a:ext uri="{FF2B5EF4-FFF2-40B4-BE49-F238E27FC236}">
                <a16:creationId xmlns="" xmlns:a16="http://schemas.microsoft.com/office/drawing/2014/main" id="{FC57DE3A-198C-E289-B379-1AC343E3F806}"/>
              </a:ext>
            </a:extLst>
          </p:cNvPr>
          <p:cNvGraphicFramePr>
            <a:graphicFrameLocks noGrp="1"/>
          </p:cNvGraphicFramePr>
          <p:nvPr>
            <p:extLst>
              <p:ext uri="{D42A27DB-BD31-4B8C-83A1-F6EECF244321}">
                <p14:modId xmlns:p14="http://schemas.microsoft.com/office/powerpoint/2010/main" val="48911034"/>
              </p:ext>
            </p:extLst>
          </p:nvPr>
        </p:nvGraphicFramePr>
        <p:xfrm>
          <a:off x="419098" y="5396536"/>
          <a:ext cx="13864460" cy="2103120"/>
        </p:xfrm>
        <a:graphic>
          <a:graphicData uri="http://schemas.openxmlformats.org/drawingml/2006/table">
            <a:tbl>
              <a:tblPr firstRow="1" firstCol="1" bandRow="1">
                <a:tableStyleId>{E8B1032C-EA38-4F05-BA0D-38AFFFC7BED3}</a:tableStyleId>
              </a:tblPr>
              <a:tblGrid>
                <a:gridCol w="4389385">
                  <a:extLst>
                    <a:ext uri="{9D8B030D-6E8A-4147-A177-3AD203B41FA5}">
                      <a16:colId xmlns="" xmlns:a16="http://schemas.microsoft.com/office/drawing/2014/main" val="991526603"/>
                    </a:ext>
                  </a:extLst>
                </a:gridCol>
                <a:gridCol w="4761186">
                  <a:extLst>
                    <a:ext uri="{9D8B030D-6E8A-4147-A177-3AD203B41FA5}">
                      <a16:colId xmlns="" xmlns:a16="http://schemas.microsoft.com/office/drawing/2014/main" val="3588248662"/>
                    </a:ext>
                  </a:extLst>
                </a:gridCol>
                <a:gridCol w="4713889">
                  <a:extLst>
                    <a:ext uri="{9D8B030D-6E8A-4147-A177-3AD203B41FA5}">
                      <a16:colId xmlns="" xmlns:a16="http://schemas.microsoft.com/office/drawing/2014/main" val="577073811"/>
                    </a:ext>
                  </a:extLst>
                </a:gridCol>
              </a:tblGrid>
              <a:tr h="0">
                <a:tc>
                  <a:txBody>
                    <a:bodyPr/>
                    <a:lstStyle/>
                    <a:p>
                      <a:pPr algn="ctr">
                        <a:lnSpc>
                          <a:spcPct val="115000"/>
                        </a:lnSpc>
                        <a:spcAft>
                          <a:spcPts val="800"/>
                        </a:spcAft>
                        <a:buNone/>
                      </a:pPr>
                      <a:r>
                        <a:rPr lang="en-US" sz="2400" kern="0" dirty="0" err="1">
                          <a:effectLst/>
                          <a:latin typeface="Times New Roman" pitchFamily="18" charset="0"/>
                          <a:cs typeface="Times New Roman" pitchFamily="18" charset="0"/>
                        </a:rPr>
                        <a:t>Thuốc</a:t>
                      </a:r>
                      <a:r>
                        <a:rPr lang="en-US" sz="2400" kern="0" dirty="0">
                          <a:effectLst/>
                          <a:latin typeface="Times New Roman" pitchFamily="18" charset="0"/>
                          <a:cs typeface="Times New Roman" pitchFamily="18" charset="0"/>
                        </a:rPr>
                        <a:t> / </a:t>
                      </a:r>
                      <a:r>
                        <a:rPr lang="en-US" sz="2400" kern="0" dirty="0" err="1">
                          <a:effectLst/>
                          <a:latin typeface="Times New Roman" pitchFamily="18" charset="0"/>
                          <a:cs typeface="Times New Roman" pitchFamily="18" charset="0"/>
                        </a:rPr>
                        <a:t>dưỡng</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chất</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dirty="0">
                          <a:effectLst/>
                          <a:latin typeface="Times New Roman" pitchFamily="18" charset="0"/>
                          <a:cs typeface="Times New Roman" pitchFamily="18" charset="0"/>
                        </a:rPr>
                        <a:t>Vai </a:t>
                      </a:r>
                      <a:r>
                        <a:rPr lang="en-US" sz="2400" kern="0" dirty="0" err="1">
                          <a:effectLst/>
                          <a:latin typeface="Times New Roman" pitchFamily="18" charset="0"/>
                          <a:cs typeface="Times New Roman" pitchFamily="18" charset="0"/>
                        </a:rPr>
                        <a:t>trò</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kern="0" dirty="0" err="1">
                          <a:effectLst/>
                          <a:latin typeface="Times New Roman" pitchFamily="18" charset="0"/>
                          <a:cs typeface="Times New Roman" pitchFamily="18" charset="0"/>
                        </a:rPr>
                        <a:t>Ghi</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chú</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1500166995"/>
                  </a:ext>
                </a:extLst>
              </a:tr>
              <a:tr h="0">
                <a:tc>
                  <a:txBody>
                    <a:bodyPr/>
                    <a:lstStyle/>
                    <a:p>
                      <a:pPr algn="l">
                        <a:lnSpc>
                          <a:spcPct val="115000"/>
                        </a:lnSpc>
                        <a:spcAft>
                          <a:spcPts val="800"/>
                        </a:spcAft>
                        <a:buNone/>
                      </a:pPr>
                      <a:r>
                        <a:rPr lang="en-US" sz="2400" kern="0" dirty="0">
                          <a:effectLst/>
                          <a:latin typeface="Times New Roman" pitchFamily="18" charset="0"/>
                          <a:cs typeface="Times New Roman" pitchFamily="18" charset="0"/>
                        </a:rPr>
                        <a:t>Omega-3, Lecithin, Phosphatidylserine</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a:effectLst/>
                          <a:latin typeface="Times New Roman" pitchFamily="18" charset="0"/>
                          <a:cs typeface="Times New Roman" pitchFamily="18" charset="0"/>
                        </a:rPr>
                        <a:t>Duy </a:t>
                      </a:r>
                      <a:r>
                        <a:rPr lang="en-US" sz="2400" kern="0" dirty="0" err="1">
                          <a:effectLst/>
                          <a:latin typeface="Times New Roman" pitchFamily="18" charset="0"/>
                          <a:cs typeface="Times New Roman" pitchFamily="18" charset="0"/>
                        </a:rPr>
                        <a:t>trì</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tính</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linh</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hoạt</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màng</a:t>
                      </a:r>
                      <a:r>
                        <a:rPr lang="en-US" sz="2400" kern="0" dirty="0">
                          <a:effectLst/>
                          <a:latin typeface="Times New Roman" pitchFamily="18" charset="0"/>
                          <a:cs typeface="Times New Roman" pitchFamily="18" charset="0"/>
                        </a:rPr>
                        <a:t> neuron</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a:effectLst/>
                          <a:latin typeface="Times New Roman" pitchFamily="18" charset="0"/>
                          <a:cs typeface="Times New Roman" pitchFamily="18" charset="0"/>
                        </a:rPr>
                        <a:t>Uống 1–2 viên/ngày lâu dài.</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617054316"/>
                  </a:ext>
                </a:extLst>
              </a:tr>
              <a:tr h="0">
                <a:tc>
                  <a:txBody>
                    <a:bodyPr/>
                    <a:lstStyle/>
                    <a:p>
                      <a:pPr algn="l">
                        <a:lnSpc>
                          <a:spcPct val="115000"/>
                        </a:lnSpc>
                        <a:spcAft>
                          <a:spcPts val="800"/>
                        </a:spcAft>
                        <a:buNone/>
                      </a:pPr>
                      <a:r>
                        <a:rPr lang="en-US" sz="2400" kern="0">
                          <a:effectLst/>
                          <a:latin typeface="Times New Roman" pitchFamily="18" charset="0"/>
                          <a:cs typeface="Times New Roman" pitchFamily="18" charset="0"/>
                        </a:rPr>
                        <a:t>Vitamin nhóm B (B1, B6, B12)</a:t>
                      </a:r>
                      <a:endParaRPr lang="en-US" sz="2400" kern="10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err="1">
                          <a:effectLst/>
                          <a:latin typeface="Times New Roman" pitchFamily="18" charset="0"/>
                          <a:cs typeface="Times New Roman" pitchFamily="18" charset="0"/>
                        </a:rPr>
                        <a:t>Giảm</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homocystein</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bảo</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vệ</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sợi</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thần</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kinh</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en-US" sz="2400" kern="0" dirty="0">
                          <a:effectLst/>
                          <a:latin typeface="Times New Roman" pitchFamily="18" charset="0"/>
                          <a:cs typeface="Times New Roman" pitchFamily="18" charset="0"/>
                        </a:rPr>
                        <a:t>Thường </a:t>
                      </a:r>
                      <a:r>
                        <a:rPr lang="en-US" sz="2400" kern="0" dirty="0" err="1">
                          <a:effectLst/>
                          <a:latin typeface="Times New Roman" pitchFamily="18" charset="0"/>
                          <a:cs typeface="Times New Roman" pitchFamily="18" charset="0"/>
                        </a:rPr>
                        <a:t>phối</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hợp</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trong</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bệnh</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nhân</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lớn</a:t>
                      </a:r>
                      <a:r>
                        <a:rPr lang="en-US" sz="2400" kern="0" dirty="0">
                          <a:effectLst/>
                          <a:latin typeface="Times New Roman" pitchFamily="18" charset="0"/>
                          <a:cs typeface="Times New Roman" pitchFamily="18" charset="0"/>
                        </a:rPr>
                        <a:t> </a:t>
                      </a:r>
                      <a:r>
                        <a:rPr lang="en-US" sz="2400" kern="0" dirty="0" err="1">
                          <a:effectLst/>
                          <a:latin typeface="Times New Roman" pitchFamily="18" charset="0"/>
                          <a:cs typeface="Times New Roman" pitchFamily="18" charset="0"/>
                        </a:rPr>
                        <a:t>tuổi</a:t>
                      </a:r>
                      <a:r>
                        <a:rPr lang="en-US" sz="2400" kern="0" dirty="0">
                          <a:effectLst/>
                          <a:latin typeface="Times New Roman" pitchFamily="18" charset="0"/>
                          <a:cs typeface="Times New Roman" pitchFamily="18" charset="0"/>
                        </a:rPr>
                        <a:t>.</a:t>
                      </a:r>
                      <a:endParaRPr lang="en-US" sz="2400" kern="100" dirty="0">
                        <a:effectLst/>
                        <a:latin typeface="Times New Roman" panose="02020603050405020304" pitchFamily="18" charset="0"/>
                        <a:ea typeface="DengXian"/>
                        <a:cs typeface="Times New Roman" panose="02020603050405020304" pitchFamily="18" charset="0"/>
                      </a:endParaRPr>
                    </a:p>
                  </a:txBody>
                  <a:tcPr marL="68580" marR="68580" marT="0" marB="0" anchor="ctr"/>
                </a:tc>
                <a:extLst>
                  <a:ext uri="{0D108BD9-81ED-4DB2-BD59-A6C34878D82A}">
                    <a16:rowId xmlns="" xmlns:a16="http://schemas.microsoft.com/office/drawing/2014/main" val="629671819"/>
                  </a:ext>
                </a:extLst>
              </a:tr>
            </a:tbl>
          </a:graphicData>
        </a:graphic>
      </p:graphicFrame>
      <p:sp>
        <p:nvSpPr>
          <p:cNvPr id="8" name="Text 0"/>
          <p:cNvSpPr/>
          <p:nvPr/>
        </p:nvSpPr>
        <p:spPr>
          <a:xfrm>
            <a:off x="684012" y="1056232"/>
            <a:ext cx="4560213" cy="320635"/>
          </a:xfrm>
          <a:prstGeom prst="rect">
            <a:avLst/>
          </a:prstGeom>
          <a:noFill/>
          <a:ln/>
        </p:spPr>
        <p:txBody>
          <a:bodyPr wrap="none" lIns="0" tIns="0" rIns="0" bIns="0" rtlCol="0" anchor="t"/>
          <a:lstStyle/>
          <a:p>
            <a:pPr>
              <a:lnSpc>
                <a:spcPts val="2500"/>
              </a:lnSpc>
            </a:pPr>
            <a:r>
              <a:rPr lang="vi-VN"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3. Nhóm chống oxy hóa – bảo vệ thần kinh</a:t>
            </a:r>
          </a:p>
        </p:txBody>
      </p:sp>
      <p:sp>
        <p:nvSpPr>
          <p:cNvPr id="9" name="TextBox 8">
            <a:extLst>
              <a:ext uri="{FF2B5EF4-FFF2-40B4-BE49-F238E27FC236}">
                <a16:creationId xmlns="" xmlns:a16="http://schemas.microsoft.com/office/drawing/2014/main" id="{3F5A69F0-6C7F-3C70-BB4C-DF0D7C136B1A}"/>
              </a:ext>
            </a:extLst>
          </p:cNvPr>
          <p:cNvSpPr txBox="1"/>
          <p:nvPr/>
        </p:nvSpPr>
        <p:spPr>
          <a:xfrm>
            <a:off x="419100" y="218165"/>
            <a:ext cx="14006348" cy="729430"/>
          </a:xfrm>
          <a:prstGeom prst="rect">
            <a:avLst/>
          </a:prstGeom>
          <a:noFill/>
        </p:spPr>
        <p:txBody>
          <a:bodyPr wrap="square">
            <a:spAutoFit/>
          </a:bodyPr>
          <a:lstStyle/>
          <a:p>
            <a:pPr algn="just">
              <a:lnSpc>
                <a:spcPct val="115000"/>
              </a:lnSpc>
              <a:spcAft>
                <a:spcPts val="800"/>
              </a:spcAft>
              <a:buNone/>
            </a:pP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III.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3600" b="1" kern="1800" dirty="0"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kern="1800" dirty="0" err="1" smtClean="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trị</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
        <p:nvSpPr>
          <p:cNvPr id="10" name="Text 0"/>
          <p:cNvSpPr/>
          <p:nvPr/>
        </p:nvSpPr>
        <p:spPr>
          <a:xfrm>
            <a:off x="419100" y="4866232"/>
            <a:ext cx="4560213" cy="320635"/>
          </a:xfrm>
          <a:prstGeom prst="rect">
            <a:avLst/>
          </a:prstGeom>
          <a:noFill/>
          <a:ln/>
        </p:spPr>
        <p:txBody>
          <a:bodyPr wrap="none" lIns="0" tIns="0" rIns="0" bIns="0" rtlCol="0" anchor="t"/>
          <a:lstStyle/>
          <a:p>
            <a:pPr>
              <a:lnSpc>
                <a:spcPts val="2500"/>
              </a:lnSpc>
            </a:pPr>
            <a:r>
              <a:rPr lang="vi-VN" sz="36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4. Nhóm hỗ trợ dài hạn (dự phòng tiến triển)</a:t>
            </a:r>
          </a:p>
        </p:txBody>
      </p:sp>
    </p:spTree>
    <p:extLst>
      <p:ext uri="{BB962C8B-B14F-4D97-AF65-F5344CB8AC3E}">
        <p14:creationId xmlns:p14="http://schemas.microsoft.com/office/powerpoint/2010/main" val="1524180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 0"/>
          <p:cNvSpPr/>
          <p:nvPr/>
        </p:nvSpPr>
        <p:spPr>
          <a:xfrm>
            <a:off x="472966" y="1539696"/>
            <a:ext cx="4560213" cy="320635"/>
          </a:xfrm>
          <a:prstGeom prst="rect">
            <a:avLst/>
          </a:prstGeom>
          <a:noFill/>
          <a:ln/>
        </p:spPr>
        <p:txBody>
          <a:bodyPr wrap="none" lIns="0" tIns="0" rIns="0" bIns="0" rtlCol="0" anchor="t"/>
          <a:lstStyle/>
          <a:p>
            <a:pPr marL="514350" indent="-514350">
              <a:lnSpc>
                <a:spcPts val="2500"/>
              </a:lnSpc>
              <a:buAutoNum type="arabicPeriod"/>
            </a:pPr>
            <a:r>
              <a:rPr lang="vi-VN" sz="2800" b="1" dirty="0" smtClean="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THỰC </a:t>
            </a:r>
            <a:r>
              <a:rPr lang="vi-VN" sz="28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TRẠNG</a:t>
            </a:r>
            <a:r>
              <a:rPr lang="vi-VN" sz="2800" b="1" dirty="0" smtClean="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a:t>
            </a:r>
            <a:endParaRPr lang="en-US" sz="2800" b="1" dirty="0" smtClean="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endParaRPr>
          </a:p>
        </p:txBody>
      </p:sp>
      <p:sp>
        <p:nvSpPr>
          <p:cNvPr id="9" name="TextBox 8">
            <a:extLst>
              <a:ext uri="{FF2B5EF4-FFF2-40B4-BE49-F238E27FC236}">
                <a16:creationId xmlns="" xmlns:a16="http://schemas.microsoft.com/office/drawing/2014/main" id="{3F5A69F0-6C7F-3C70-BB4C-DF0D7C136B1A}"/>
              </a:ext>
            </a:extLst>
          </p:cNvPr>
          <p:cNvSpPr txBox="1"/>
          <p:nvPr/>
        </p:nvSpPr>
        <p:spPr>
          <a:xfrm>
            <a:off x="472966" y="0"/>
            <a:ext cx="8141375" cy="1366528"/>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 Y HỌC CỔ TRUYỀN ĐIỀU TRỊ BỆNH NÃO </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9362" y="0"/>
            <a:ext cx="5761038"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57376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71400" y="7463735"/>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20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831570"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2080" y="-1"/>
            <a:ext cx="5824769" cy="822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5229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71400" y="7463735"/>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20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482"/>
            <a:ext cx="8233155" cy="507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918" y="-783722"/>
            <a:ext cx="7094483" cy="901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247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71400" y="7463735"/>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200">
              <a:solidFill>
                <a:schemeClr val="tx1"/>
              </a:solidFill>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4952"/>
            <a:ext cx="6873767" cy="868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765" y="-204952"/>
            <a:ext cx="6337738" cy="870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903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 0"/>
          <p:cNvSpPr/>
          <p:nvPr/>
        </p:nvSpPr>
        <p:spPr>
          <a:xfrm>
            <a:off x="472965" y="729430"/>
            <a:ext cx="4560213" cy="320635"/>
          </a:xfrm>
          <a:prstGeom prst="rect">
            <a:avLst/>
          </a:prstGeom>
          <a:noFill/>
          <a:ln/>
        </p:spPr>
        <p:txBody>
          <a:bodyPr wrap="none" lIns="0" tIns="0" rIns="0" bIns="0" rtlCol="0" anchor="t"/>
          <a:lstStyle/>
          <a:p>
            <a:pPr>
              <a:lnSpc>
                <a:spcPts val="2500"/>
              </a:lnSpc>
            </a:pPr>
            <a:r>
              <a:rPr lang="vi-VN" sz="28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PHƯƠNG THUỐC ZHIDE-MINGYITANG (17 vị chính – in đậm) </a:t>
            </a:r>
            <a:endParaRPr lang="en-US" sz="2800" b="1" dirty="0" smtClean="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endParaRPr>
          </a:p>
        </p:txBody>
      </p:sp>
      <p:sp>
        <p:nvSpPr>
          <p:cNvPr id="9" name="TextBox 8">
            <a:extLst>
              <a:ext uri="{FF2B5EF4-FFF2-40B4-BE49-F238E27FC236}">
                <a16:creationId xmlns="" xmlns:a16="http://schemas.microsoft.com/office/drawing/2014/main" id="{3F5A69F0-6C7F-3C70-BB4C-DF0D7C136B1A}"/>
              </a:ext>
            </a:extLst>
          </p:cNvPr>
          <p:cNvSpPr txBox="1"/>
          <p:nvPr/>
        </p:nvSpPr>
        <p:spPr>
          <a:xfrm>
            <a:off x="472966" y="0"/>
            <a:ext cx="14031310" cy="72943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 Y HỌC CỔ TRUYỀN ĐIỀU TRỊ BỆNH NÃO </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
        <p:nvSpPr>
          <p:cNvPr id="5" name="Shape 2"/>
          <p:cNvSpPr/>
          <p:nvPr/>
        </p:nvSpPr>
        <p:spPr>
          <a:xfrm>
            <a:off x="472965" y="1343978"/>
            <a:ext cx="6605752" cy="1132165"/>
          </a:xfrm>
          <a:prstGeom prst="roundRect">
            <a:avLst>
              <a:gd name="adj" fmla="val 25321"/>
            </a:avLst>
          </a:prstGeom>
          <a:solidFill>
            <a:srgbClr val="D4E9F7"/>
          </a:solidFill>
          <a:ln w="7620">
            <a:solidFill>
              <a:srgbClr val="BACFDD"/>
            </a:solidFill>
            <a:prstDash val="solid"/>
          </a:ln>
        </p:spPr>
      </p:sp>
      <p:sp>
        <p:nvSpPr>
          <p:cNvPr id="6" name="Text 3"/>
          <p:cNvSpPr/>
          <p:nvPr/>
        </p:nvSpPr>
        <p:spPr>
          <a:xfrm>
            <a:off x="671680" y="1542693"/>
            <a:ext cx="2514719" cy="314325"/>
          </a:xfrm>
          <a:prstGeom prst="rect">
            <a:avLst/>
          </a:prstGeom>
          <a:noFill/>
          <a:ln/>
        </p:spPr>
        <p:txBody>
          <a:bodyPr wrap="none" lIns="0" tIns="0" rIns="0" bIns="0" rtlCol="0" anchor="t"/>
          <a:lstStyle/>
          <a:p>
            <a:pPr marL="0" indent="0" algn="l">
              <a:lnSpc>
                <a:spcPts val="2450"/>
              </a:lnSpc>
              <a:buNone/>
            </a:pPr>
            <a:r>
              <a:rPr lang="en-US" sz="2000" b="1" dirty="0">
                <a:solidFill>
                  <a:srgbClr val="384653"/>
                </a:solidFill>
                <a:latin typeface="Times New Roman" pitchFamily="18" charset="0"/>
                <a:ea typeface="Barlow Bold" pitchFamily="34" charset="-122"/>
                <a:cs typeface="Times New Roman" pitchFamily="18" charset="0"/>
              </a:rPr>
              <a:t>Quân</a:t>
            </a:r>
            <a:endParaRPr lang="en-US" sz="2000" dirty="0">
              <a:latin typeface="Times New Roman" pitchFamily="18" charset="0"/>
              <a:cs typeface="Times New Roman" pitchFamily="18" charset="0"/>
            </a:endParaRPr>
          </a:p>
        </p:txBody>
      </p:sp>
      <p:sp>
        <p:nvSpPr>
          <p:cNvPr id="7" name="Text 4"/>
          <p:cNvSpPr/>
          <p:nvPr/>
        </p:nvSpPr>
        <p:spPr>
          <a:xfrm>
            <a:off x="671680" y="1971675"/>
            <a:ext cx="7408783" cy="305753"/>
          </a:xfrm>
          <a:prstGeom prst="rect">
            <a:avLst/>
          </a:prstGeom>
          <a:noFill/>
          <a:ln/>
        </p:spPr>
        <p:txBody>
          <a:bodyPr wrap="none" lIns="0" tIns="0" rIns="0" bIns="0" rtlCol="0" anchor="t"/>
          <a:lstStyle/>
          <a:p>
            <a:pPr marL="0" indent="0" algn="l">
              <a:lnSpc>
                <a:spcPts val="2400"/>
              </a:lnSpc>
              <a:buNone/>
            </a:pPr>
            <a:r>
              <a:rPr lang="en-US" sz="2000" dirty="0" err="1">
                <a:solidFill>
                  <a:srgbClr val="384653"/>
                </a:solidFill>
                <a:latin typeface="Times New Roman" pitchFamily="18" charset="0"/>
                <a:ea typeface="Montserrat" pitchFamily="34" charset="-122"/>
                <a:cs typeface="Times New Roman" pitchFamily="18" charset="0"/>
              </a:rPr>
              <a:t>Đan</a:t>
            </a:r>
            <a:r>
              <a:rPr lang="en-US" sz="2000" dirty="0">
                <a:solidFill>
                  <a:srgbClr val="384653"/>
                </a:solidFill>
                <a:latin typeface="Times New Roman" pitchFamily="18" charset="0"/>
                <a:ea typeface="Montserrat" pitchFamily="34" charset="-122"/>
                <a:cs typeface="Times New Roman" pitchFamily="18" charset="0"/>
              </a:rPr>
              <a:t> </a:t>
            </a:r>
            <a:r>
              <a:rPr lang="en-US" sz="2000" dirty="0" err="1" smtClean="0">
                <a:solidFill>
                  <a:srgbClr val="384653"/>
                </a:solidFill>
                <a:latin typeface="Times New Roman" pitchFamily="18" charset="0"/>
                <a:ea typeface="Montserrat" pitchFamily="34" charset="-122"/>
                <a:cs typeface="Times New Roman" pitchFamily="18" charset="0"/>
              </a:rPr>
              <a:t>sâm</a:t>
            </a:r>
            <a:r>
              <a:rPr lang="en-US" sz="2000" dirty="0" smtClean="0">
                <a:solidFill>
                  <a:srgbClr val="384653"/>
                </a:solidFill>
                <a:latin typeface="Times New Roman" pitchFamily="18" charset="0"/>
                <a:ea typeface="Montserrat" pitchFamily="34" charset="-122"/>
                <a:cs typeface="Times New Roman" pitchFamily="18" charset="0"/>
              </a:rPr>
              <a:t>……………………………………….………. </a:t>
            </a:r>
            <a:r>
              <a:rPr lang="en-US" sz="2000" dirty="0">
                <a:solidFill>
                  <a:srgbClr val="384653"/>
                </a:solidFill>
                <a:latin typeface="Times New Roman" pitchFamily="18" charset="0"/>
                <a:ea typeface="Montserrat" pitchFamily="34" charset="-122"/>
                <a:cs typeface="Times New Roman" pitchFamily="18" charset="0"/>
              </a:rPr>
              <a:t>(30g)</a:t>
            </a:r>
            <a:endParaRPr lang="en-US" sz="2000" dirty="0">
              <a:latin typeface="Times New Roman" pitchFamily="18" charset="0"/>
              <a:cs typeface="Times New Roman" pitchFamily="18" charset="0"/>
            </a:endParaRPr>
          </a:p>
        </p:txBody>
      </p:sp>
      <p:sp>
        <p:nvSpPr>
          <p:cNvPr id="10" name="Shape 5"/>
          <p:cNvSpPr/>
          <p:nvPr/>
        </p:nvSpPr>
        <p:spPr>
          <a:xfrm>
            <a:off x="472965" y="2667238"/>
            <a:ext cx="12344402" cy="5420472"/>
          </a:xfrm>
          <a:prstGeom prst="roundRect">
            <a:avLst>
              <a:gd name="adj" fmla="val 19937"/>
            </a:avLst>
          </a:prstGeom>
          <a:solidFill>
            <a:srgbClr val="D4E9F7"/>
          </a:solidFill>
          <a:ln w="7620">
            <a:solidFill>
              <a:srgbClr val="BACFDD"/>
            </a:solidFill>
            <a:prstDash val="solid"/>
          </a:ln>
        </p:spPr>
      </p:sp>
      <p:sp>
        <p:nvSpPr>
          <p:cNvPr id="11" name="Text 6"/>
          <p:cNvSpPr/>
          <p:nvPr/>
        </p:nvSpPr>
        <p:spPr>
          <a:xfrm>
            <a:off x="1261122" y="2854120"/>
            <a:ext cx="2514719" cy="314325"/>
          </a:xfrm>
          <a:prstGeom prst="rect">
            <a:avLst/>
          </a:prstGeom>
          <a:noFill/>
          <a:ln/>
        </p:spPr>
        <p:txBody>
          <a:bodyPr wrap="none" lIns="0" tIns="0" rIns="0" bIns="0" rtlCol="0" anchor="t"/>
          <a:lstStyle/>
          <a:p>
            <a:pPr marL="0" indent="0" algn="l">
              <a:lnSpc>
                <a:spcPts val="2450"/>
              </a:lnSpc>
              <a:buNone/>
            </a:pPr>
            <a:r>
              <a:rPr lang="en-US" sz="2000" b="1" dirty="0">
                <a:solidFill>
                  <a:srgbClr val="384653"/>
                </a:solidFill>
                <a:latin typeface="Times New Roman" pitchFamily="18" charset="0"/>
                <a:ea typeface="Barlow Bold" pitchFamily="34" charset="-122"/>
                <a:cs typeface="Times New Roman" pitchFamily="18" charset="0"/>
              </a:rPr>
              <a:t>Thần</a:t>
            </a:r>
            <a:endParaRPr lang="en-US" sz="2000" dirty="0">
              <a:latin typeface="Times New Roman" pitchFamily="18" charset="0"/>
              <a:cs typeface="Times New Roman" pitchFamily="18" charset="0"/>
            </a:endParaRPr>
          </a:p>
        </p:txBody>
      </p:sp>
      <p:sp>
        <p:nvSpPr>
          <p:cNvPr id="12" name="Text 7"/>
          <p:cNvSpPr/>
          <p:nvPr/>
        </p:nvSpPr>
        <p:spPr>
          <a:xfrm>
            <a:off x="671680" y="3294936"/>
            <a:ext cx="5760651" cy="611505"/>
          </a:xfrm>
          <a:prstGeom prst="rect">
            <a:avLst/>
          </a:prstGeom>
          <a:noFill/>
          <a:ln/>
        </p:spPr>
        <p:txBody>
          <a:bodyPr wrap="square" lIns="0" tIns="0" rIns="0" bIns="0" rtlCol="0" anchor="t"/>
          <a:lstStyle/>
          <a:p>
            <a:pPr marL="342900" marR="0" lvl="0" indent="-342900" algn="just">
              <a:spcBef>
                <a:spcPts val="0"/>
              </a:spcBef>
              <a:spcAft>
                <a:spcPts val="300"/>
              </a:spcAft>
              <a:buFont typeface="Wingdings"/>
              <a:buChar char=""/>
            </a:pPr>
            <a:r>
              <a:rPr lang="en-US" sz="2100" b="1" kern="0" dirty="0" err="1">
                <a:latin typeface="Times New Roman"/>
                <a:ea typeface="Times New Roman"/>
                <a:cs typeface="Times New Roman"/>
              </a:rPr>
              <a:t>Hoạt</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huyết</a:t>
            </a:r>
            <a:r>
              <a:rPr lang="en-US" sz="2100" b="1" kern="0" dirty="0">
                <a:latin typeface="Times New Roman"/>
                <a:ea typeface="Times New Roman"/>
                <a:cs typeface="Times New Roman"/>
              </a:rPr>
              <a:t> + </a:t>
            </a:r>
            <a:r>
              <a:rPr lang="en-US" sz="2100" b="1" kern="0" dirty="0" err="1">
                <a:latin typeface="Times New Roman"/>
                <a:ea typeface="Times New Roman"/>
                <a:cs typeface="Times New Roman"/>
              </a:rPr>
              <a:t>bổ</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huyết</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sinh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não</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Hậu</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phác</a:t>
            </a:r>
            <a:r>
              <a:rPr lang="en-US" sz="2100" b="1" kern="0" dirty="0">
                <a:latin typeface="Times New Roman"/>
                <a:ea typeface="Times New Roman"/>
                <a:cs typeface="Times New Roman"/>
              </a:rPr>
              <a:t> </a:t>
            </a:r>
            <a:r>
              <a:rPr lang="en-US" sz="2100" kern="0" dirty="0">
                <a:latin typeface="Times New Roman"/>
                <a:ea typeface="Times New Roman"/>
                <a:cs typeface="Times New Roman"/>
              </a:rPr>
              <a:t>…………… 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Kê</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huyết</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đằng</a:t>
            </a:r>
            <a:r>
              <a:rPr lang="en-US" sz="2100" b="1" kern="0" dirty="0">
                <a:latin typeface="Times New Roman"/>
                <a:ea typeface="Times New Roman"/>
                <a:cs typeface="Times New Roman"/>
              </a:rPr>
              <a:t> </a:t>
            </a:r>
            <a:r>
              <a:rPr lang="en-US" sz="2100" kern="0" dirty="0">
                <a:latin typeface="Times New Roman"/>
                <a:ea typeface="Times New Roman"/>
                <a:cs typeface="Times New Roman"/>
              </a:rPr>
              <a:t>……… 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Chỉ</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xác</a:t>
            </a:r>
            <a:r>
              <a:rPr lang="en-US" sz="2100" b="1" kern="0" dirty="0">
                <a:latin typeface="Times New Roman"/>
                <a:ea typeface="Times New Roman"/>
                <a:cs typeface="Times New Roman"/>
              </a:rPr>
              <a:t> </a:t>
            </a:r>
            <a:r>
              <a:rPr lang="en-US" sz="2100" kern="0" dirty="0">
                <a:latin typeface="Times New Roman"/>
                <a:ea typeface="Times New Roman"/>
                <a:cs typeface="Times New Roman"/>
              </a:rPr>
              <a:t>……………… 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Quế</a:t>
            </a:r>
            <a:r>
              <a:rPr lang="en-US" sz="2100" b="1" kern="0" dirty="0">
                <a:latin typeface="Times New Roman"/>
                <a:ea typeface="Times New Roman"/>
                <a:cs typeface="Times New Roman"/>
              </a:rPr>
              <a:t> chi </a:t>
            </a:r>
            <a:r>
              <a:rPr lang="en-US" sz="2100" kern="0" dirty="0">
                <a:latin typeface="Times New Roman"/>
                <a:ea typeface="Times New Roman"/>
                <a:cs typeface="Times New Roman"/>
              </a:rPr>
              <a:t>……………… 10g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kern="0" dirty="0" err="1">
                <a:latin typeface="Times New Roman"/>
                <a:ea typeface="Times New Roman"/>
                <a:cs typeface="Times New Roman"/>
              </a:rPr>
              <a:t>Đương</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quy</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kern="0" dirty="0" err="1">
                <a:latin typeface="Times New Roman"/>
                <a:ea typeface="Times New Roman"/>
                <a:cs typeface="Times New Roman"/>
              </a:rPr>
              <a:t>Xuyên</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khung</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10g</a:t>
            </a:r>
          </a:p>
          <a:p>
            <a:pPr marL="342900" marR="0" lvl="0" indent="-342900" algn="just">
              <a:spcBef>
                <a:spcPts val="0"/>
              </a:spcBef>
              <a:spcAft>
                <a:spcPts val="300"/>
              </a:spcAft>
              <a:buFont typeface="Wingdings"/>
              <a:buChar char=""/>
            </a:pPr>
            <a:r>
              <a:rPr lang="en-US" sz="2100" b="1" kern="0" dirty="0" err="1">
                <a:latin typeface="Times New Roman"/>
                <a:ea typeface="Times New Roman"/>
                <a:cs typeface="Times New Roman"/>
              </a:rPr>
              <a:t>Bổ</a:t>
            </a:r>
            <a:r>
              <a:rPr lang="en-US" sz="2100" b="1" kern="0" dirty="0">
                <a:latin typeface="Times New Roman"/>
                <a:ea typeface="Times New Roman"/>
                <a:cs typeface="Times New Roman"/>
              </a:rPr>
              <a:t> can </a:t>
            </a:r>
            <a:r>
              <a:rPr lang="en-US" sz="2100" b="1" kern="0" dirty="0" err="1">
                <a:latin typeface="Times New Roman"/>
                <a:ea typeface="Times New Roman"/>
                <a:cs typeface="Times New Roman"/>
              </a:rPr>
              <a:t>thận</a:t>
            </a:r>
            <a:r>
              <a:rPr lang="en-US" sz="2100" b="1" kern="0" dirty="0">
                <a:latin typeface="Times New Roman"/>
                <a:ea typeface="Times New Roman"/>
                <a:cs typeface="Times New Roman"/>
              </a:rPr>
              <a:t> + </a:t>
            </a:r>
            <a:r>
              <a:rPr lang="en-US" sz="2100" b="1" kern="0" dirty="0" err="1">
                <a:latin typeface="Times New Roman"/>
                <a:ea typeface="Times New Roman"/>
                <a:cs typeface="Times New Roman"/>
              </a:rPr>
              <a:t>ích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tinh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sinh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não</a:t>
            </a:r>
            <a:r>
              <a:rPr lang="en-US" sz="2100" b="1" kern="0" dirty="0">
                <a:latin typeface="Times New Roman"/>
                <a:ea typeface="Times New Roman"/>
                <a:cs typeface="Times New Roman"/>
              </a:rPr>
              <a:t> + </a:t>
            </a:r>
            <a:r>
              <a:rPr lang="en-US" sz="2100" b="1" kern="0" dirty="0" err="1">
                <a:latin typeface="Times New Roman"/>
                <a:ea typeface="Times New Roman"/>
                <a:cs typeface="Times New Roman"/>
              </a:rPr>
              <a:t>bổ</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huyết</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sinh</a:t>
            </a:r>
            <a:r>
              <a:rPr lang="en-US" sz="2100" b="1" kern="0" dirty="0">
                <a:latin typeface="Times New Roman"/>
                <a:ea typeface="Times New Roman"/>
                <a:cs typeface="Times New Roman"/>
              </a:rPr>
              <a:t> </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Nhục</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thung</a:t>
            </a:r>
            <a:r>
              <a:rPr lang="en-US" sz="2100" b="1" kern="0" dirty="0">
                <a:latin typeface="Times New Roman"/>
                <a:ea typeface="Times New Roman"/>
                <a:cs typeface="Times New Roman"/>
              </a:rPr>
              <a:t> dung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Bạch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thược</a:t>
            </a:r>
            <a:r>
              <a:rPr lang="en-US" sz="2100" b="1"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kern="0" dirty="0" err="1">
                <a:latin typeface="Times New Roman"/>
                <a:ea typeface="Times New Roman"/>
                <a:cs typeface="Times New Roman"/>
              </a:rPr>
              <a:t>Sơn</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thù</a:t>
            </a:r>
            <a:r>
              <a:rPr lang="en-US" sz="2100" kern="0" dirty="0">
                <a:latin typeface="Times New Roman"/>
                <a:ea typeface="Times New Roman"/>
                <a:cs typeface="Times New Roman"/>
              </a:rPr>
              <a:t> du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kern="0" dirty="0" err="1">
                <a:latin typeface="Times New Roman"/>
                <a:ea typeface="Times New Roman"/>
                <a:cs typeface="Times New Roman"/>
              </a:rPr>
              <a:t>Câu</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kỷ</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tử</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kern="0" dirty="0" err="1">
                <a:latin typeface="Times New Roman"/>
                <a:ea typeface="Times New Roman"/>
                <a:cs typeface="Times New Roman"/>
              </a:rPr>
              <a:t>Đan</a:t>
            </a:r>
            <a:r>
              <a:rPr lang="en-US" sz="2100" kern="0" dirty="0">
                <a:latin typeface="Times New Roman"/>
                <a:ea typeface="Times New Roman"/>
                <a:cs typeface="Times New Roman"/>
              </a:rPr>
              <a:t> </a:t>
            </a:r>
            <a:r>
              <a:rPr lang="en-US" sz="2100" kern="0" dirty="0" err="1">
                <a:latin typeface="Times New Roman"/>
                <a:ea typeface="Times New Roman"/>
                <a:cs typeface="Times New Roman"/>
              </a:rPr>
              <a:t>bì</a:t>
            </a:r>
            <a:r>
              <a:rPr lang="en-US" sz="2100" kern="0" dirty="0">
                <a:latin typeface="Times New Roman"/>
                <a:ea typeface="Times New Roman"/>
                <a:cs typeface="Times New Roman"/>
              </a:rPr>
              <a:t> ..................... 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endParaRPr lang="en-US" sz="2100" kern="100" dirty="0">
              <a:effectLst/>
              <a:latin typeface="Aptos"/>
              <a:ea typeface="等线"/>
              <a:cs typeface="Times New Roman"/>
            </a:endParaRPr>
          </a:p>
        </p:txBody>
      </p:sp>
      <p:sp>
        <p:nvSpPr>
          <p:cNvPr id="2" name="Rectangle 1"/>
          <p:cNvSpPr>
            <a:spLocks noChangeArrowheads="1"/>
          </p:cNvSpPr>
          <p:nvPr/>
        </p:nvSpPr>
        <p:spPr bwMode="auto">
          <a:xfrm>
            <a:off x="6802448" y="3241075"/>
            <a:ext cx="371768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just">
              <a:spcBef>
                <a:spcPts val="0"/>
              </a:spcBef>
              <a:spcAft>
                <a:spcPts val="300"/>
              </a:spcAft>
              <a:buFont typeface="Wingdings"/>
              <a:buChar char=""/>
            </a:pPr>
            <a:r>
              <a:rPr lang="en-US" sz="2100" b="1" kern="0" dirty="0" err="1">
                <a:latin typeface="Times New Roman"/>
                <a:ea typeface="Times New Roman"/>
                <a:cs typeface="Times New Roman"/>
              </a:rPr>
              <a:t>Kiện</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tỳ</a:t>
            </a:r>
            <a:r>
              <a:rPr lang="en-US" sz="2100" b="1" kern="0" dirty="0">
                <a:latin typeface="Times New Roman"/>
                <a:ea typeface="Times New Roman"/>
                <a:cs typeface="Times New Roman"/>
              </a:rPr>
              <a:t> - </a:t>
            </a:r>
            <a:r>
              <a:rPr lang="en-US" sz="2100" b="1" kern="0" dirty="0" err="1">
                <a:latin typeface="Times New Roman"/>
                <a:ea typeface="Times New Roman"/>
                <a:cs typeface="Times New Roman"/>
              </a:rPr>
              <a:t>hóa</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đàm</a:t>
            </a:r>
            <a:r>
              <a:rPr lang="en-US" sz="2100" b="1" kern="0" dirty="0">
                <a:latin typeface="Times New Roman"/>
                <a:ea typeface="Times New Roman"/>
                <a:cs typeface="Times New Roman"/>
              </a:rPr>
              <a:t> </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Sơn</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tra</a:t>
            </a:r>
            <a:r>
              <a:rPr lang="en-US" sz="2100" b="1" kern="0" dirty="0">
                <a:latin typeface="Times New Roman"/>
                <a:ea typeface="Times New Roman"/>
                <a:cs typeface="Times New Roman"/>
              </a:rPr>
              <a:t> </a:t>
            </a:r>
            <a:r>
              <a:rPr lang="en-US" sz="2100" kern="0" dirty="0" smtClean="0">
                <a:latin typeface="Times New Roman"/>
                <a:ea typeface="Times New Roman"/>
                <a:cs typeface="Times New Roman"/>
              </a:rPr>
              <a:t>………….……..</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Bán</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hạ</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chế</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10g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Trần</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bì</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10g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Bạch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truật</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10g</a:t>
            </a:r>
            <a:endParaRPr lang="en-US" sz="2100" kern="100" dirty="0">
              <a:latin typeface="Aptos"/>
              <a:ea typeface="等线"/>
              <a:cs typeface="Times New Roman"/>
            </a:endParaRPr>
          </a:p>
          <a:p>
            <a:pPr marL="342900" marR="0" lvl="0" indent="-342900" algn="just">
              <a:spcBef>
                <a:spcPts val="0"/>
              </a:spcBef>
              <a:spcAft>
                <a:spcPts val="300"/>
              </a:spcAft>
              <a:buSzPts val="1000"/>
              <a:buFont typeface="Symbol"/>
              <a:buChar char=""/>
              <a:tabLst>
                <a:tab pos="457200" algn="l"/>
              </a:tabLst>
            </a:pPr>
            <a:r>
              <a:rPr lang="en-US" sz="2100" b="1" kern="0" dirty="0" err="1">
                <a:latin typeface="Times New Roman"/>
                <a:ea typeface="Times New Roman"/>
                <a:cs typeface="Times New Roman"/>
              </a:rPr>
              <a:t>Bạch</a:t>
            </a:r>
            <a:r>
              <a:rPr lang="en-US" sz="2100" b="1" kern="0" dirty="0">
                <a:latin typeface="Times New Roman"/>
                <a:ea typeface="Times New Roman"/>
                <a:cs typeface="Times New Roman"/>
              </a:rPr>
              <a:t> </a:t>
            </a:r>
            <a:r>
              <a:rPr lang="en-US" sz="2100" b="1" kern="0" dirty="0" err="1">
                <a:latin typeface="Times New Roman"/>
                <a:ea typeface="Times New Roman"/>
                <a:cs typeface="Times New Roman"/>
              </a:rPr>
              <a:t>linh</a:t>
            </a:r>
            <a:r>
              <a:rPr lang="en-US" sz="2100" kern="0" dirty="0">
                <a:latin typeface="Times New Roman"/>
                <a:ea typeface="Times New Roman"/>
                <a:cs typeface="Times New Roman"/>
              </a:rPr>
              <a:t> </a:t>
            </a:r>
            <a:r>
              <a:rPr lang="en-US" sz="2100" kern="0" dirty="0" smtClean="0">
                <a:latin typeface="Times New Roman"/>
                <a:ea typeface="Times New Roman"/>
                <a:cs typeface="Times New Roman"/>
              </a:rPr>
              <a:t>....................... </a:t>
            </a:r>
            <a:r>
              <a:rPr lang="en-US" sz="2100" kern="0" dirty="0">
                <a:latin typeface="Times New Roman"/>
                <a:ea typeface="Times New Roman"/>
                <a:cs typeface="Times New Roman"/>
              </a:rPr>
              <a:t>15g</a:t>
            </a:r>
            <a:endParaRPr lang="en-US" sz="2100" kern="100" dirty="0">
              <a:latin typeface="Aptos"/>
              <a:ea typeface="等线"/>
              <a:cs typeface="Times New Roman"/>
            </a:endParaRPr>
          </a:p>
          <a:p>
            <a:pPr marL="0" marR="0" lvl="0" indent="0" algn="l" defTabSz="914400" rtl="0" eaLnBrk="0" fontAlgn="base" latinLnBrk="0" hangingPunct="0">
              <a:spcBef>
                <a:spcPct val="0"/>
              </a:spcBef>
              <a:spcAft>
                <a:spcPts val="300"/>
              </a:spcAft>
              <a:buClrTx/>
              <a:buSzTx/>
              <a:buFontTx/>
              <a:buNone/>
              <a:tabLst/>
            </a:pPr>
            <a:endParaRPr kumimoji="0" lang="en-US" altLang="zh-CN" sz="21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958277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 0"/>
          <p:cNvSpPr/>
          <p:nvPr/>
        </p:nvSpPr>
        <p:spPr>
          <a:xfrm>
            <a:off x="472965" y="729430"/>
            <a:ext cx="4560213" cy="320635"/>
          </a:xfrm>
          <a:prstGeom prst="rect">
            <a:avLst/>
          </a:prstGeom>
          <a:noFill/>
          <a:ln/>
        </p:spPr>
        <p:txBody>
          <a:bodyPr wrap="none" lIns="0" tIns="0" rIns="0" bIns="0" rtlCol="0" anchor="t"/>
          <a:lstStyle/>
          <a:p>
            <a:pPr>
              <a:lnSpc>
                <a:spcPts val="2500"/>
              </a:lnSpc>
            </a:pPr>
            <a:r>
              <a:rPr lang="vi-VN" sz="2800" b="1" dirty="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rPr>
              <a:t>2. PHƯƠNG THUỐC ZHIDE-MINGYITANG (17 vị chính – in đậm) </a:t>
            </a:r>
            <a:endParaRPr lang="en-US" sz="2800" b="1" dirty="0" smtClean="0">
              <a:solidFill>
                <a:schemeClr val="accent5">
                  <a:lumMod val="75000"/>
                </a:schemeClr>
              </a:solidFill>
              <a:latin typeface="Times New Roman" panose="02020603050405020304" pitchFamily="18" charset="0"/>
              <a:ea typeface="Instrument Sans Semi Bold" pitchFamily="34" charset="-122"/>
              <a:cs typeface="Times New Roman" panose="02020603050405020304" pitchFamily="18" charset="0"/>
            </a:endParaRPr>
          </a:p>
        </p:txBody>
      </p:sp>
      <p:sp>
        <p:nvSpPr>
          <p:cNvPr id="9" name="TextBox 8">
            <a:extLst>
              <a:ext uri="{FF2B5EF4-FFF2-40B4-BE49-F238E27FC236}">
                <a16:creationId xmlns="" xmlns:a16="http://schemas.microsoft.com/office/drawing/2014/main" id="{3F5A69F0-6C7F-3C70-BB4C-DF0D7C136B1A}"/>
              </a:ext>
            </a:extLst>
          </p:cNvPr>
          <p:cNvSpPr txBox="1"/>
          <p:nvPr/>
        </p:nvSpPr>
        <p:spPr>
          <a:xfrm>
            <a:off x="472966" y="0"/>
            <a:ext cx="14031310" cy="729430"/>
          </a:xfrm>
          <a:prstGeom prst="rect">
            <a:avLst/>
          </a:prstGeom>
          <a:noFill/>
        </p:spPr>
        <p:txBody>
          <a:bodyPr wrap="square">
            <a:spAutoFit/>
          </a:bodyPr>
          <a:lstStyle/>
          <a:p>
            <a:pPr algn="just">
              <a:lnSpc>
                <a:spcPct val="115000"/>
              </a:lnSpc>
              <a:spcAft>
                <a:spcPts val="800"/>
              </a:spcAft>
              <a:buNone/>
            </a:pPr>
            <a:r>
              <a:rPr lang="en-US" sz="3600" b="1" kern="1800"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 Y HỌC CỔ TRUYỀN ĐIỀU TRỊ BỆNH NÃO </a:t>
            </a:r>
            <a:endParaRPr lang="en-US" sz="3600" kern="100" dirty="0">
              <a:solidFill>
                <a:schemeClr val="accent5">
                  <a:lumMod val="50000"/>
                </a:schemeClr>
              </a:solidFill>
              <a:effectLst/>
              <a:latin typeface="Aptos"/>
              <a:ea typeface="DengXian"/>
              <a:cs typeface="Times New Roman" panose="02020603050405020304" pitchFamily="18" charset="0"/>
            </a:endParaRPr>
          </a:p>
        </p:txBody>
      </p:sp>
      <p:sp>
        <p:nvSpPr>
          <p:cNvPr id="5" name="Shape 2"/>
          <p:cNvSpPr/>
          <p:nvPr/>
        </p:nvSpPr>
        <p:spPr>
          <a:xfrm>
            <a:off x="472965" y="4495633"/>
            <a:ext cx="12344402" cy="1574091"/>
          </a:xfrm>
          <a:prstGeom prst="roundRect">
            <a:avLst>
              <a:gd name="adj" fmla="val 25321"/>
            </a:avLst>
          </a:prstGeom>
          <a:solidFill>
            <a:srgbClr val="D4E9F7"/>
          </a:solidFill>
          <a:ln w="7620">
            <a:solidFill>
              <a:srgbClr val="BACFDD"/>
            </a:solidFill>
            <a:prstDash val="solid"/>
          </a:ln>
        </p:spPr>
      </p:sp>
      <p:sp>
        <p:nvSpPr>
          <p:cNvPr id="6" name="Text 3"/>
          <p:cNvSpPr/>
          <p:nvPr/>
        </p:nvSpPr>
        <p:spPr>
          <a:xfrm>
            <a:off x="671680" y="4694348"/>
            <a:ext cx="4699344" cy="314325"/>
          </a:xfrm>
          <a:prstGeom prst="rect">
            <a:avLst/>
          </a:prstGeom>
          <a:noFill/>
          <a:ln/>
        </p:spPr>
        <p:txBody>
          <a:bodyPr wrap="none" lIns="0" tIns="0" rIns="0" bIns="0" rtlCol="0" anchor="t"/>
          <a:lstStyle/>
          <a:p>
            <a:pPr>
              <a:lnSpc>
                <a:spcPts val="2450"/>
              </a:lnSpc>
            </a:pPr>
            <a:r>
              <a:rPr lang="en-US" sz="2400" b="1" dirty="0" err="1" smtClean="0">
                <a:solidFill>
                  <a:srgbClr val="384653"/>
                </a:solidFill>
                <a:latin typeface="Times New Roman" pitchFamily="18" charset="0"/>
                <a:ea typeface="Barlow Bold" pitchFamily="34" charset="-122"/>
                <a:cs typeface="Times New Roman" pitchFamily="18" charset="0"/>
              </a:rPr>
              <a:t>Sứ</a:t>
            </a:r>
            <a:endParaRPr lang="en-US" sz="2400" dirty="0">
              <a:latin typeface="Times New Roman" pitchFamily="18" charset="0"/>
              <a:cs typeface="Times New Roman" pitchFamily="18" charset="0"/>
            </a:endParaRPr>
          </a:p>
        </p:txBody>
      </p:sp>
      <p:sp>
        <p:nvSpPr>
          <p:cNvPr id="7" name="Text 4"/>
          <p:cNvSpPr/>
          <p:nvPr/>
        </p:nvSpPr>
        <p:spPr>
          <a:xfrm>
            <a:off x="671680" y="5123330"/>
            <a:ext cx="13845054" cy="305753"/>
          </a:xfrm>
          <a:prstGeom prst="rect">
            <a:avLst/>
          </a:prstGeom>
          <a:noFill/>
          <a:ln/>
        </p:spPr>
        <p:txBody>
          <a:bodyPr wrap="none" lIns="0" tIns="0" rIns="0" bIns="0" rtlCol="0" anchor="t"/>
          <a:lstStyle/>
          <a:p>
            <a:pPr>
              <a:lnSpc>
                <a:spcPts val="2400"/>
              </a:lnSpc>
            </a:pPr>
            <a:r>
              <a:rPr lang="en-US" sz="2400" dirty="0" smtClean="0">
                <a:latin typeface="Times New Roman" pitchFamily="18" charset="0"/>
                <a:ea typeface="Montserrat" pitchFamily="34" charset="-122"/>
                <a:cs typeface="Times New Roman" pitchFamily="18" charset="0"/>
              </a:rPr>
              <a:t>•     Cam </a:t>
            </a:r>
            <a:r>
              <a:rPr lang="en-US" sz="2400" dirty="0" err="1">
                <a:latin typeface="Times New Roman" pitchFamily="18" charset="0"/>
                <a:ea typeface="Montserrat" pitchFamily="34" charset="-122"/>
                <a:cs typeface="Times New Roman" pitchFamily="18" charset="0"/>
              </a:rPr>
              <a:t>thảo</a:t>
            </a:r>
            <a:r>
              <a:rPr lang="en-US" sz="2400" dirty="0">
                <a:latin typeface="Times New Roman" pitchFamily="18" charset="0"/>
                <a:ea typeface="Montserrat" pitchFamily="34" charset="-122"/>
                <a:cs typeface="Times New Roman" pitchFamily="18" charset="0"/>
              </a:rPr>
              <a:t> ..................... 5g</a:t>
            </a:r>
          </a:p>
          <a:p>
            <a:pPr>
              <a:lnSpc>
                <a:spcPts val="2400"/>
              </a:lnSpc>
            </a:pPr>
            <a:r>
              <a:rPr lang="en-US" sz="2400" dirty="0" smtClean="0">
                <a:latin typeface="Times New Roman" pitchFamily="18" charset="0"/>
                <a:ea typeface="Montserrat" pitchFamily="34" charset="-122"/>
                <a:cs typeface="Times New Roman" pitchFamily="18" charset="0"/>
              </a:rPr>
              <a:t>•     </a:t>
            </a:r>
            <a:r>
              <a:rPr lang="en-US" sz="2400" dirty="0" err="1" smtClean="0">
                <a:latin typeface="Times New Roman" pitchFamily="18" charset="0"/>
                <a:ea typeface="Montserrat" pitchFamily="34" charset="-122"/>
                <a:cs typeface="Times New Roman" pitchFamily="18" charset="0"/>
              </a:rPr>
              <a:t>Đại</a:t>
            </a:r>
            <a:r>
              <a:rPr lang="en-US" sz="2400" dirty="0" smtClean="0">
                <a:latin typeface="Times New Roman" pitchFamily="18" charset="0"/>
                <a:ea typeface="Montserrat" pitchFamily="34" charset="-122"/>
                <a:cs typeface="Times New Roman" pitchFamily="18" charset="0"/>
              </a:rPr>
              <a:t> </a:t>
            </a:r>
            <a:r>
              <a:rPr lang="en-US" sz="2400" dirty="0" err="1">
                <a:latin typeface="Times New Roman" pitchFamily="18" charset="0"/>
                <a:ea typeface="Montserrat" pitchFamily="34" charset="-122"/>
                <a:cs typeface="Times New Roman" pitchFamily="18" charset="0"/>
              </a:rPr>
              <a:t>táo</a:t>
            </a:r>
            <a:r>
              <a:rPr lang="en-US" sz="2400" dirty="0">
                <a:latin typeface="Times New Roman" pitchFamily="18" charset="0"/>
                <a:ea typeface="Montserrat" pitchFamily="34" charset="-122"/>
                <a:cs typeface="Times New Roman" pitchFamily="18" charset="0"/>
              </a:rPr>
              <a:t> ………………. 15g</a:t>
            </a:r>
          </a:p>
        </p:txBody>
      </p:sp>
      <p:sp>
        <p:nvSpPr>
          <p:cNvPr id="10" name="Shape 5"/>
          <p:cNvSpPr/>
          <p:nvPr/>
        </p:nvSpPr>
        <p:spPr>
          <a:xfrm>
            <a:off x="472965" y="1111679"/>
            <a:ext cx="12344402" cy="3033204"/>
          </a:xfrm>
          <a:prstGeom prst="roundRect">
            <a:avLst>
              <a:gd name="adj" fmla="val 19937"/>
            </a:avLst>
          </a:prstGeom>
          <a:solidFill>
            <a:srgbClr val="D4E9F7"/>
          </a:solidFill>
          <a:ln w="7620">
            <a:solidFill>
              <a:srgbClr val="BACFDD"/>
            </a:solidFill>
            <a:prstDash val="solid"/>
          </a:ln>
        </p:spPr>
      </p:sp>
      <p:sp>
        <p:nvSpPr>
          <p:cNvPr id="11" name="Text 6"/>
          <p:cNvSpPr/>
          <p:nvPr/>
        </p:nvSpPr>
        <p:spPr>
          <a:xfrm>
            <a:off x="1261122" y="1236947"/>
            <a:ext cx="2514719" cy="314325"/>
          </a:xfrm>
          <a:prstGeom prst="rect">
            <a:avLst/>
          </a:prstGeom>
          <a:noFill/>
          <a:ln/>
        </p:spPr>
        <p:txBody>
          <a:bodyPr wrap="none" lIns="0" tIns="0" rIns="0" bIns="0" rtlCol="0" anchor="t"/>
          <a:lstStyle/>
          <a:p>
            <a:pPr>
              <a:lnSpc>
                <a:spcPts val="2450"/>
              </a:lnSpc>
            </a:pPr>
            <a:r>
              <a:rPr lang="en-US" sz="2400" b="1" dirty="0" err="1" smtClean="0">
                <a:solidFill>
                  <a:srgbClr val="384653"/>
                </a:solidFill>
                <a:latin typeface="Times New Roman" pitchFamily="18" charset="0"/>
                <a:ea typeface="Barlow Bold" pitchFamily="34" charset="-122"/>
                <a:cs typeface="Times New Roman" pitchFamily="18" charset="0"/>
              </a:rPr>
              <a:t>Tá</a:t>
            </a:r>
            <a:endParaRPr lang="en-US" sz="2400" dirty="0">
              <a:latin typeface="Times New Roman" pitchFamily="18" charset="0"/>
              <a:cs typeface="Times New Roman" pitchFamily="18" charset="0"/>
            </a:endParaRPr>
          </a:p>
        </p:txBody>
      </p:sp>
      <p:sp>
        <p:nvSpPr>
          <p:cNvPr id="12" name="Text 7"/>
          <p:cNvSpPr/>
          <p:nvPr/>
        </p:nvSpPr>
        <p:spPr>
          <a:xfrm>
            <a:off x="671680" y="1677763"/>
            <a:ext cx="5760651" cy="611505"/>
          </a:xfrm>
          <a:prstGeom prst="rect">
            <a:avLst/>
          </a:prstGeom>
          <a:noFill/>
          <a:ln/>
        </p:spPr>
        <p:txBody>
          <a:bodyPr wrap="square" lIns="0" tIns="0" rIns="0" bIns="0" rtlCol="0" anchor="t"/>
          <a:lstStyle/>
          <a:p>
            <a:pPr marL="342900" marR="0" lvl="0" indent="-342900" algn="just">
              <a:lnSpc>
                <a:spcPct val="115000"/>
              </a:lnSpc>
              <a:spcBef>
                <a:spcPts val="0"/>
              </a:spcBef>
              <a:spcAft>
                <a:spcPts val="800"/>
              </a:spcAft>
              <a:buFont typeface="Wingdings"/>
              <a:buChar char=""/>
            </a:pPr>
            <a:r>
              <a:rPr lang="en-US" sz="2400" b="1" kern="0" dirty="0" err="1" smtClean="0">
                <a:latin typeface="Times New Roman"/>
                <a:ea typeface="Times New Roman"/>
                <a:cs typeface="Times New Roman"/>
              </a:rPr>
              <a:t>Khai</a:t>
            </a:r>
            <a:r>
              <a:rPr lang="en-US" sz="2400" b="1" kern="0" dirty="0" smtClean="0">
                <a:latin typeface="Times New Roman"/>
                <a:ea typeface="Times New Roman"/>
                <a:cs typeface="Times New Roman"/>
              </a:rPr>
              <a:t> </a:t>
            </a:r>
            <a:r>
              <a:rPr lang="en-US" sz="2400" b="1" kern="0" dirty="0" err="1">
                <a:latin typeface="Times New Roman"/>
                <a:ea typeface="Times New Roman"/>
                <a:cs typeface="Times New Roman"/>
              </a:rPr>
              <a:t>khiếu</a:t>
            </a:r>
            <a:r>
              <a:rPr lang="en-US" sz="2400" b="1" kern="0" dirty="0">
                <a:latin typeface="Times New Roman"/>
                <a:ea typeface="Times New Roman"/>
                <a:cs typeface="Times New Roman"/>
              </a:rPr>
              <a:t> – </a:t>
            </a:r>
            <a:r>
              <a:rPr lang="en-US" sz="2400" b="1" kern="0" dirty="0" err="1">
                <a:latin typeface="Times New Roman"/>
                <a:ea typeface="Times New Roman"/>
                <a:cs typeface="Times New Roman"/>
              </a:rPr>
              <a:t>ích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trí</a:t>
            </a:r>
            <a:r>
              <a:rPr lang="en-US" sz="2400" b="1" kern="0" dirty="0">
                <a:latin typeface="Times New Roman"/>
                <a:ea typeface="Times New Roman"/>
                <a:cs typeface="Times New Roman"/>
              </a:rPr>
              <a:t> – an </a:t>
            </a:r>
            <a:r>
              <a:rPr lang="en-US" sz="2400" b="1" kern="0" dirty="0" err="1">
                <a:latin typeface="Times New Roman"/>
                <a:ea typeface="Times New Roman"/>
                <a:cs typeface="Times New Roman"/>
              </a:rPr>
              <a:t>thần</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Ngãi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tượng</a:t>
            </a:r>
            <a:r>
              <a:rPr lang="en-US" sz="2400" kern="0" dirty="0">
                <a:latin typeface="Times New Roman"/>
                <a:ea typeface="Times New Roman"/>
                <a:cs typeface="Times New Roman"/>
              </a:rPr>
              <a:t> ………...... 15g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Dạ</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giao</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đằng</a:t>
            </a:r>
            <a:r>
              <a:rPr lang="en-US" sz="2400" kern="0" dirty="0">
                <a:latin typeface="Times New Roman"/>
                <a:ea typeface="Times New Roman"/>
                <a:cs typeface="Times New Roman"/>
              </a:rPr>
              <a:t> ............... 15g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Viễn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chí</a:t>
            </a:r>
            <a:r>
              <a:rPr lang="en-US" sz="2400" kern="0" dirty="0">
                <a:latin typeface="Times New Roman"/>
                <a:ea typeface="Times New Roman"/>
                <a:cs typeface="Times New Roman"/>
              </a:rPr>
              <a:t> </a:t>
            </a:r>
            <a:r>
              <a:rPr lang="en-US" sz="2400" kern="0" dirty="0" smtClean="0">
                <a:latin typeface="Times New Roman"/>
                <a:ea typeface="Times New Roman"/>
                <a:cs typeface="Times New Roman"/>
              </a:rPr>
              <a:t>.......................... </a:t>
            </a:r>
            <a:r>
              <a:rPr lang="en-US" sz="2400" kern="0" dirty="0">
                <a:latin typeface="Times New Roman"/>
                <a:ea typeface="Times New Roman"/>
                <a:cs typeface="Times New Roman"/>
              </a:rPr>
              <a:t>5g</a:t>
            </a:r>
            <a:endParaRPr lang="en-US" sz="2400" kern="100" dirty="0">
              <a:latin typeface="Aptos"/>
              <a:ea typeface="等线"/>
              <a:cs typeface="Times New Roman"/>
            </a:endParaRPr>
          </a:p>
          <a:p>
            <a:pPr marR="0" lvl="0" algn="just">
              <a:spcBef>
                <a:spcPts val="0"/>
              </a:spcBef>
              <a:spcAft>
                <a:spcPts val="300"/>
              </a:spcAft>
              <a:buSzPts val="1000"/>
              <a:tabLst>
                <a:tab pos="457200" algn="l"/>
              </a:tabLst>
            </a:pPr>
            <a:endParaRPr lang="en-US" sz="2400" kern="100" dirty="0">
              <a:effectLst/>
              <a:latin typeface="Aptos"/>
              <a:ea typeface="等线"/>
              <a:cs typeface="Times New Roman"/>
            </a:endParaRPr>
          </a:p>
        </p:txBody>
      </p:sp>
      <p:sp>
        <p:nvSpPr>
          <p:cNvPr id="2" name="Rectangle 1"/>
          <p:cNvSpPr>
            <a:spLocks noChangeArrowheads="1"/>
          </p:cNvSpPr>
          <p:nvPr/>
        </p:nvSpPr>
        <p:spPr bwMode="auto">
          <a:xfrm>
            <a:off x="6795235" y="1367422"/>
            <a:ext cx="3732112" cy="3098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just">
              <a:lnSpc>
                <a:spcPct val="115000"/>
              </a:lnSpc>
              <a:spcBef>
                <a:spcPts val="0"/>
              </a:spcBef>
              <a:spcAft>
                <a:spcPts val="800"/>
              </a:spcAft>
              <a:buFont typeface="Wingdings"/>
              <a:buChar char=""/>
            </a:pPr>
            <a:r>
              <a:rPr lang="en-US" sz="2400" b="1" kern="0" dirty="0" err="1">
                <a:latin typeface="Times New Roman"/>
                <a:ea typeface="Times New Roman"/>
                <a:cs typeface="Times New Roman"/>
              </a:rPr>
              <a:t>Sơ</a:t>
            </a:r>
            <a:r>
              <a:rPr lang="en-US" sz="2400" b="1" kern="0" dirty="0">
                <a:latin typeface="Times New Roman"/>
                <a:ea typeface="Times New Roman"/>
                <a:cs typeface="Times New Roman"/>
              </a:rPr>
              <a:t> can – </a:t>
            </a:r>
            <a:r>
              <a:rPr lang="en-US" sz="2400" b="1" kern="0" dirty="0" err="1">
                <a:latin typeface="Times New Roman"/>
                <a:ea typeface="Times New Roman"/>
                <a:cs typeface="Times New Roman"/>
              </a:rPr>
              <a:t>bình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phong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Sài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hồ</a:t>
            </a:r>
            <a:r>
              <a:rPr lang="en-US" sz="2400" kern="0" dirty="0">
                <a:latin typeface="Times New Roman"/>
                <a:ea typeface="Times New Roman"/>
                <a:cs typeface="Times New Roman"/>
              </a:rPr>
              <a:t> </a:t>
            </a:r>
            <a:r>
              <a:rPr lang="en-US" sz="2400" kern="0" dirty="0" smtClean="0">
                <a:latin typeface="Times New Roman"/>
                <a:ea typeface="Times New Roman"/>
                <a:cs typeface="Times New Roman"/>
              </a:rPr>
              <a:t>................. ...... </a:t>
            </a:r>
            <a:r>
              <a:rPr lang="en-US" sz="2400" kern="0" dirty="0">
                <a:latin typeface="Times New Roman"/>
                <a:ea typeface="Times New Roman"/>
                <a:cs typeface="Times New Roman"/>
              </a:rPr>
              <a:t>5g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Thiên</a:t>
            </a:r>
            <a:r>
              <a:rPr lang="en-US" sz="2400" kern="0" dirty="0">
                <a:latin typeface="Times New Roman"/>
                <a:ea typeface="Times New Roman"/>
                <a:cs typeface="Times New Roman"/>
              </a:rPr>
              <a:t> ma </a:t>
            </a:r>
            <a:r>
              <a:rPr lang="en-US" sz="2400" kern="0" dirty="0" smtClean="0">
                <a:latin typeface="Times New Roman"/>
                <a:ea typeface="Times New Roman"/>
                <a:cs typeface="Times New Roman"/>
              </a:rPr>
              <a:t>............. .... </a:t>
            </a:r>
            <a:r>
              <a:rPr lang="en-US" sz="2400" kern="0" dirty="0">
                <a:latin typeface="Times New Roman"/>
                <a:ea typeface="Times New Roman"/>
                <a:cs typeface="Times New Roman"/>
              </a:rPr>
              <a:t>15g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Câu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đằng</a:t>
            </a:r>
            <a:r>
              <a:rPr lang="en-US" sz="2400" kern="0" dirty="0">
                <a:latin typeface="Times New Roman"/>
                <a:ea typeface="Times New Roman"/>
                <a:cs typeface="Times New Roman"/>
              </a:rPr>
              <a:t> </a:t>
            </a:r>
            <a:r>
              <a:rPr lang="en-US" sz="2400" kern="0" dirty="0" smtClean="0">
                <a:latin typeface="Times New Roman"/>
                <a:ea typeface="Times New Roman"/>
                <a:cs typeface="Times New Roman"/>
              </a:rPr>
              <a:t>........ ......... </a:t>
            </a:r>
            <a:r>
              <a:rPr lang="en-US" sz="2400" kern="0" dirty="0">
                <a:latin typeface="Times New Roman"/>
                <a:ea typeface="Times New Roman"/>
                <a:cs typeface="Times New Roman"/>
              </a:rPr>
              <a:t>15g</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kern="0" dirty="0" err="1" smtClean="0">
                <a:latin typeface="Times New Roman"/>
                <a:ea typeface="Times New Roman"/>
                <a:cs typeface="Times New Roman"/>
              </a:rPr>
              <a:t>Sừng</a:t>
            </a:r>
            <a:r>
              <a:rPr lang="en-US" sz="2400" kern="0" dirty="0" smtClean="0">
                <a:latin typeface="Times New Roman"/>
                <a:ea typeface="Times New Roman"/>
                <a:cs typeface="Times New Roman"/>
              </a:rPr>
              <a:t> </a:t>
            </a:r>
            <a:r>
              <a:rPr lang="en-US" sz="2400" kern="0" dirty="0" err="1">
                <a:latin typeface="Times New Roman"/>
                <a:ea typeface="Times New Roman"/>
                <a:cs typeface="Times New Roman"/>
              </a:rPr>
              <a:t>trâu</a:t>
            </a:r>
            <a:r>
              <a:rPr lang="en-US" sz="2400" kern="0" dirty="0">
                <a:latin typeface="Times New Roman"/>
                <a:ea typeface="Times New Roman"/>
                <a:cs typeface="Times New Roman"/>
              </a:rPr>
              <a:t> </a:t>
            </a:r>
            <a:r>
              <a:rPr lang="en-US" sz="2400" kern="0" dirty="0" smtClean="0">
                <a:latin typeface="Times New Roman"/>
                <a:ea typeface="Times New Roman"/>
                <a:cs typeface="Times New Roman"/>
              </a:rPr>
              <a:t>........   ........  </a:t>
            </a:r>
            <a:r>
              <a:rPr lang="en-US" sz="2400" kern="0" dirty="0">
                <a:latin typeface="Times New Roman"/>
                <a:ea typeface="Times New Roman"/>
                <a:cs typeface="Times New Roman"/>
              </a:rPr>
              <a:t>5g</a:t>
            </a:r>
            <a:endParaRPr lang="en-US" sz="2400" kern="100" dirty="0">
              <a:latin typeface="Aptos"/>
              <a:ea typeface="等线"/>
              <a:cs typeface="Times New Roman"/>
            </a:endParaRPr>
          </a:p>
          <a:p>
            <a:pPr marL="0" marR="0" lvl="0" indent="0" algn="l" defTabSz="914400" rtl="0" eaLnBrk="0" fontAlgn="base" latinLnBrk="0" hangingPunct="0">
              <a:spcBef>
                <a:spcPct val="0"/>
              </a:spcBef>
              <a:spcAft>
                <a:spcPts val="300"/>
              </a:spcAft>
              <a:buClrTx/>
              <a:buSzTx/>
              <a:buFontTx/>
              <a:buNone/>
              <a:tabLst/>
            </a:pPr>
            <a:endParaRPr kumimoji="0" lang="en-US" altLang="zh-CN"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586921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174985" y="33116"/>
            <a:ext cx="5701546"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Khai</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a:solidFill>
                  <a:schemeClr val="accent5">
                    <a:lumMod val="50000"/>
                  </a:schemeClr>
                </a:solidFill>
                <a:latin typeface="Times New Roman" pitchFamily="18" charset="0"/>
                <a:ea typeface="Barlow Bold" pitchFamily="34" charset="-122"/>
                <a:cs typeface="Times New Roman" pitchFamily="18" charset="0"/>
              </a:rPr>
              <a:t>thác MRI não</a:t>
            </a:r>
            <a:endParaRPr lang="en-US" sz="3600" dirty="0">
              <a:solidFill>
                <a:schemeClr val="accent5">
                  <a:lumMod val="50000"/>
                </a:schemeClr>
              </a:solidFill>
              <a:latin typeface="Times New Roman" pitchFamily="18" charset="0"/>
              <a:cs typeface="Times New Roman" pitchFamily="18" charset="0"/>
            </a:endParaRPr>
          </a:p>
        </p:txBody>
      </p:sp>
      <p:sp>
        <p:nvSpPr>
          <p:cNvPr id="5" name="Text 0"/>
          <p:cNvSpPr/>
          <p:nvPr/>
        </p:nvSpPr>
        <p:spPr>
          <a:xfrm>
            <a:off x="174985" y="638685"/>
            <a:ext cx="8385215"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75000"/>
                  </a:schemeClr>
                </a:solidFill>
                <a:latin typeface="Times New Roman" pitchFamily="18" charset="0"/>
                <a:ea typeface="Barlow Bold" pitchFamily="34" charset="-122"/>
                <a:cs typeface="Times New Roman" pitchFamily="18" charset="0"/>
              </a:rPr>
              <a:t>1. </a:t>
            </a:r>
            <a:r>
              <a:rPr lang="en-US" sz="3600" b="1" dirty="0" err="1" smtClean="0">
                <a:solidFill>
                  <a:schemeClr val="accent5">
                    <a:lumMod val="75000"/>
                  </a:schemeClr>
                </a:solidFill>
                <a:latin typeface="Times New Roman" pitchFamily="18" charset="0"/>
                <a:ea typeface="Barlow Bold" pitchFamily="34" charset="-122"/>
                <a:cs typeface="Times New Roman" pitchFamily="18" charset="0"/>
              </a:rPr>
              <a:t>Thoái</a:t>
            </a:r>
            <a:r>
              <a:rPr lang="en-US" sz="3600" b="1" dirty="0" smtClean="0">
                <a:solidFill>
                  <a:schemeClr val="accent5">
                    <a:lumMod val="75000"/>
                  </a:schemeClr>
                </a:solidFill>
                <a:latin typeface="Times New Roman" pitchFamily="18" charset="0"/>
                <a:ea typeface="Barlow Bold" pitchFamily="34" charset="-122"/>
                <a:cs typeface="Times New Roman" pitchFamily="18" charset="0"/>
              </a:rPr>
              <a:t> </a:t>
            </a:r>
            <a:r>
              <a:rPr lang="en-US" sz="3600" b="1" dirty="0">
                <a:solidFill>
                  <a:schemeClr val="accent5">
                    <a:lumMod val="75000"/>
                  </a:schemeClr>
                </a:solidFill>
                <a:latin typeface="Times New Roman" pitchFamily="18" charset="0"/>
                <a:ea typeface="Barlow Bold" pitchFamily="34" charset="-122"/>
                <a:cs typeface="Times New Roman" pitchFamily="18" charset="0"/>
              </a:rPr>
              <a:t>hóa não: </a:t>
            </a:r>
            <a:r>
              <a:rPr lang="en-US" sz="2400" b="1" dirty="0">
                <a:latin typeface="Times New Roman" pitchFamily="18" charset="0"/>
                <a:ea typeface="Barlow Bold" pitchFamily="34" charset="-122"/>
                <a:cs typeface="Times New Roman" pitchFamily="18" charset="0"/>
              </a:rPr>
              <a:t>Đặc điểm hình ảnh</a:t>
            </a:r>
            <a:endParaRPr lang="en-US" sz="2400" dirty="0">
              <a:latin typeface="Times New Roman" pitchFamily="18" charset="0"/>
              <a:cs typeface="Times New Roman" pitchFamily="18" charset="0"/>
            </a:endParaRPr>
          </a:p>
        </p:txBody>
      </p:sp>
      <p:sp>
        <p:nvSpPr>
          <p:cNvPr id="6" name="Shape 1"/>
          <p:cNvSpPr/>
          <p:nvPr/>
        </p:nvSpPr>
        <p:spPr>
          <a:xfrm>
            <a:off x="408741" y="1417531"/>
            <a:ext cx="4226838" cy="1902625"/>
          </a:xfrm>
          <a:prstGeom prst="roundRect">
            <a:avLst>
              <a:gd name="adj" fmla="val 6156"/>
            </a:avLst>
          </a:prstGeom>
          <a:solidFill>
            <a:srgbClr val="FFFFFF"/>
          </a:solidFill>
          <a:ln w="30480">
            <a:solidFill>
              <a:srgbClr val="BACFDD"/>
            </a:solidFill>
            <a:prstDash val="solid"/>
          </a:ln>
        </p:spPr>
      </p:sp>
      <p:sp>
        <p:nvSpPr>
          <p:cNvPr id="7" name="Text 2"/>
          <p:cNvSpPr/>
          <p:nvPr/>
        </p:nvSpPr>
        <p:spPr>
          <a:xfrm>
            <a:off x="747236" y="1664586"/>
            <a:ext cx="2850713" cy="356235"/>
          </a:xfrm>
          <a:prstGeom prst="rect">
            <a:avLst/>
          </a:prstGeom>
          <a:noFill/>
          <a:ln/>
        </p:spPr>
        <p:txBody>
          <a:bodyPr wrap="none" lIns="0" tIns="0" rIns="0" bIns="0" rtlCol="0" anchor="t"/>
          <a:lstStyle/>
          <a:p>
            <a:pPr marL="0" indent="0" algn="just">
              <a:lnSpc>
                <a:spcPts val="2800"/>
              </a:lnSpc>
              <a:buNone/>
            </a:pPr>
            <a:r>
              <a:rPr lang="en-US" sz="2400" b="1" dirty="0">
                <a:solidFill>
                  <a:srgbClr val="384653"/>
                </a:solidFill>
                <a:latin typeface="Times New Roman" pitchFamily="18" charset="0"/>
                <a:ea typeface="Barlow Bold" pitchFamily="34" charset="-122"/>
                <a:cs typeface="Times New Roman" pitchFamily="18" charset="0"/>
              </a:rPr>
              <a:t>Giãn não thất</a:t>
            </a:r>
            <a:endParaRPr lang="en-US" sz="2400" dirty="0">
              <a:latin typeface="Times New Roman" pitchFamily="18" charset="0"/>
              <a:cs typeface="Times New Roman" pitchFamily="18" charset="0"/>
            </a:endParaRPr>
          </a:p>
        </p:txBody>
      </p:sp>
      <p:sp>
        <p:nvSpPr>
          <p:cNvPr id="8" name="Text 3"/>
          <p:cNvSpPr/>
          <p:nvPr/>
        </p:nvSpPr>
        <p:spPr>
          <a:xfrm>
            <a:off x="551793" y="2150718"/>
            <a:ext cx="3836731" cy="1040130"/>
          </a:xfrm>
          <a:prstGeom prst="rect">
            <a:avLst/>
          </a:prstGeom>
          <a:noFill/>
          <a:ln/>
        </p:spPr>
        <p:txBody>
          <a:bodyPr wrap="square" lIns="0" tIns="0" rIns="0" bIns="0" rtlCol="0" anchor="t"/>
          <a:lstStyle/>
          <a:p>
            <a:pPr algn="just">
              <a:lnSpc>
                <a:spcPts val="2700"/>
              </a:lnSpc>
            </a:pPr>
            <a:r>
              <a:rPr lang="vi-VN" sz="2400" dirty="0">
                <a:solidFill>
                  <a:srgbClr val="384653"/>
                </a:solidFill>
                <a:latin typeface="Times New Roman" pitchFamily="18" charset="0"/>
                <a:ea typeface="Montserrat" pitchFamily="34" charset="-122"/>
                <a:cs typeface="Times New Roman" pitchFamily="18" charset="0"/>
              </a:rPr>
              <a:t>đặc biệt là não thất bên và não thất III, phản ánh mất thể tích nhu mô não.</a:t>
            </a:r>
            <a:endParaRPr lang="en-US" sz="2400" dirty="0">
              <a:latin typeface="Times New Roman" pitchFamily="18" charset="0"/>
              <a:cs typeface="Times New Roman" pitchFamily="18" charset="0"/>
            </a:endParaRPr>
          </a:p>
        </p:txBody>
      </p:sp>
      <p:sp>
        <p:nvSpPr>
          <p:cNvPr id="9" name="Shape 4"/>
          <p:cNvSpPr/>
          <p:nvPr/>
        </p:nvSpPr>
        <p:spPr>
          <a:xfrm>
            <a:off x="4852154" y="1417531"/>
            <a:ext cx="4226838" cy="1902625"/>
          </a:xfrm>
          <a:prstGeom prst="roundRect">
            <a:avLst>
              <a:gd name="adj" fmla="val 6156"/>
            </a:avLst>
          </a:prstGeom>
          <a:solidFill>
            <a:srgbClr val="FFFFFF"/>
          </a:solidFill>
          <a:ln w="30480">
            <a:solidFill>
              <a:srgbClr val="BACFDD"/>
            </a:solidFill>
            <a:prstDash val="solid"/>
          </a:ln>
        </p:spPr>
      </p:sp>
      <p:sp>
        <p:nvSpPr>
          <p:cNvPr id="10" name="Text 5"/>
          <p:cNvSpPr/>
          <p:nvPr/>
        </p:nvSpPr>
        <p:spPr>
          <a:xfrm>
            <a:off x="5190648" y="1664586"/>
            <a:ext cx="2850713" cy="356235"/>
          </a:xfrm>
          <a:prstGeom prst="rect">
            <a:avLst/>
          </a:prstGeom>
          <a:noFill/>
          <a:ln/>
        </p:spPr>
        <p:txBody>
          <a:bodyPr wrap="none" lIns="0" tIns="0" rIns="0" bIns="0" rtlCol="0" anchor="t"/>
          <a:lstStyle/>
          <a:p>
            <a:pPr marL="0" indent="0" algn="just">
              <a:lnSpc>
                <a:spcPts val="2800"/>
              </a:lnSpc>
              <a:buNone/>
            </a:pPr>
            <a:r>
              <a:rPr lang="en-US" sz="2400" b="1" dirty="0">
                <a:solidFill>
                  <a:srgbClr val="384653"/>
                </a:solidFill>
                <a:latin typeface="Times New Roman" pitchFamily="18" charset="0"/>
                <a:ea typeface="Barlow Bold" pitchFamily="34" charset="-122"/>
                <a:cs typeface="Times New Roman" pitchFamily="18" charset="0"/>
              </a:rPr>
              <a:t>Rộng rãnh cuộn não</a:t>
            </a:r>
            <a:endParaRPr lang="en-US" sz="2400" dirty="0">
              <a:latin typeface="Times New Roman" pitchFamily="18" charset="0"/>
              <a:cs typeface="Times New Roman" pitchFamily="18" charset="0"/>
            </a:endParaRPr>
          </a:p>
        </p:txBody>
      </p:sp>
      <p:sp>
        <p:nvSpPr>
          <p:cNvPr id="11" name="Text 6"/>
          <p:cNvSpPr/>
          <p:nvPr/>
        </p:nvSpPr>
        <p:spPr>
          <a:xfrm>
            <a:off x="5190648" y="2150718"/>
            <a:ext cx="3641288" cy="693420"/>
          </a:xfrm>
          <a:prstGeom prst="rect">
            <a:avLst/>
          </a:prstGeom>
          <a:noFill/>
          <a:ln/>
        </p:spPr>
        <p:txBody>
          <a:bodyPr wrap="square" lIns="0" tIns="0" rIns="0" bIns="0" rtlCol="0" anchor="t"/>
          <a:lstStyle/>
          <a:p>
            <a:pPr algn="just">
              <a:lnSpc>
                <a:spcPts val="2700"/>
              </a:lnSpc>
            </a:pPr>
            <a:r>
              <a:rPr lang="vi-VN" sz="2400" dirty="0">
                <a:solidFill>
                  <a:srgbClr val="384653"/>
                </a:solidFill>
                <a:latin typeface="Times New Roman" pitchFamily="18" charset="0"/>
                <a:ea typeface="Montserrat" pitchFamily="34" charset="-122"/>
                <a:cs typeface="Times New Roman" pitchFamily="18" charset="0"/>
              </a:rPr>
              <a:t>rõ ở vùng trán, đỉnh, thái dương.</a:t>
            </a:r>
            <a:endParaRPr lang="en-US" sz="2400" dirty="0">
              <a:latin typeface="Times New Roman" pitchFamily="18" charset="0"/>
              <a:cs typeface="Times New Roman" pitchFamily="18" charset="0"/>
            </a:endParaRPr>
          </a:p>
        </p:txBody>
      </p:sp>
      <p:sp>
        <p:nvSpPr>
          <p:cNvPr id="12" name="Shape 7"/>
          <p:cNvSpPr/>
          <p:nvPr/>
        </p:nvSpPr>
        <p:spPr>
          <a:xfrm>
            <a:off x="408741" y="3537527"/>
            <a:ext cx="4226957" cy="1902625"/>
          </a:xfrm>
          <a:prstGeom prst="roundRect">
            <a:avLst>
              <a:gd name="adj" fmla="val 6156"/>
            </a:avLst>
          </a:prstGeom>
          <a:solidFill>
            <a:srgbClr val="FFFFFF"/>
          </a:solidFill>
          <a:ln w="30480">
            <a:solidFill>
              <a:srgbClr val="BACFDD"/>
            </a:solidFill>
            <a:prstDash val="solid"/>
          </a:ln>
        </p:spPr>
      </p:sp>
      <p:sp>
        <p:nvSpPr>
          <p:cNvPr id="13" name="Text 8"/>
          <p:cNvSpPr/>
          <p:nvPr/>
        </p:nvSpPr>
        <p:spPr>
          <a:xfrm>
            <a:off x="747236" y="3784582"/>
            <a:ext cx="3641408" cy="712470"/>
          </a:xfrm>
          <a:prstGeom prst="rect">
            <a:avLst/>
          </a:prstGeom>
          <a:noFill/>
          <a:ln/>
        </p:spPr>
        <p:txBody>
          <a:bodyPr wrap="square" lIns="0" tIns="0" rIns="0" bIns="0" rtlCol="0" anchor="t"/>
          <a:lstStyle/>
          <a:p>
            <a:pPr marL="0" indent="0" algn="just">
              <a:lnSpc>
                <a:spcPts val="2800"/>
              </a:lnSpc>
              <a:buNone/>
            </a:pPr>
            <a:r>
              <a:rPr lang="en-US" sz="2400" b="1" dirty="0">
                <a:solidFill>
                  <a:srgbClr val="384653"/>
                </a:solidFill>
                <a:latin typeface="Times New Roman" pitchFamily="18" charset="0"/>
                <a:ea typeface="Barlow Bold" pitchFamily="34" charset="-122"/>
                <a:cs typeface="Times New Roman" pitchFamily="18" charset="0"/>
              </a:rPr>
              <a:t>Giảm thể tích chất xám và chất trắng</a:t>
            </a:r>
            <a:endParaRPr lang="en-US" sz="2400" dirty="0">
              <a:latin typeface="Times New Roman" pitchFamily="18" charset="0"/>
              <a:cs typeface="Times New Roman" pitchFamily="18" charset="0"/>
            </a:endParaRPr>
          </a:p>
        </p:txBody>
      </p:sp>
      <p:sp>
        <p:nvSpPr>
          <p:cNvPr id="14" name="Text 9"/>
          <p:cNvSpPr/>
          <p:nvPr/>
        </p:nvSpPr>
        <p:spPr>
          <a:xfrm>
            <a:off x="701456" y="4650428"/>
            <a:ext cx="3641408" cy="1040130"/>
          </a:xfrm>
          <a:prstGeom prst="rect">
            <a:avLst/>
          </a:prstGeom>
          <a:noFill/>
          <a:ln/>
        </p:spPr>
        <p:txBody>
          <a:bodyPr wrap="square" lIns="0" tIns="0" rIns="0" bIns="0" rtlCol="0" anchor="t"/>
          <a:lstStyle/>
          <a:p>
            <a:pPr algn="just">
              <a:lnSpc>
                <a:spcPts val="2700"/>
              </a:lnSpc>
            </a:pPr>
            <a:r>
              <a:rPr lang="en-US" sz="2400" dirty="0" err="1">
                <a:solidFill>
                  <a:srgbClr val="384653"/>
                </a:solidFill>
                <a:latin typeface="Times New Roman" pitchFamily="18" charset="0"/>
                <a:ea typeface="Montserrat" pitchFamily="34" charset="-122"/>
                <a:cs typeface="Times New Roman" pitchFamily="18" charset="0"/>
              </a:rPr>
              <a:t>toàn</a:t>
            </a:r>
            <a:r>
              <a:rPr lang="en-US" sz="2400" dirty="0">
                <a:solidFill>
                  <a:srgbClr val="384653"/>
                </a:solidFill>
                <a:latin typeface="Times New Roman" pitchFamily="18" charset="0"/>
                <a:ea typeface="Montserrat" pitchFamily="34" charset="-122"/>
                <a:cs typeface="Times New Roman" pitchFamily="18" charset="0"/>
              </a:rPr>
              <a:t> </a:t>
            </a:r>
            <a:r>
              <a:rPr lang="en-US" sz="2400" dirty="0" err="1">
                <a:solidFill>
                  <a:srgbClr val="384653"/>
                </a:solidFill>
                <a:latin typeface="Times New Roman" pitchFamily="18" charset="0"/>
                <a:ea typeface="Montserrat" pitchFamily="34" charset="-122"/>
                <a:cs typeface="Times New Roman" pitchFamily="18" charset="0"/>
              </a:rPr>
              <a:t>thể</a:t>
            </a:r>
            <a:r>
              <a:rPr lang="en-US" sz="2400" dirty="0">
                <a:solidFill>
                  <a:srgbClr val="384653"/>
                </a:solidFill>
                <a:latin typeface="Times New Roman" pitchFamily="18" charset="0"/>
                <a:ea typeface="Montserrat" pitchFamily="34" charset="-122"/>
                <a:cs typeface="Times New Roman" pitchFamily="18" charset="0"/>
              </a:rPr>
              <a:t> </a:t>
            </a:r>
            <a:r>
              <a:rPr lang="en-US" sz="2400" dirty="0" err="1">
                <a:solidFill>
                  <a:srgbClr val="384653"/>
                </a:solidFill>
                <a:latin typeface="Times New Roman" pitchFamily="18" charset="0"/>
                <a:ea typeface="Montserrat" pitchFamily="34" charset="-122"/>
                <a:cs typeface="Times New Roman" pitchFamily="18" charset="0"/>
              </a:rPr>
              <a:t>hoặc</a:t>
            </a:r>
            <a:r>
              <a:rPr lang="en-US" sz="2400" dirty="0">
                <a:solidFill>
                  <a:srgbClr val="384653"/>
                </a:solidFill>
                <a:latin typeface="Times New Roman" pitchFamily="18" charset="0"/>
                <a:ea typeface="Montserrat" pitchFamily="34" charset="-122"/>
                <a:cs typeface="Times New Roman" pitchFamily="18" charset="0"/>
              </a:rPr>
              <a:t> </a:t>
            </a:r>
            <a:r>
              <a:rPr lang="en-US" sz="2400" dirty="0" err="1">
                <a:solidFill>
                  <a:srgbClr val="384653"/>
                </a:solidFill>
                <a:latin typeface="Times New Roman" pitchFamily="18" charset="0"/>
                <a:ea typeface="Montserrat" pitchFamily="34" charset="-122"/>
                <a:cs typeface="Times New Roman" pitchFamily="18" charset="0"/>
              </a:rPr>
              <a:t>khu</a:t>
            </a:r>
            <a:r>
              <a:rPr lang="en-US" sz="2400" dirty="0">
                <a:solidFill>
                  <a:srgbClr val="384653"/>
                </a:solidFill>
                <a:latin typeface="Times New Roman" pitchFamily="18" charset="0"/>
                <a:ea typeface="Montserrat" pitchFamily="34" charset="-122"/>
                <a:cs typeface="Times New Roman" pitchFamily="18" charset="0"/>
              </a:rPr>
              <a:t> </a:t>
            </a:r>
            <a:r>
              <a:rPr lang="en-US" sz="2400" dirty="0" err="1">
                <a:solidFill>
                  <a:srgbClr val="384653"/>
                </a:solidFill>
                <a:latin typeface="Times New Roman" pitchFamily="18" charset="0"/>
                <a:ea typeface="Montserrat" pitchFamily="34" charset="-122"/>
                <a:cs typeface="Times New Roman" pitchFamily="18" charset="0"/>
              </a:rPr>
              <a:t>trú</a:t>
            </a:r>
            <a:r>
              <a:rPr lang="en-US" sz="2400" dirty="0">
                <a:solidFill>
                  <a:srgbClr val="384653"/>
                </a:solidFill>
                <a:latin typeface="Times New Roman" pitchFamily="18" charset="0"/>
                <a:ea typeface="Montserrat" pitchFamily="34" charset="-122"/>
                <a:cs typeface="Times New Roman" pitchFamily="18" charset="0"/>
              </a:rPr>
              <a:t>.</a:t>
            </a:r>
            <a:endParaRPr lang="en-US" sz="2400" dirty="0">
              <a:latin typeface="Times New Roman" pitchFamily="18" charset="0"/>
              <a:cs typeface="Times New Roman" pitchFamily="18" charset="0"/>
            </a:endParaRPr>
          </a:p>
        </p:txBody>
      </p:sp>
      <p:sp>
        <p:nvSpPr>
          <p:cNvPr id="15" name="Shape 1"/>
          <p:cNvSpPr/>
          <p:nvPr/>
        </p:nvSpPr>
        <p:spPr>
          <a:xfrm>
            <a:off x="4852154" y="3541827"/>
            <a:ext cx="4226838" cy="1902625"/>
          </a:xfrm>
          <a:prstGeom prst="roundRect">
            <a:avLst>
              <a:gd name="adj" fmla="val 6156"/>
            </a:avLst>
          </a:prstGeom>
          <a:solidFill>
            <a:srgbClr val="FFFFFF"/>
          </a:solidFill>
          <a:ln w="30480">
            <a:solidFill>
              <a:srgbClr val="BACFDD"/>
            </a:solidFill>
            <a:prstDash val="solid"/>
          </a:ln>
        </p:spPr>
      </p:sp>
      <p:sp>
        <p:nvSpPr>
          <p:cNvPr id="16" name="Text 2"/>
          <p:cNvSpPr/>
          <p:nvPr/>
        </p:nvSpPr>
        <p:spPr>
          <a:xfrm>
            <a:off x="5190649" y="3788882"/>
            <a:ext cx="2850713" cy="356235"/>
          </a:xfrm>
          <a:prstGeom prst="rect">
            <a:avLst/>
          </a:prstGeom>
          <a:noFill/>
          <a:ln/>
        </p:spPr>
        <p:txBody>
          <a:bodyPr wrap="none" lIns="0" tIns="0" rIns="0" bIns="0" rtlCol="0" anchor="t"/>
          <a:lstStyle/>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Không </a:t>
            </a:r>
            <a:r>
              <a:rPr lang="vi-VN" sz="2400" b="1" dirty="0">
                <a:solidFill>
                  <a:srgbClr val="384653"/>
                </a:solidFill>
                <a:latin typeface="Times New Roman" pitchFamily="18" charset="0"/>
                <a:ea typeface="Barlow Bold" pitchFamily="34" charset="-122"/>
                <a:cs typeface="Times New Roman" pitchFamily="18" charset="0"/>
              </a:rPr>
              <a:t>có tín hiệu bất </a:t>
            </a:r>
            <a:endParaRPr lang="en-US" sz="2400" b="1" dirty="0" smtClean="0">
              <a:solidFill>
                <a:srgbClr val="384653"/>
              </a:solidFill>
              <a:latin typeface="Times New Roman" pitchFamily="18" charset="0"/>
              <a:ea typeface="Barlow Bold" pitchFamily="34" charset="-122"/>
              <a:cs typeface="Times New Roman" pitchFamily="18" charset="0"/>
            </a:endParaRPr>
          </a:p>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thường </a:t>
            </a:r>
            <a:r>
              <a:rPr lang="vi-VN" sz="2400" b="1" dirty="0">
                <a:solidFill>
                  <a:srgbClr val="384653"/>
                </a:solidFill>
                <a:latin typeface="Times New Roman" pitchFamily="18" charset="0"/>
                <a:ea typeface="Barlow Bold" pitchFamily="34" charset="-122"/>
                <a:cs typeface="Times New Roman" pitchFamily="18" charset="0"/>
              </a:rPr>
              <a:t>rõ rệt </a:t>
            </a:r>
            <a:endParaRPr lang="en-US" sz="2400" dirty="0">
              <a:latin typeface="Times New Roman" pitchFamily="18" charset="0"/>
              <a:cs typeface="Times New Roman" pitchFamily="18" charset="0"/>
            </a:endParaRPr>
          </a:p>
        </p:txBody>
      </p:sp>
      <p:sp>
        <p:nvSpPr>
          <p:cNvPr id="17" name="Text 3"/>
          <p:cNvSpPr/>
          <p:nvPr/>
        </p:nvSpPr>
        <p:spPr>
          <a:xfrm>
            <a:off x="4995205" y="4589506"/>
            <a:ext cx="3836731" cy="1040130"/>
          </a:xfrm>
          <a:prstGeom prst="rect">
            <a:avLst/>
          </a:prstGeom>
          <a:noFill/>
          <a:ln/>
        </p:spPr>
        <p:txBody>
          <a:bodyPr wrap="square" lIns="0" tIns="0" rIns="0" bIns="0" rtlCol="0" anchor="t"/>
          <a:lstStyle/>
          <a:p>
            <a:pPr algn="just">
              <a:lnSpc>
                <a:spcPts val="2700"/>
              </a:lnSpc>
            </a:pPr>
            <a:r>
              <a:rPr lang="vi-VN" sz="2400" dirty="0">
                <a:solidFill>
                  <a:srgbClr val="384653"/>
                </a:solidFill>
                <a:latin typeface="Times New Roman" pitchFamily="18" charset="0"/>
                <a:ea typeface="Montserrat" pitchFamily="34" charset="-122"/>
                <a:cs typeface="Times New Roman" pitchFamily="18" charset="0"/>
              </a:rPr>
              <a:t>trên T2/FLAIR (nếu không kèm tổn thương mạch máu).</a:t>
            </a:r>
            <a:endParaRPr lang="en-US" sz="2400" dirty="0">
              <a:latin typeface="Times New Roman" pitchFamily="18" charset="0"/>
              <a:cs typeface="Times New Roman" pitchFamily="18" charset="0"/>
            </a:endParaRPr>
          </a:p>
        </p:txBody>
      </p:sp>
      <p:sp>
        <p:nvSpPr>
          <p:cNvPr id="18" name="Text 0"/>
          <p:cNvSpPr/>
          <p:nvPr/>
        </p:nvSpPr>
        <p:spPr>
          <a:xfrm>
            <a:off x="174984" y="5466286"/>
            <a:ext cx="8385215" cy="712708"/>
          </a:xfrm>
          <a:prstGeom prst="rect">
            <a:avLst/>
          </a:prstGeom>
          <a:noFill/>
          <a:ln/>
        </p:spPr>
        <p:txBody>
          <a:bodyPr wrap="none" lIns="0" tIns="0" rIns="0" bIns="0" rtlCol="0" anchor="t"/>
          <a:lstStyle/>
          <a:p>
            <a:pPr>
              <a:lnSpc>
                <a:spcPts val="5600"/>
              </a:lnSpc>
            </a:pPr>
            <a:r>
              <a:rPr lang="vi-VN" sz="2400" b="1" dirty="0">
                <a:solidFill>
                  <a:schemeClr val="accent5">
                    <a:lumMod val="75000"/>
                  </a:schemeClr>
                </a:solidFill>
                <a:latin typeface="Times New Roman" pitchFamily="18" charset="0"/>
                <a:ea typeface="Barlow Bold" pitchFamily="34" charset="-122"/>
                <a:cs typeface="Times New Roman" pitchFamily="18" charset="0"/>
              </a:rPr>
              <a:t>Các dạng thoái hóa đặc hiệu:</a:t>
            </a:r>
            <a:endParaRPr lang="en-US" sz="2400" dirty="0">
              <a:solidFill>
                <a:schemeClr val="accent5">
                  <a:lumMod val="75000"/>
                </a:schemeClr>
              </a:solidFill>
              <a:latin typeface="Times New Roman" pitchFamily="18" charset="0"/>
              <a:cs typeface="Times New Roman" pitchFamily="18" charset="0"/>
            </a:endParaRPr>
          </a:p>
        </p:txBody>
      </p:sp>
      <p:sp>
        <p:nvSpPr>
          <p:cNvPr id="19" name="Rectangle 18"/>
          <p:cNvSpPr/>
          <p:nvPr/>
        </p:nvSpPr>
        <p:spPr>
          <a:xfrm>
            <a:off x="174983" y="6178994"/>
            <a:ext cx="9457747" cy="1996444"/>
          </a:xfrm>
          <a:prstGeom prst="rect">
            <a:avLst/>
          </a:prstGeom>
        </p:spPr>
        <p:txBody>
          <a:bodyPr wrap="square">
            <a:spAutoFit/>
          </a:bodyPr>
          <a:lstStyle/>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Thoái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vỏ</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não</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toàn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thể</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gặp</a:t>
            </a:r>
            <a:r>
              <a:rPr lang="en-US" sz="2400" kern="0" dirty="0">
                <a:latin typeface="Times New Roman"/>
                <a:ea typeface="Times New Roman"/>
                <a:cs typeface="Times New Roman"/>
              </a:rPr>
              <a:t> ở </a:t>
            </a:r>
            <a:r>
              <a:rPr lang="en-US" sz="2400" kern="0" dirty="0" err="1">
                <a:latin typeface="Times New Roman"/>
                <a:ea typeface="Times New Roman"/>
                <a:cs typeface="Times New Roman"/>
              </a:rPr>
              <a:t>người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già</a:t>
            </a:r>
            <a:r>
              <a:rPr lang="en-US" sz="2400" kern="0" dirty="0">
                <a:latin typeface="Times New Roman"/>
                <a:ea typeface="Times New Roman"/>
                <a:cs typeface="Times New Roman"/>
              </a:rPr>
              <a:t>, Alzheimer.</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Thoái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vùng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trán</a:t>
            </a:r>
            <a:r>
              <a:rPr lang="en-US" sz="2400" b="1" kern="0" dirty="0">
                <a:latin typeface="Times New Roman"/>
                <a:ea typeface="Times New Roman"/>
                <a:cs typeface="Times New Roman"/>
              </a:rPr>
              <a:t> – </a:t>
            </a:r>
            <a:r>
              <a:rPr lang="en-US" sz="2400" b="1" kern="0" dirty="0" err="1">
                <a:latin typeface="Times New Roman"/>
                <a:ea typeface="Times New Roman"/>
                <a:cs typeface="Times New Roman"/>
              </a:rPr>
              <a:t>thái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dương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trong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bệnh</a:t>
            </a:r>
            <a:r>
              <a:rPr lang="en-US" sz="2400" kern="0" dirty="0">
                <a:latin typeface="Times New Roman"/>
                <a:ea typeface="Times New Roman"/>
                <a:cs typeface="Times New Roman"/>
              </a:rPr>
              <a:t> Pick.</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Thoái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tiểu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não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giãn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rộng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hố</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sau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tiểu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não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teo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do </a:t>
            </a:r>
            <a:r>
              <a:rPr lang="en-US" sz="2400" kern="0" dirty="0" err="1">
                <a:latin typeface="Times New Roman"/>
                <a:ea typeface="Times New Roman"/>
                <a:cs typeface="Times New Roman"/>
              </a:rPr>
              <a:t>rượu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thuốc</a:t>
            </a:r>
            <a:r>
              <a:rPr lang="en-US" sz="2400" kern="0" dirty="0">
                <a:latin typeface="Times New Roman"/>
                <a:ea typeface="Times New Roman"/>
                <a:cs typeface="Times New Roman"/>
              </a:rPr>
              <a:t>, di </a:t>
            </a:r>
            <a:r>
              <a:rPr lang="en-US" sz="2400" kern="0" dirty="0" err="1">
                <a:latin typeface="Times New Roman"/>
                <a:ea typeface="Times New Roman"/>
                <a:cs typeface="Times New Roman"/>
              </a:rPr>
              <a:t>truyền</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Tree>
    <p:extLst>
      <p:ext uri="{BB962C8B-B14F-4D97-AF65-F5344CB8AC3E}">
        <p14:creationId xmlns:p14="http://schemas.microsoft.com/office/powerpoint/2010/main" val="3149783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74985" y="33116"/>
            <a:ext cx="5701546"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Khai</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a:solidFill>
                  <a:schemeClr val="accent5">
                    <a:lumMod val="50000"/>
                  </a:schemeClr>
                </a:solidFill>
                <a:latin typeface="Times New Roman" pitchFamily="18" charset="0"/>
                <a:ea typeface="Barlow Bold" pitchFamily="34" charset="-122"/>
                <a:cs typeface="Times New Roman" pitchFamily="18" charset="0"/>
              </a:rPr>
              <a:t>thác MRI não</a:t>
            </a:r>
            <a:endParaRPr lang="en-US" sz="3600" dirty="0">
              <a:solidFill>
                <a:schemeClr val="accent5">
                  <a:lumMod val="50000"/>
                </a:schemeClr>
              </a:solidFill>
              <a:latin typeface="Times New Roman" pitchFamily="18" charset="0"/>
              <a:cs typeface="Times New Roman" pitchFamily="18" charset="0"/>
            </a:endParaRPr>
          </a:p>
        </p:txBody>
      </p:sp>
      <p:sp>
        <p:nvSpPr>
          <p:cNvPr id="5" name="Text 0"/>
          <p:cNvSpPr/>
          <p:nvPr/>
        </p:nvSpPr>
        <p:spPr>
          <a:xfrm>
            <a:off x="174985" y="638685"/>
            <a:ext cx="8385215" cy="712708"/>
          </a:xfrm>
          <a:prstGeom prst="rect">
            <a:avLst/>
          </a:prstGeom>
          <a:noFill/>
          <a:ln/>
        </p:spPr>
        <p:txBody>
          <a:bodyPr wrap="none" lIns="0" tIns="0" rIns="0" bIns="0" rtlCol="0" anchor="t"/>
          <a:lstStyle/>
          <a:p>
            <a:pPr algn="just">
              <a:lnSpc>
                <a:spcPct val="115000"/>
              </a:lnSpc>
              <a:spcAft>
                <a:spcPts val="800"/>
              </a:spcAft>
            </a:pPr>
            <a:r>
              <a:rPr lang="en-US" sz="3600" b="1" dirty="0">
                <a:solidFill>
                  <a:schemeClr val="accent5">
                    <a:lumMod val="75000"/>
                  </a:schemeClr>
                </a:solidFill>
                <a:latin typeface="Times New Roman" pitchFamily="18" charset="0"/>
                <a:ea typeface="Barlow Bold" pitchFamily="34" charset="-122"/>
                <a:cs typeface="Times New Roman" pitchFamily="18" charset="0"/>
              </a:rPr>
              <a:t>2.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Thoái</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hóa</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chất</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smtClean="0">
                <a:solidFill>
                  <a:schemeClr val="accent5">
                    <a:lumMod val="75000"/>
                  </a:schemeClr>
                </a:solidFill>
                <a:latin typeface="Times New Roman" pitchFamily="18" charset="0"/>
                <a:ea typeface="Barlow Bold" pitchFamily="34" charset="-122"/>
                <a:cs typeface="Times New Roman" pitchFamily="18" charset="0"/>
              </a:rPr>
              <a:t>trắng</a:t>
            </a:r>
            <a:r>
              <a:rPr lang="en-US" sz="3600" b="1" dirty="0" smtClean="0">
                <a:solidFill>
                  <a:schemeClr val="accent5">
                    <a:lumMod val="75000"/>
                  </a:schemeClr>
                </a:solidFill>
                <a:latin typeface="Times New Roman" pitchFamily="18" charset="0"/>
                <a:ea typeface="Barlow Bold" pitchFamily="34" charset="-122"/>
                <a:cs typeface="Times New Roman" pitchFamily="18" charset="0"/>
              </a:rPr>
              <a:t>: </a:t>
            </a:r>
            <a:r>
              <a:rPr lang="en-US" sz="2400" b="1" kern="0" dirty="0" err="1">
                <a:latin typeface="Times New Roman"/>
                <a:ea typeface="Times New Roman"/>
                <a:cs typeface="Times New Roman"/>
              </a:rPr>
              <a:t>Đặc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điểm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hình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ảnh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trên</a:t>
            </a:r>
            <a:r>
              <a:rPr lang="en-US" sz="2400" b="1" kern="0" dirty="0">
                <a:latin typeface="Times New Roman"/>
                <a:ea typeface="Times New Roman"/>
                <a:cs typeface="Times New Roman"/>
              </a:rPr>
              <a:t> MRI:</a:t>
            </a:r>
            <a:endParaRPr lang="en-US" sz="2400" kern="100" dirty="0">
              <a:latin typeface="Aptos"/>
              <a:ea typeface="等线"/>
              <a:cs typeface="Times New Roman"/>
            </a:endParaRPr>
          </a:p>
          <a:p>
            <a:pPr>
              <a:lnSpc>
                <a:spcPts val="5600"/>
              </a:lnSpc>
            </a:pPr>
            <a:endParaRPr lang="en-US" sz="3600" dirty="0">
              <a:solidFill>
                <a:schemeClr val="accent5">
                  <a:lumMod val="75000"/>
                </a:schemeClr>
              </a:solidFill>
              <a:latin typeface="Times New Roman" pitchFamily="18" charset="0"/>
              <a:cs typeface="Times New Roman" pitchFamily="18" charset="0"/>
            </a:endParaRPr>
          </a:p>
        </p:txBody>
      </p:sp>
      <p:sp>
        <p:nvSpPr>
          <p:cNvPr id="6" name="Shape 1"/>
          <p:cNvSpPr/>
          <p:nvPr/>
        </p:nvSpPr>
        <p:spPr>
          <a:xfrm>
            <a:off x="408741" y="1417531"/>
            <a:ext cx="4226838" cy="1902625"/>
          </a:xfrm>
          <a:prstGeom prst="roundRect">
            <a:avLst>
              <a:gd name="adj" fmla="val 6156"/>
            </a:avLst>
          </a:prstGeom>
          <a:solidFill>
            <a:srgbClr val="FFFFFF"/>
          </a:solidFill>
          <a:ln w="30480">
            <a:solidFill>
              <a:srgbClr val="BACFDD"/>
            </a:solidFill>
            <a:prstDash val="solid"/>
          </a:ln>
        </p:spPr>
      </p:sp>
      <p:sp>
        <p:nvSpPr>
          <p:cNvPr id="7" name="Text 2"/>
          <p:cNvSpPr/>
          <p:nvPr/>
        </p:nvSpPr>
        <p:spPr>
          <a:xfrm>
            <a:off x="747236" y="1664586"/>
            <a:ext cx="2850713" cy="356235"/>
          </a:xfrm>
          <a:prstGeom prst="rect">
            <a:avLst/>
          </a:prstGeom>
          <a:noFill/>
          <a:ln/>
        </p:spPr>
        <p:txBody>
          <a:bodyPr wrap="none" lIns="0" tIns="0" rIns="0" bIns="0" rtlCol="0" anchor="t"/>
          <a:lstStyle/>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Tăng </a:t>
            </a:r>
            <a:r>
              <a:rPr lang="vi-VN" sz="2400" b="1" dirty="0">
                <a:solidFill>
                  <a:srgbClr val="384653"/>
                </a:solidFill>
                <a:latin typeface="Times New Roman" pitchFamily="18" charset="0"/>
                <a:ea typeface="Barlow Bold" pitchFamily="34" charset="-122"/>
                <a:cs typeface="Times New Roman" pitchFamily="18" charset="0"/>
              </a:rPr>
              <a:t>tín hiệu trên T2/FLAIR</a:t>
            </a:r>
            <a:r>
              <a:rPr lang="vi-VN" sz="2400" b="1" dirty="0" smtClean="0">
                <a:solidFill>
                  <a:srgbClr val="384653"/>
                </a:solidFill>
                <a:latin typeface="Times New Roman" pitchFamily="18" charset="0"/>
                <a:ea typeface="Barlow Bold" pitchFamily="34" charset="-122"/>
                <a:cs typeface="Times New Roman" pitchFamily="18" charset="0"/>
              </a:rPr>
              <a:t>,</a:t>
            </a:r>
            <a:endParaRPr lang="en-US" sz="2400" b="1" dirty="0" smtClean="0">
              <a:solidFill>
                <a:srgbClr val="384653"/>
              </a:solidFill>
              <a:latin typeface="Times New Roman" pitchFamily="18" charset="0"/>
              <a:ea typeface="Barlow Bold" pitchFamily="34" charset="-122"/>
              <a:cs typeface="Times New Roman" pitchFamily="18" charset="0"/>
            </a:endParaRPr>
          </a:p>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 </a:t>
            </a:r>
            <a:r>
              <a:rPr lang="vi-VN" sz="2400" b="1" dirty="0">
                <a:solidFill>
                  <a:srgbClr val="384653"/>
                </a:solidFill>
                <a:latin typeface="Times New Roman" pitchFamily="18" charset="0"/>
                <a:ea typeface="Barlow Bold" pitchFamily="34" charset="-122"/>
                <a:cs typeface="Times New Roman" pitchFamily="18" charset="0"/>
              </a:rPr>
              <a:t>đẳng hoặc giảm nhẹ tín </a:t>
            </a:r>
            <a:r>
              <a:rPr lang="vi-VN" sz="2400" b="1" dirty="0" smtClean="0">
                <a:solidFill>
                  <a:srgbClr val="384653"/>
                </a:solidFill>
                <a:latin typeface="Times New Roman" pitchFamily="18" charset="0"/>
                <a:ea typeface="Barlow Bold" pitchFamily="34" charset="-122"/>
                <a:cs typeface="Times New Roman" pitchFamily="18" charset="0"/>
              </a:rPr>
              <a:t>hiệu</a:t>
            </a:r>
            <a:endParaRPr lang="en-US" sz="2400" b="1" dirty="0" smtClean="0">
              <a:solidFill>
                <a:srgbClr val="384653"/>
              </a:solidFill>
              <a:latin typeface="Times New Roman" pitchFamily="18" charset="0"/>
              <a:ea typeface="Barlow Bold" pitchFamily="34" charset="-122"/>
              <a:cs typeface="Times New Roman" pitchFamily="18" charset="0"/>
            </a:endParaRPr>
          </a:p>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 trên </a:t>
            </a:r>
            <a:r>
              <a:rPr lang="vi-VN" sz="2400" b="1" dirty="0">
                <a:solidFill>
                  <a:srgbClr val="384653"/>
                </a:solidFill>
                <a:latin typeface="Times New Roman" pitchFamily="18" charset="0"/>
                <a:ea typeface="Barlow Bold" pitchFamily="34" charset="-122"/>
                <a:cs typeface="Times New Roman" pitchFamily="18" charset="0"/>
              </a:rPr>
              <a:t>T1.</a:t>
            </a:r>
            <a:endParaRPr lang="en-US" sz="2400" dirty="0">
              <a:latin typeface="Times New Roman" pitchFamily="18" charset="0"/>
              <a:cs typeface="Times New Roman" pitchFamily="18" charset="0"/>
            </a:endParaRPr>
          </a:p>
        </p:txBody>
      </p:sp>
      <p:sp>
        <p:nvSpPr>
          <p:cNvPr id="9" name="Shape 4"/>
          <p:cNvSpPr/>
          <p:nvPr/>
        </p:nvSpPr>
        <p:spPr>
          <a:xfrm>
            <a:off x="4852154" y="1417531"/>
            <a:ext cx="9589060" cy="1902625"/>
          </a:xfrm>
          <a:prstGeom prst="roundRect">
            <a:avLst>
              <a:gd name="adj" fmla="val 6156"/>
            </a:avLst>
          </a:prstGeom>
          <a:solidFill>
            <a:srgbClr val="FFFFFF"/>
          </a:solidFill>
          <a:ln w="30480">
            <a:solidFill>
              <a:srgbClr val="BACFDD"/>
            </a:solidFill>
            <a:prstDash val="solid"/>
          </a:ln>
        </p:spPr>
      </p:sp>
      <p:sp>
        <p:nvSpPr>
          <p:cNvPr id="10" name="Text 5"/>
          <p:cNvSpPr/>
          <p:nvPr/>
        </p:nvSpPr>
        <p:spPr>
          <a:xfrm>
            <a:off x="5190648" y="1486468"/>
            <a:ext cx="2850713" cy="356235"/>
          </a:xfrm>
          <a:prstGeom prst="rect">
            <a:avLst/>
          </a:prstGeom>
          <a:noFill/>
          <a:ln/>
        </p:spPr>
        <p:txBody>
          <a:bodyPr wrap="none" lIns="0" tIns="0" rIns="0" bIns="0" rtlCol="0" anchor="t"/>
          <a:lstStyle/>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Phân </a:t>
            </a:r>
            <a:r>
              <a:rPr lang="vi-VN" sz="2400" b="1" dirty="0">
                <a:solidFill>
                  <a:srgbClr val="384653"/>
                </a:solidFill>
                <a:latin typeface="Times New Roman" pitchFamily="18" charset="0"/>
                <a:ea typeface="Barlow Bold" pitchFamily="34" charset="-122"/>
                <a:cs typeface="Times New Roman" pitchFamily="18" charset="0"/>
              </a:rPr>
              <a:t>bố điển hình:</a:t>
            </a:r>
            <a:endParaRPr lang="en-US" sz="2400" dirty="0">
              <a:latin typeface="Times New Roman" pitchFamily="18" charset="0"/>
              <a:cs typeface="Times New Roman" pitchFamily="18" charset="0"/>
            </a:endParaRPr>
          </a:p>
        </p:txBody>
      </p:sp>
      <p:sp>
        <p:nvSpPr>
          <p:cNvPr id="11" name="Text 6"/>
          <p:cNvSpPr/>
          <p:nvPr/>
        </p:nvSpPr>
        <p:spPr>
          <a:xfrm>
            <a:off x="4995205" y="2020821"/>
            <a:ext cx="9288353" cy="693420"/>
          </a:xfrm>
          <a:prstGeom prst="rect">
            <a:avLst/>
          </a:prstGeom>
          <a:noFill/>
          <a:ln/>
        </p:spPr>
        <p:txBody>
          <a:bodyPr wrap="square" lIns="0" tIns="0" rIns="0" bIns="0" rtlCol="0" anchor="t"/>
          <a:lstStyle/>
          <a:p>
            <a:pPr marL="342900" indent="-342900" algn="just">
              <a:lnSpc>
                <a:spcPts val="2700"/>
              </a:lnSpc>
              <a:buFont typeface="Arial" pitchFamily="34" charset="0"/>
              <a:buChar char="•"/>
            </a:pPr>
            <a:r>
              <a:rPr lang="vi-VN" sz="2400" dirty="0" smtClean="0">
                <a:solidFill>
                  <a:srgbClr val="384653"/>
                </a:solidFill>
                <a:latin typeface="Times New Roman" pitchFamily="18" charset="0"/>
                <a:ea typeface="Montserrat" pitchFamily="34" charset="-122"/>
                <a:cs typeface="Times New Roman" pitchFamily="18" charset="0"/>
              </a:rPr>
              <a:t>Vùng </a:t>
            </a:r>
            <a:r>
              <a:rPr lang="vi-VN" sz="2400" dirty="0">
                <a:solidFill>
                  <a:srgbClr val="384653"/>
                </a:solidFill>
                <a:latin typeface="Times New Roman" pitchFamily="18" charset="0"/>
                <a:ea typeface="Montserrat" pitchFamily="34" charset="-122"/>
                <a:cs typeface="Times New Roman" pitchFamily="18" charset="0"/>
              </a:rPr>
              <a:t>quanh não thất: dải hoặc mảng tăng tín hiệu sát thành não thất (thường ở sừng trán và sừng chẩm</a:t>
            </a:r>
            <a:r>
              <a:rPr lang="vi-VN" sz="2400" dirty="0" smtClean="0">
                <a:solidFill>
                  <a:srgbClr val="384653"/>
                </a:solidFill>
                <a:latin typeface="Times New Roman" pitchFamily="18" charset="0"/>
                <a:ea typeface="Montserrat" pitchFamily="34" charset="-122"/>
                <a:cs typeface="Times New Roman" pitchFamily="18" charset="0"/>
              </a:rPr>
              <a:t>).</a:t>
            </a:r>
            <a:endParaRPr lang="en-US" sz="2400" dirty="0" smtClean="0">
              <a:solidFill>
                <a:srgbClr val="384653"/>
              </a:solidFill>
              <a:latin typeface="Times New Roman" pitchFamily="18" charset="0"/>
              <a:ea typeface="Montserrat" pitchFamily="34" charset="-122"/>
              <a:cs typeface="Times New Roman" pitchFamily="18" charset="0"/>
            </a:endParaRPr>
          </a:p>
          <a:p>
            <a:pPr marL="342900" indent="-342900" algn="just">
              <a:lnSpc>
                <a:spcPts val="2700"/>
              </a:lnSpc>
              <a:buFont typeface="Arial" pitchFamily="34" charset="0"/>
              <a:buChar char="•"/>
            </a:pPr>
            <a:r>
              <a:rPr lang="vi-VN" sz="2400" dirty="0" smtClean="0">
                <a:solidFill>
                  <a:srgbClr val="384653"/>
                </a:solidFill>
                <a:latin typeface="Times New Roman" pitchFamily="18" charset="0"/>
                <a:ea typeface="Montserrat" pitchFamily="34" charset="-122"/>
                <a:cs typeface="Times New Roman" pitchFamily="18" charset="0"/>
              </a:rPr>
              <a:t>Vùng </a:t>
            </a:r>
            <a:r>
              <a:rPr lang="vi-VN" sz="2400" dirty="0">
                <a:solidFill>
                  <a:srgbClr val="384653"/>
                </a:solidFill>
                <a:latin typeface="Times New Roman" pitchFamily="18" charset="0"/>
                <a:ea typeface="Montserrat" pitchFamily="34" charset="-122"/>
                <a:cs typeface="Times New Roman" pitchFamily="18" charset="0"/>
              </a:rPr>
              <a:t>dưới vỏ: các ổ rải rác, không đối xứng, có thể lan tỏa khi nặng.</a:t>
            </a:r>
          </a:p>
        </p:txBody>
      </p:sp>
      <p:sp>
        <p:nvSpPr>
          <p:cNvPr id="12" name="Shape 7"/>
          <p:cNvSpPr/>
          <p:nvPr/>
        </p:nvSpPr>
        <p:spPr>
          <a:xfrm>
            <a:off x="408741" y="3537528"/>
            <a:ext cx="4226957" cy="951312"/>
          </a:xfrm>
          <a:prstGeom prst="roundRect">
            <a:avLst>
              <a:gd name="adj" fmla="val 6156"/>
            </a:avLst>
          </a:prstGeom>
          <a:solidFill>
            <a:srgbClr val="FFFFFF"/>
          </a:solidFill>
          <a:ln w="30480">
            <a:solidFill>
              <a:srgbClr val="BACFDD"/>
            </a:solidFill>
            <a:prstDash val="solid"/>
          </a:ln>
        </p:spPr>
      </p:sp>
      <p:sp>
        <p:nvSpPr>
          <p:cNvPr id="13" name="Text 8"/>
          <p:cNvSpPr/>
          <p:nvPr/>
        </p:nvSpPr>
        <p:spPr>
          <a:xfrm>
            <a:off x="747236" y="3784582"/>
            <a:ext cx="3641408" cy="712470"/>
          </a:xfrm>
          <a:prstGeom prst="rect">
            <a:avLst/>
          </a:prstGeom>
          <a:noFill/>
          <a:ln/>
        </p:spPr>
        <p:txBody>
          <a:bodyPr wrap="square" lIns="0" tIns="0" rIns="0" bIns="0" rtlCol="0" anchor="t"/>
          <a:lstStyle/>
          <a:p>
            <a:pPr algn="just">
              <a:lnSpc>
                <a:spcPts val="2800"/>
              </a:lnSpc>
            </a:pPr>
            <a:r>
              <a:rPr lang="en-US" sz="2400" b="1" dirty="0" err="1" smtClean="0">
                <a:solidFill>
                  <a:srgbClr val="384653"/>
                </a:solidFill>
                <a:latin typeface="Times New Roman" pitchFamily="18" charset="0"/>
                <a:ea typeface="Barlow Bold" pitchFamily="34" charset="-122"/>
                <a:cs typeface="Times New Roman" pitchFamily="18" charset="0"/>
              </a:rPr>
              <a:t>Không</a:t>
            </a:r>
            <a:r>
              <a:rPr lang="en-US" sz="2400" b="1" dirty="0" smtClean="0">
                <a:solidFill>
                  <a:srgbClr val="384653"/>
                </a:solidFill>
                <a:latin typeface="Times New Roman" pitchFamily="18" charset="0"/>
                <a:ea typeface="Barlow Bold" pitchFamily="34" charset="-122"/>
                <a:cs typeface="Times New Roman" pitchFamily="18" charset="0"/>
              </a:rPr>
              <a:t> </a:t>
            </a:r>
            <a:r>
              <a:rPr lang="en-US" sz="2400" b="1" dirty="0" err="1">
                <a:solidFill>
                  <a:srgbClr val="384653"/>
                </a:solidFill>
                <a:latin typeface="Times New Roman" pitchFamily="18" charset="0"/>
                <a:ea typeface="Barlow Bold" pitchFamily="34" charset="-122"/>
                <a:cs typeface="Times New Roman" pitchFamily="18" charset="0"/>
              </a:rPr>
              <a:t>hiệu</a:t>
            </a:r>
            <a:r>
              <a:rPr lang="en-US" sz="2400" b="1" dirty="0">
                <a:solidFill>
                  <a:srgbClr val="384653"/>
                </a:solidFill>
                <a:latin typeface="Times New Roman" pitchFamily="18" charset="0"/>
                <a:ea typeface="Barlow Bold" pitchFamily="34" charset="-122"/>
                <a:cs typeface="Times New Roman" pitchFamily="18" charset="0"/>
              </a:rPr>
              <a:t> </a:t>
            </a:r>
            <a:r>
              <a:rPr lang="en-US" sz="2400" b="1" dirty="0" err="1">
                <a:solidFill>
                  <a:srgbClr val="384653"/>
                </a:solidFill>
                <a:latin typeface="Times New Roman" pitchFamily="18" charset="0"/>
                <a:ea typeface="Barlow Bold" pitchFamily="34" charset="-122"/>
                <a:cs typeface="Times New Roman" pitchFamily="18" charset="0"/>
              </a:rPr>
              <a:t>ứng</a:t>
            </a:r>
            <a:r>
              <a:rPr lang="en-US" sz="2400" b="1" dirty="0">
                <a:solidFill>
                  <a:srgbClr val="384653"/>
                </a:solidFill>
                <a:latin typeface="Times New Roman" pitchFamily="18" charset="0"/>
                <a:ea typeface="Barlow Bold" pitchFamily="34" charset="-122"/>
                <a:cs typeface="Times New Roman" pitchFamily="18" charset="0"/>
              </a:rPr>
              <a:t> </a:t>
            </a:r>
            <a:r>
              <a:rPr lang="en-US" sz="2400" b="1" dirty="0" err="1">
                <a:solidFill>
                  <a:srgbClr val="384653"/>
                </a:solidFill>
                <a:latin typeface="Times New Roman" pitchFamily="18" charset="0"/>
                <a:ea typeface="Barlow Bold" pitchFamily="34" charset="-122"/>
                <a:cs typeface="Times New Roman" pitchFamily="18" charset="0"/>
              </a:rPr>
              <a:t>khối</a:t>
            </a:r>
            <a:r>
              <a:rPr lang="en-US" sz="2400" b="1" dirty="0">
                <a:solidFill>
                  <a:srgbClr val="384653"/>
                </a:solidFill>
                <a:latin typeface="Times New Roman" pitchFamily="18" charset="0"/>
                <a:ea typeface="Barlow Bold" pitchFamily="34" charset="-122"/>
                <a:cs typeface="Times New Roman" pitchFamily="18" charset="0"/>
              </a:rPr>
              <a:t>.</a:t>
            </a:r>
            <a:endParaRPr lang="en-US" sz="2400" dirty="0">
              <a:latin typeface="Times New Roman" pitchFamily="18" charset="0"/>
              <a:cs typeface="Times New Roman" pitchFamily="18" charset="0"/>
            </a:endParaRPr>
          </a:p>
        </p:txBody>
      </p:sp>
      <p:sp>
        <p:nvSpPr>
          <p:cNvPr id="15" name="Shape 1"/>
          <p:cNvSpPr/>
          <p:nvPr/>
        </p:nvSpPr>
        <p:spPr>
          <a:xfrm>
            <a:off x="4852154" y="3541828"/>
            <a:ext cx="9589060" cy="947012"/>
          </a:xfrm>
          <a:prstGeom prst="roundRect">
            <a:avLst>
              <a:gd name="adj" fmla="val 6156"/>
            </a:avLst>
          </a:prstGeom>
          <a:solidFill>
            <a:srgbClr val="FFFFFF"/>
          </a:solidFill>
          <a:ln w="30480">
            <a:solidFill>
              <a:srgbClr val="BACFDD"/>
            </a:solidFill>
            <a:prstDash val="solid"/>
          </a:ln>
        </p:spPr>
      </p:sp>
      <p:sp>
        <p:nvSpPr>
          <p:cNvPr id="16" name="Text 2"/>
          <p:cNvSpPr/>
          <p:nvPr/>
        </p:nvSpPr>
        <p:spPr>
          <a:xfrm>
            <a:off x="5190649" y="3788882"/>
            <a:ext cx="2850713" cy="356235"/>
          </a:xfrm>
          <a:prstGeom prst="rect">
            <a:avLst/>
          </a:prstGeom>
          <a:noFill/>
          <a:ln/>
        </p:spPr>
        <p:txBody>
          <a:bodyPr wrap="none" lIns="0" tIns="0" rIns="0" bIns="0" rtlCol="0" anchor="t"/>
          <a:lstStyle/>
          <a:p>
            <a:pPr algn="just">
              <a:lnSpc>
                <a:spcPts val="2800"/>
              </a:lnSpc>
            </a:pPr>
            <a:r>
              <a:rPr lang="vi-VN" sz="2400" b="1" dirty="0" smtClean="0">
                <a:solidFill>
                  <a:srgbClr val="384653"/>
                </a:solidFill>
                <a:latin typeface="Times New Roman" pitchFamily="18" charset="0"/>
                <a:ea typeface="Barlow Bold" pitchFamily="34" charset="-122"/>
                <a:cs typeface="Times New Roman" pitchFamily="18" charset="0"/>
              </a:rPr>
              <a:t>Không </a:t>
            </a:r>
            <a:r>
              <a:rPr lang="vi-VN" sz="2400" b="1" dirty="0">
                <a:solidFill>
                  <a:srgbClr val="384653"/>
                </a:solidFill>
                <a:latin typeface="Times New Roman" pitchFamily="18" charset="0"/>
                <a:ea typeface="Barlow Bold" pitchFamily="34" charset="-122"/>
                <a:cs typeface="Times New Roman" pitchFamily="18" charset="0"/>
              </a:rPr>
              <a:t>tăng tín hiệu khu trú dạng nhồi máu cấp.</a:t>
            </a:r>
            <a:endParaRPr lang="en-US" sz="2400" dirty="0">
              <a:latin typeface="Times New Roman" pitchFamily="18" charset="0"/>
              <a:cs typeface="Times New Roman" pitchFamily="18" charset="0"/>
            </a:endParaRPr>
          </a:p>
        </p:txBody>
      </p:sp>
      <p:sp>
        <p:nvSpPr>
          <p:cNvPr id="19" name="Rectangle 18"/>
          <p:cNvSpPr/>
          <p:nvPr/>
        </p:nvSpPr>
        <p:spPr>
          <a:xfrm>
            <a:off x="281716" y="4709874"/>
            <a:ext cx="14266231" cy="1469120"/>
          </a:xfrm>
          <a:prstGeom prst="rect">
            <a:avLst/>
          </a:prstGeom>
        </p:spPr>
        <p:txBody>
          <a:bodyPr wrap="square">
            <a:spAutoFit/>
          </a:bodyPr>
          <a:lstStyle/>
          <a:p>
            <a:pPr algn="just">
              <a:lnSpc>
                <a:spcPct val="115000"/>
              </a:lnSpc>
              <a:spcAft>
                <a:spcPts val="800"/>
              </a:spcAft>
            </a:pPr>
            <a:r>
              <a:rPr lang="en-US" sz="2400" b="1" kern="0" dirty="0" err="1" smtClean="0">
                <a:solidFill>
                  <a:schemeClr val="accent5">
                    <a:lumMod val="75000"/>
                  </a:schemeClr>
                </a:solidFill>
                <a:latin typeface="Times New Roman"/>
                <a:ea typeface="Times New Roman"/>
                <a:cs typeface="Times New Roman"/>
              </a:rPr>
              <a:t>Thường</a:t>
            </a:r>
            <a:r>
              <a:rPr lang="en-US" sz="2400" b="1" kern="0" dirty="0" smtClean="0">
                <a:solidFill>
                  <a:schemeClr val="accent5">
                    <a:lumMod val="75000"/>
                  </a:schemeClr>
                </a:solidFill>
                <a:latin typeface="Times New Roman"/>
                <a:ea typeface="Times New Roman"/>
                <a:cs typeface="Times New Roman"/>
              </a:rPr>
              <a:t> </a:t>
            </a:r>
            <a:r>
              <a:rPr lang="en-US" sz="2400" b="1" kern="0" dirty="0" err="1">
                <a:solidFill>
                  <a:schemeClr val="accent5">
                    <a:lumMod val="75000"/>
                  </a:schemeClr>
                </a:solidFill>
                <a:latin typeface="Times New Roman"/>
                <a:ea typeface="Times New Roman"/>
                <a:cs typeface="Times New Roman"/>
              </a:rPr>
              <a:t>gặp</a:t>
            </a:r>
            <a:r>
              <a:rPr lang="en-US" sz="2400" b="1" kern="0" dirty="0">
                <a:solidFill>
                  <a:schemeClr val="accent5">
                    <a:lumMod val="75000"/>
                  </a:schemeClr>
                </a:solidFill>
                <a:latin typeface="Times New Roman"/>
                <a:ea typeface="Times New Roman"/>
                <a:cs typeface="Times New Roman"/>
              </a:rPr>
              <a:t> </a:t>
            </a:r>
            <a:r>
              <a:rPr lang="en-US" sz="2400" b="1" kern="0" dirty="0" err="1">
                <a:solidFill>
                  <a:schemeClr val="accent5">
                    <a:lumMod val="75000"/>
                  </a:schemeClr>
                </a:solidFill>
                <a:latin typeface="Times New Roman"/>
                <a:ea typeface="Times New Roman"/>
                <a:cs typeface="Times New Roman"/>
              </a:rPr>
              <a:t>trong</a:t>
            </a:r>
            <a:r>
              <a:rPr lang="en-US" sz="2400" b="1" kern="0" dirty="0">
                <a:solidFill>
                  <a:schemeClr val="accent5">
                    <a:lumMod val="75000"/>
                  </a:schemeClr>
                </a:solidFill>
                <a:latin typeface="Times New Roman"/>
                <a:ea typeface="Times New Roman"/>
                <a:cs typeface="Times New Roman"/>
              </a:rPr>
              <a:t>:</a:t>
            </a:r>
            <a:endParaRPr lang="en-US" sz="2400" kern="100" dirty="0">
              <a:solidFill>
                <a:schemeClr val="accent5">
                  <a:lumMod val="75000"/>
                </a:schemeClr>
              </a:solidFill>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Biểu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hiện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của</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bệnh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mạch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máu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nhỏ</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mạn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tính</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thiểu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năng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tuần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hoàn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não</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tăng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huyết</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áp</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mạn</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lão</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hoặc</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bệnh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lý</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chuyển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đái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tháo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đường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suy</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thận</a:t>
            </a:r>
            <a:r>
              <a:rPr lang="en-US" sz="2400" kern="0" dirty="0">
                <a:latin typeface="Times New Roman"/>
                <a:ea typeface="Times New Roman"/>
                <a:cs typeface="Times New Roman"/>
              </a:rPr>
              <a:t>...).</a:t>
            </a:r>
            <a:endParaRPr lang="en-US" sz="2000" kern="100" dirty="0">
              <a:effectLst/>
              <a:latin typeface="Aptos"/>
              <a:ea typeface="等线"/>
              <a:cs typeface="Times New Roman"/>
            </a:endParaRPr>
          </a:p>
        </p:txBody>
      </p:sp>
      <p:sp>
        <p:nvSpPr>
          <p:cNvPr id="20" name="Rectangle 19"/>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27411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74985" y="33116"/>
            <a:ext cx="5701546"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Khai</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a:solidFill>
                  <a:schemeClr val="accent5">
                    <a:lumMod val="50000"/>
                  </a:schemeClr>
                </a:solidFill>
                <a:latin typeface="Times New Roman" pitchFamily="18" charset="0"/>
                <a:ea typeface="Barlow Bold" pitchFamily="34" charset="-122"/>
                <a:cs typeface="Times New Roman" pitchFamily="18" charset="0"/>
              </a:rPr>
              <a:t>thác MRI não</a:t>
            </a:r>
            <a:endParaRPr lang="en-US" sz="3600" dirty="0">
              <a:solidFill>
                <a:schemeClr val="accent5">
                  <a:lumMod val="50000"/>
                </a:schemeClr>
              </a:solidFill>
              <a:latin typeface="Times New Roman" pitchFamily="18" charset="0"/>
              <a:cs typeface="Times New Roman" pitchFamily="18" charset="0"/>
            </a:endParaRPr>
          </a:p>
        </p:txBody>
      </p:sp>
      <p:sp>
        <p:nvSpPr>
          <p:cNvPr id="5" name="Text 0"/>
          <p:cNvSpPr/>
          <p:nvPr/>
        </p:nvSpPr>
        <p:spPr>
          <a:xfrm>
            <a:off x="174985" y="638685"/>
            <a:ext cx="8385215" cy="712708"/>
          </a:xfrm>
          <a:prstGeom prst="rect">
            <a:avLst/>
          </a:prstGeom>
          <a:noFill/>
          <a:ln/>
        </p:spPr>
        <p:txBody>
          <a:bodyPr wrap="none" lIns="0" tIns="0" rIns="0" bIns="0" rtlCol="0" anchor="t"/>
          <a:lstStyle/>
          <a:p>
            <a:pPr algn="just">
              <a:lnSpc>
                <a:spcPct val="115000"/>
              </a:lnSpc>
              <a:spcAft>
                <a:spcPts val="800"/>
              </a:spcAft>
            </a:pPr>
            <a:r>
              <a:rPr lang="en-US" sz="3600" b="1" dirty="0">
                <a:solidFill>
                  <a:schemeClr val="accent5">
                    <a:lumMod val="75000"/>
                  </a:schemeClr>
                </a:solidFill>
                <a:latin typeface="Times New Roman" pitchFamily="18" charset="0"/>
                <a:ea typeface="Barlow Bold" pitchFamily="34" charset="-122"/>
                <a:cs typeface="Times New Roman" pitchFamily="18" charset="0"/>
              </a:rPr>
              <a:t>3.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Thoái</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hóa</a:t>
            </a:r>
            <a:r>
              <a:rPr lang="en-US" sz="3600" b="1" dirty="0">
                <a:solidFill>
                  <a:schemeClr val="accent5">
                    <a:lumMod val="75000"/>
                  </a:schemeClr>
                </a:solidFill>
                <a:latin typeface="Times New Roman" pitchFamily="18" charset="0"/>
                <a:ea typeface="Barlow Bold" pitchFamily="34" charset="-122"/>
                <a:cs typeface="Times New Roman" pitchFamily="18" charset="0"/>
              </a:rPr>
              <a:t> myelin </a:t>
            </a:r>
            <a:r>
              <a:rPr lang="en-US" sz="3600" b="1" dirty="0" err="1">
                <a:solidFill>
                  <a:schemeClr val="accent5">
                    <a:lumMod val="75000"/>
                  </a:schemeClr>
                </a:solidFill>
                <a:latin typeface="Times New Roman" pitchFamily="18" charset="0"/>
                <a:ea typeface="Barlow Bold" pitchFamily="34" charset="-122"/>
                <a:cs typeface="Times New Roman" pitchFamily="18" charset="0"/>
              </a:rPr>
              <a:t>là</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quá</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trình</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phá</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hủy</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hoặc</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mất</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lớp</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bao</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smtClean="0">
                <a:solidFill>
                  <a:schemeClr val="accent5">
                    <a:lumMod val="75000"/>
                  </a:schemeClr>
                </a:solidFill>
                <a:latin typeface="Times New Roman" pitchFamily="18" charset="0"/>
                <a:ea typeface="Barlow Bold" pitchFamily="34" charset="-122"/>
                <a:cs typeface="Times New Roman" pitchFamily="18" charset="0"/>
              </a:rPr>
              <a:t>myelin</a:t>
            </a:r>
          </a:p>
          <a:p>
            <a:pPr algn="just">
              <a:lnSpc>
                <a:spcPct val="115000"/>
              </a:lnSpc>
              <a:spcAft>
                <a:spcPts val="800"/>
              </a:spcAft>
            </a:pPr>
            <a:r>
              <a:rPr lang="en-US" sz="3600" b="1" dirty="0" smtClean="0">
                <a:solidFill>
                  <a:schemeClr val="accent5">
                    <a:lumMod val="75000"/>
                  </a:schemeClr>
                </a:solidFill>
                <a:latin typeface="Times New Roman" pitchFamily="18" charset="0"/>
                <a:ea typeface="Barlow Bold" pitchFamily="34" charset="-122"/>
                <a:cs typeface="Times New Roman" pitchFamily="18" charset="0"/>
              </a:rPr>
              <a:t> </a:t>
            </a:r>
            <a:endParaRPr lang="en-US" sz="3600" dirty="0">
              <a:solidFill>
                <a:schemeClr val="accent5">
                  <a:lumMod val="75000"/>
                </a:schemeClr>
              </a:solidFill>
              <a:latin typeface="Times New Roman" pitchFamily="18" charset="0"/>
              <a:cs typeface="Times New Roman" pitchFamily="18" charset="0"/>
            </a:endParaRPr>
          </a:p>
        </p:txBody>
      </p:sp>
      <p:sp>
        <p:nvSpPr>
          <p:cNvPr id="20" name="Rectangle 19"/>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Rectangle 1"/>
          <p:cNvSpPr/>
          <p:nvPr/>
        </p:nvSpPr>
        <p:spPr>
          <a:xfrm>
            <a:off x="679481" y="1335706"/>
            <a:ext cx="14266229" cy="461665"/>
          </a:xfrm>
          <a:prstGeom prst="rect">
            <a:avLst/>
          </a:prstGeom>
        </p:spPr>
        <p:txBody>
          <a:bodyPr wrap="square">
            <a:spAutoFit/>
          </a:bodyPr>
          <a:lstStyle/>
          <a:p>
            <a:r>
              <a:rPr lang="vi-VN" sz="2400" dirty="0">
                <a:solidFill>
                  <a:schemeClr val="accent5">
                    <a:lumMod val="75000"/>
                  </a:schemeClr>
                </a:solidFill>
                <a:latin typeface="Times New Roman" pitchFamily="18" charset="0"/>
                <a:cs typeface="Times New Roman" pitchFamily="18" charset="0"/>
              </a:rPr>
              <a:t>quanh sợi trục neuron, làm chậm dẫn truyền thần kinh và gây rối loạn chức năng thần kinh trung ương.</a:t>
            </a:r>
            <a:endParaRPr lang="en-US" sz="2400" dirty="0">
              <a:solidFill>
                <a:schemeClr val="accent5">
                  <a:lumMod val="75000"/>
                </a:schemeClr>
              </a:solidFill>
              <a:latin typeface="Times New Roman" pitchFamily="18" charset="0"/>
              <a:cs typeface="Times New Roman" pitchFamily="18" charset="0"/>
            </a:endParaRPr>
          </a:p>
        </p:txBody>
      </p:sp>
      <p:sp>
        <p:nvSpPr>
          <p:cNvPr id="4" name="Rectangle 3"/>
          <p:cNvSpPr/>
          <p:nvPr/>
        </p:nvSpPr>
        <p:spPr>
          <a:xfrm>
            <a:off x="174985" y="1941579"/>
            <a:ext cx="14234698" cy="1571712"/>
          </a:xfrm>
          <a:prstGeom prst="rect">
            <a:avLst/>
          </a:prstGeom>
        </p:spPr>
        <p:txBody>
          <a:bodyPr wrap="square">
            <a:spAutoFit/>
          </a:bodyPr>
          <a:lstStyle/>
          <a:p>
            <a:pPr algn="just">
              <a:lnSpc>
                <a:spcPct val="115000"/>
              </a:lnSpc>
              <a:spcAft>
                <a:spcPts val="800"/>
              </a:spcAft>
            </a:pP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do:</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Nguyên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phát</a:t>
            </a:r>
            <a:r>
              <a:rPr lang="en-US" sz="2400" b="1" kern="0" dirty="0">
                <a:latin typeface="Times New Roman"/>
                <a:ea typeface="Times New Roman"/>
                <a:cs typeface="Times New Roman"/>
              </a:rPr>
              <a: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bệnh</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tự</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miễn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như</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xơ</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cứng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rải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rác</a:t>
            </a:r>
            <a:r>
              <a:rPr lang="en-US" sz="2400" b="1"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Thứ</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phát</a:t>
            </a:r>
            <a:r>
              <a:rPr lang="en-US" sz="2400" b="1" kern="0" dirty="0">
                <a:latin typeface="Times New Roman"/>
                <a:ea typeface="Times New Roman"/>
                <a:cs typeface="Times New Roman"/>
              </a:rPr>
              <a:t>:</a:t>
            </a:r>
            <a:r>
              <a:rPr lang="en-US" sz="2400" kern="0" dirty="0">
                <a:latin typeface="Times New Roman"/>
                <a:ea typeface="Times New Roman"/>
                <a:cs typeface="Times New Roman"/>
              </a:rPr>
              <a:t> do </a:t>
            </a:r>
            <a:r>
              <a:rPr lang="en-US" sz="2400" b="1" kern="0" dirty="0" err="1">
                <a:latin typeface="Times New Roman"/>
                <a:ea typeface="Times New Roman"/>
                <a:cs typeface="Times New Roman"/>
              </a:rPr>
              <a:t>thiếu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máu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cục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bộ</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nhiễm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độc</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chấn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thiếu</a:t>
            </a:r>
            <a:r>
              <a:rPr lang="en-US" sz="2400" b="1" kern="0" dirty="0">
                <a:latin typeface="Times New Roman"/>
                <a:ea typeface="Times New Roman"/>
                <a:cs typeface="Times New Roman"/>
              </a:rPr>
              <a:t> vitamin B12</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nhiễm</a:t>
            </a:r>
            <a:r>
              <a:rPr lang="en-US" sz="2400" b="1" kern="0" dirty="0">
                <a:latin typeface="Times New Roman"/>
                <a:ea typeface="Times New Roman"/>
                <a:cs typeface="Times New Roman"/>
              </a:rPr>
              <a:t> virus</a:t>
            </a:r>
            <a:endParaRPr lang="en-US" sz="2400" kern="100" dirty="0">
              <a:effectLst/>
              <a:latin typeface="Aptos"/>
              <a:ea typeface="等线"/>
              <a:cs typeface="Times New Roman"/>
            </a:endParaRPr>
          </a:p>
        </p:txBody>
      </p:sp>
      <p:sp>
        <p:nvSpPr>
          <p:cNvPr id="17" name="Shape 5"/>
          <p:cNvSpPr/>
          <p:nvPr/>
        </p:nvSpPr>
        <p:spPr>
          <a:xfrm>
            <a:off x="174985" y="3513290"/>
            <a:ext cx="14234698" cy="4511357"/>
          </a:xfrm>
          <a:prstGeom prst="roundRect">
            <a:avLst>
              <a:gd name="adj" fmla="val 19937"/>
            </a:avLst>
          </a:prstGeom>
          <a:solidFill>
            <a:srgbClr val="D4E9F7"/>
          </a:solidFill>
          <a:ln w="7620">
            <a:solidFill>
              <a:srgbClr val="BACFDD"/>
            </a:solidFill>
            <a:prstDash val="solid"/>
          </a:ln>
        </p:spPr>
      </p:sp>
      <p:sp>
        <p:nvSpPr>
          <p:cNvPr id="8" name="Rectangle 1"/>
          <p:cNvSpPr>
            <a:spLocks noChangeArrowheads="1"/>
          </p:cNvSpPr>
          <p:nvPr/>
        </p:nvSpPr>
        <p:spPr bwMode="auto">
          <a:xfrm>
            <a:off x="433112" y="3725366"/>
            <a:ext cx="13811814"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 Trên T2 và FLAIR</a:t>
            </a: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Vùng tăng tín hiệu rõ rệt</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giới hạn </a:t>
            </a: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không đều</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lan tỏa hoặc rải rác</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Phân bố </a:t>
            </a: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không tuân theo vùng mạch máu</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mà </a:t>
            </a: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theo cấu trúc sợi trục</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Vị</a:t>
            </a:r>
            <a:r>
              <a:rPr kumimoji="0" lang="en-US"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trí</a:t>
            </a:r>
            <a:r>
              <a:rPr kumimoji="0" lang="en-US"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đặc</a:t>
            </a:r>
            <a:r>
              <a:rPr kumimoji="0" lang="en-US"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trưng</a:t>
            </a:r>
            <a:r>
              <a:rPr kumimoji="0" lang="en-US"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800100" marR="0" lvl="1" indent="-34290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Vùng</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cạnh</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não</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thất</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800100" marR="0" lvl="1" indent="-34290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Thể</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chai</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800100" marR="0" lvl="1" indent="-34290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Chất</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trắng</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dưới</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vỏ</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trán</a:t>
            </a:r>
            <a:r>
              <a:rPr kumimoji="0" lang="en-US"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en-US" altLang="zh-CN"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đỉnh</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800100" marR="0" lvl="1" indent="-34290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Thân não, tiểu não, tủy cổ</a:t>
            </a: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Dấu hiệu hay gặp:</a:t>
            </a: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“Dawson’s fingers”</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các dải tăng tín hiệu vuông góc thành não thất bên – điển hình trong xơ cứng rải rác.</a:t>
            </a:r>
            <a:endParaRPr kumimoji="0" lang="en-US" altLang="zh-CN" sz="2200" b="0" i="0" u="none" strike="noStrike" cap="none" normalizeH="0" baseline="0" dirty="0" smtClean="0">
              <a:ln>
                <a:noFill/>
              </a:ln>
              <a:solidFill>
                <a:schemeClr val="tx1"/>
              </a:solidFill>
              <a:effectLst/>
              <a:latin typeface="Times New Roman" pitchFamily="18" charset="0"/>
              <a:ea typeface="等线"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t-BR" altLang="zh-CN"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Tổn thương bèo nhạt, lan dọc bó sợi</a:t>
            </a:r>
            <a:r>
              <a:rPr kumimoji="0" lang="pt-BR" altLang="zh-CN"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thấy ở bệnh chuyển hóa hoặc nhiễm độc.</a:t>
            </a: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9405183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74985" y="33116"/>
            <a:ext cx="5701546"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Khai</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a:solidFill>
                  <a:schemeClr val="accent5">
                    <a:lumMod val="50000"/>
                  </a:schemeClr>
                </a:solidFill>
                <a:latin typeface="Times New Roman" pitchFamily="18" charset="0"/>
                <a:ea typeface="Barlow Bold" pitchFamily="34" charset="-122"/>
                <a:cs typeface="Times New Roman" pitchFamily="18" charset="0"/>
              </a:rPr>
              <a:t>thác MRI não</a:t>
            </a:r>
            <a:endParaRPr lang="en-US" sz="3600" dirty="0">
              <a:solidFill>
                <a:schemeClr val="accent5">
                  <a:lumMod val="50000"/>
                </a:schemeClr>
              </a:solidFill>
              <a:latin typeface="Times New Roman" pitchFamily="18" charset="0"/>
              <a:cs typeface="Times New Roman" pitchFamily="18" charset="0"/>
            </a:endParaRPr>
          </a:p>
        </p:txBody>
      </p:sp>
      <p:sp>
        <p:nvSpPr>
          <p:cNvPr id="5" name="Text 0"/>
          <p:cNvSpPr/>
          <p:nvPr/>
        </p:nvSpPr>
        <p:spPr>
          <a:xfrm>
            <a:off x="174985" y="638685"/>
            <a:ext cx="8385215" cy="712708"/>
          </a:xfrm>
          <a:prstGeom prst="rect">
            <a:avLst/>
          </a:prstGeom>
          <a:noFill/>
          <a:ln/>
        </p:spPr>
        <p:txBody>
          <a:bodyPr wrap="none" lIns="0" tIns="0" rIns="0" bIns="0" rtlCol="0" anchor="t"/>
          <a:lstStyle/>
          <a:p>
            <a:pPr algn="just">
              <a:lnSpc>
                <a:spcPct val="115000"/>
              </a:lnSpc>
              <a:spcAft>
                <a:spcPts val="800"/>
              </a:spcAft>
            </a:pPr>
            <a:r>
              <a:rPr lang="en-US" sz="3600" b="1" dirty="0">
                <a:solidFill>
                  <a:schemeClr val="accent5">
                    <a:lumMod val="75000"/>
                  </a:schemeClr>
                </a:solidFill>
                <a:latin typeface="Times New Roman" pitchFamily="18" charset="0"/>
                <a:ea typeface="Barlow Bold" pitchFamily="34" charset="-122"/>
                <a:cs typeface="Times New Roman" pitchFamily="18" charset="0"/>
              </a:rPr>
              <a:t>3.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Thoái</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hóa</a:t>
            </a:r>
            <a:r>
              <a:rPr lang="en-US" sz="3600" b="1" dirty="0">
                <a:solidFill>
                  <a:schemeClr val="accent5">
                    <a:lumMod val="75000"/>
                  </a:schemeClr>
                </a:solidFill>
                <a:latin typeface="Times New Roman" pitchFamily="18" charset="0"/>
                <a:ea typeface="Barlow Bold" pitchFamily="34" charset="-122"/>
                <a:cs typeface="Times New Roman" pitchFamily="18" charset="0"/>
              </a:rPr>
              <a:t> myelin </a:t>
            </a:r>
            <a:r>
              <a:rPr lang="en-US" sz="3600" b="1" dirty="0" err="1">
                <a:solidFill>
                  <a:schemeClr val="accent5">
                    <a:lumMod val="75000"/>
                  </a:schemeClr>
                </a:solidFill>
                <a:latin typeface="Times New Roman" pitchFamily="18" charset="0"/>
                <a:ea typeface="Barlow Bold" pitchFamily="34" charset="-122"/>
                <a:cs typeface="Times New Roman" pitchFamily="18" charset="0"/>
              </a:rPr>
              <a:t>là</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quá</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trình</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phá</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hủy</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hoặc</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mất</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lớp</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bao</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smtClean="0">
                <a:solidFill>
                  <a:schemeClr val="accent5">
                    <a:lumMod val="75000"/>
                  </a:schemeClr>
                </a:solidFill>
                <a:latin typeface="Times New Roman" pitchFamily="18" charset="0"/>
                <a:ea typeface="Barlow Bold" pitchFamily="34" charset="-122"/>
                <a:cs typeface="Times New Roman" pitchFamily="18" charset="0"/>
              </a:rPr>
              <a:t>myelin</a:t>
            </a:r>
          </a:p>
          <a:p>
            <a:pPr algn="just">
              <a:lnSpc>
                <a:spcPct val="115000"/>
              </a:lnSpc>
              <a:spcAft>
                <a:spcPts val="800"/>
              </a:spcAft>
            </a:pPr>
            <a:r>
              <a:rPr lang="en-US" sz="3600" b="1" dirty="0" smtClean="0">
                <a:solidFill>
                  <a:schemeClr val="accent5">
                    <a:lumMod val="75000"/>
                  </a:schemeClr>
                </a:solidFill>
                <a:latin typeface="Times New Roman" pitchFamily="18" charset="0"/>
                <a:ea typeface="Barlow Bold" pitchFamily="34" charset="-122"/>
                <a:cs typeface="Times New Roman" pitchFamily="18" charset="0"/>
              </a:rPr>
              <a:t> </a:t>
            </a:r>
            <a:endParaRPr lang="en-US" sz="3600" dirty="0">
              <a:solidFill>
                <a:schemeClr val="accent5">
                  <a:lumMod val="75000"/>
                </a:schemeClr>
              </a:solidFill>
              <a:latin typeface="Times New Roman" pitchFamily="18" charset="0"/>
              <a:cs typeface="Times New Roman" pitchFamily="18" charset="0"/>
            </a:endParaRPr>
          </a:p>
        </p:txBody>
      </p:sp>
      <p:sp>
        <p:nvSpPr>
          <p:cNvPr id="20" name="Rectangle 19"/>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Rectangle 1"/>
          <p:cNvSpPr/>
          <p:nvPr/>
        </p:nvSpPr>
        <p:spPr>
          <a:xfrm>
            <a:off x="679481" y="1132041"/>
            <a:ext cx="14266229" cy="461665"/>
          </a:xfrm>
          <a:prstGeom prst="rect">
            <a:avLst/>
          </a:prstGeom>
        </p:spPr>
        <p:txBody>
          <a:bodyPr wrap="square">
            <a:spAutoFit/>
          </a:bodyPr>
          <a:lstStyle/>
          <a:p>
            <a:r>
              <a:rPr lang="vi-VN" sz="2400" dirty="0">
                <a:solidFill>
                  <a:schemeClr val="accent5">
                    <a:lumMod val="75000"/>
                  </a:schemeClr>
                </a:solidFill>
                <a:latin typeface="Times New Roman" pitchFamily="18" charset="0"/>
                <a:cs typeface="Times New Roman" pitchFamily="18" charset="0"/>
              </a:rPr>
              <a:t>quanh sợi trục neuron, làm chậm dẫn truyền thần kinh và gây rối loạn chức năng thần kinh trung ương.</a:t>
            </a:r>
            <a:endParaRPr lang="en-US" sz="2400" dirty="0">
              <a:solidFill>
                <a:schemeClr val="accent5">
                  <a:lumMod val="75000"/>
                </a:schemeClr>
              </a:solidFill>
              <a:latin typeface="Times New Roman" pitchFamily="18" charset="0"/>
              <a:cs typeface="Times New Roman" pitchFamily="18" charset="0"/>
            </a:endParaRPr>
          </a:p>
        </p:txBody>
      </p:sp>
      <p:sp>
        <p:nvSpPr>
          <p:cNvPr id="17" name="Shape 5"/>
          <p:cNvSpPr/>
          <p:nvPr/>
        </p:nvSpPr>
        <p:spPr>
          <a:xfrm>
            <a:off x="174985" y="1558522"/>
            <a:ext cx="7014092" cy="2186153"/>
          </a:xfrm>
          <a:prstGeom prst="roundRect">
            <a:avLst>
              <a:gd name="adj" fmla="val 19937"/>
            </a:avLst>
          </a:prstGeom>
          <a:solidFill>
            <a:srgbClr val="D4E9F7"/>
          </a:solidFill>
          <a:ln w="7620">
            <a:solidFill>
              <a:srgbClr val="BACFDD"/>
            </a:solidFill>
            <a:prstDash val="solid"/>
          </a:ln>
        </p:spPr>
      </p:sp>
      <p:sp>
        <p:nvSpPr>
          <p:cNvPr id="13" name="Shape 5"/>
          <p:cNvSpPr/>
          <p:nvPr/>
        </p:nvSpPr>
        <p:spPr>
          <a:xfrm>
            <a:off x="174985" y="3891613"/>
            <a:ext cx="7014092" cy="2026882"/>
          </a:xfrm>
          <a:prstGeom prst="roundRect">
            <a:avLst>
              <a:gd name="adj" fmla="val 19937"/>
            </a:avLst>
          </a:prstGeom>
          <a:solidFill>
            <a:srgbClr val="D4E9F7"/>
          </a:solidFill>
          <a:ln w="7620">
            <a:solidFill>
              <a:srgbClr val="BACFDD"/>
            </a:solidFill>
            <a:prstDash val="solid"/>
          </a:ln>
        </p:spPr>
      </p:sp>
      <p:sp>
        <p:nvSpPr>
          <p:cNvPr id="14" name="Shape 5"/>
          <p:cNvSpPr/>
          <p:nvPr/>
        </p:nvSpPr>
        <p:spPr>
          <a:xfrm>
            <a:off x="7411358" y="3891611"/>
            <a:ext cx="7014092" cy="2026883"/>
          </a:xfrm>
          <a:prstGeom prst="roundRect">
            <a:avLst>
              <a:gd name="adj" fmla="val 19937"/>
            </a:avLst>
          </a:prstGeom>
          <a:solidFill>
            <a:srgbClr val="D4E9F7"/>
          </a:solidFill>
          <a:ln w="7620">
            <a:solidFill>
              <a:srgbClr val="BACFDD"/>
            </a:solidFill>
            <a:prstDash val="solid"/>
          </a:ln>
        </p:spPr>
      </p:sp>
      <p:sp>
        <p:nvSpPr>
          <p:cNvPr id="15" name="Shape 5"/>
          <p:cNvSpPr/>
          <p:nvPr/>
        </p:nvSpPr>
        <p:spPr>
          <a:xfrm>
            <a:off x="7411358" y="1558522"/>
            <a:ext cx="7014092" cy="2186153"/>
          </a:xfrm>
          <a:prstGeom prst="roundRect">
            <a:avLst>
              <a:gd name="adj" fmla="val 19937"/>
            </a:avLst>
          </a:prstGeom>
          <a:solidFill>
            <a:srgbClr val="D4E9F7"/>
          </a:solidFill>
          <a:ln w="7620">
            <a:solidFill>
              <a:srgbClr val="BACFDD"/>
            </a:solidFill>
            <a:prstDash val="solid"/>
          </a:ln>
        </p:spPr>
      </p:sp>
      <p:sp>
        <p:nvSpPr>
          <p:cNvPr id="6" name="Rectangle 5"/>
          <p:cNvSpPr/>
          <p:nvPr/>
        </p:nvSpPr>
        <p:spPr>
          <a:xfrm>
            <a:off x="331076" y="1593706"/>
            <a:ext cx="6731876" cy="2144177"/>
          </a:xfrm>
          <a:prstGeom prst="rect">
            <a:avLst/>
          </a:prstGeom>
        </p:spPr>
        <p:txBody>
          <a:bodyPr wrap="square">
            <a:spAutoFit/>
          </a:bodyPr>
          <a:lstStyle/>
          <a:p>
            <a:pPr algn="just">
              <a:spcAft>
                <a:spcPts val="800"/>
              </a:spcAft>
            </a:pPr>
            <a:r>
              <a:rPr lang="en-US" sz="2400" b="1" kern="0" dirty="0">
                <a:latin typeface="Times New Roman"/>
                <a:ea typeface="Times New Roman"/>
                <a:cs typeface="Times New Roman"/>
              </a:rPr>
              <a:t>b. </a:t>
            </a:r>
            <a:r>
              <a:rPr lang="en-US" sz="2400" b="1" kern="0" dirty="0" err="1">
                <a:latin typeface="Times New Roman"/>
                <a:ea typeface="Times New Roman"/>
                <a:cs typeface="Times New Roman"/>
              </a:rPr>
              <a:t>Trên</a:t>
            </a:r>
            <a:r>
              <a:rPr lang="en-US" sz="2400" b="1" kern="0" dirty="0">
                <a:latin typeface="Times New Roman"/>
                <a:ea typeface="Times New Roman"/>
                <a:cs typeface="Times New Roman"/>
              </a:rPr>
              <a:t> T1</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a:latin typeface="Times New Roman"/>
                <a:ea typeface="Times New Roman"/>
                <a:cs typeface="Times New Roman"/>
              </a:rPr>
              <a:t>Ổ </a:t>
            </a: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giảm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tín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hiệu</a:t>
            </a:r>
            <a:r>
              <a:rPr lang="en-US" sz="2400" kern="0" dirty="0">
                <a:latin typeface="Times New Roman"/>
                <a:ea typeface="Times New Roman"/>
                <a:cs typeface="Times New Roman"/>
              </a:rPr>
              <a:t> (do </a:t>
            </a:r>
            <a:r>
              <a:rPr lang="en-US" sz="2400" kern="0" dirty="0" err="1">
                <a:latin typeface="Times New Roman"/>
                <a:ea typeface="Times New Roman"/>
                <a:cs typeface="Times New Roman"/>
              </a:rPr>
              <a:t>mất</a:t>
            </a:r>
            <a:r>
              <a:rPr lang="en-US" sz="2400" kern="0" dirty="0">
                <a:latin typeface="Times New Roman"/>
                <a:ea typeface="Times New Roman"/>
                <a:cs typeface="Times New Roman"/>
              </a:rPr>
              <a:t> myelin </a:t>
            </a:r>
            <a:r>
              <a:rPr lang="en-US" sz="2400" kern="0" dirty="0" err="1">
                <a:latin typeface="Times New Roman"/>
                <a:ea typeface="Times New Roman"/>
                <a:cs typeface="Times New Roman"/>
              </a:rPr>
              <a:t>và</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sợi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trục</a:t>
            </a:r>
            <a:r>
              <a:rPr lang="en-US" sz="2400"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Nếu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nặng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tạo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thành</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vùng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đen</a:t>
            </a:r>
            <a:r>
              <a:rPr lang="en-US" sz="2400" kern="0" dirty="0">
                <a:latin typeface="Times New Roman"/>
                <a:ea typeface="Times New Roman"/>
                <a:cs typeface="Times New Roman"/>
              </a:rPr>
              <a:t> T1” → </a:t>
            </a:r>
            <a:r>
              <a:rPr lang="en-US" sz="2400" kern="0" dirty="0" err="1">
                <a:latin typeface="Times New Roman"/>
                <a:ea typeface="Times New Roman"/>
                <a:cs typeface="Times New Roman"/>
              </a:rPr>
              <a:t>gợi</a:t>
            </a:r>
            <a:r>
              <a:rPr lang="en-US" sz="2400" kern="0" dirty="0">
                <a:latin typeface="Times New Roman"/>
                <a:ea typeface="Times New Roman"/>
                <a:cs typeface="Times New Roman"/>
              </a:rPr>
              <a:t> ý </a:t>
            </a: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không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hồi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phục</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
        <p:nvSpPr>
          <p:cNvPr id="7" name="Rectangle 6"/>
          <p:cNvSpPr/>
          <p:nvPr/>
        </p:nvSpPr>
        <p:spPr>
          <a:xfrm>
            <a:off x="7630510" y="1600498"/>
            <a:ext cx="6684580" cy="2144177"/>
          </a:xfrm>
          <a:prstGeom prst="rect">
            <a:avLst/>
          </a:prstGeom>
        </p:spPr>
        <p:txBody>
          <a:bodyPr wrap="square">
            <a:spAutoFit/>
          </a:bodyPr>
          <a:lstStyle/>
          <a:p>
            <a:pPr algn="just">
              <a:spcAft>
                <a:spcPts val="800"/>
              </a:spcAft>
            </a:pPr>
            <a:r>
              <a:rPr lang="en-US" sz="2400" b="1" kern="0" dirty="0">
                <a:latin typeface="Times New Roman"/>
                <a:ea typeface="Times New Roman"/>
                <a:cs typeface="Times New Roman"/>
              </a:rPr>
              <a:t>c. </a:t>
            </a:r>
            <a:r>
              <a:rPr lang="en-US" sz="2400" b="1" kern="0" dirty="0" err="1">
                <a:latin typeface="Times New Roman"/>
                <a:ea typeface="Times New Roman"/>
                <a:cs typeface="Times New Roman"/>
              </a:rPr>
              <a:t>Trên</a:t>
            </a:r>
            <a:r>
              <a:rPr lang="en-US" sz="2400" b="1" kern="0" dirty="0">
                <a:latin typeface="Times New Roman"/>
                <a:ea typeface="Times New Roman"/>
                <a:cs typeface="Times New Roman"/>
              </a:rPr>
              <a:t> DWI (</a:t>
            </a:r>
            <a:r>
              <a:rPr lang="en-US" sz="2400" b="1" kern="0" dirty="0" err="1">
                <a:latin typeface="Times New Roman"/>
                <a:ea typeface="Times New Roman"/>
                <a:cs typeface="Times New Roman"/>
              </a:rPr>
              <a:t>khuếch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tán</a:t>
            </a:r>
            <a:r>
              <a:rPr lang="en-US" sz="2400" b="1"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Giai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đoạn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cấp</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tăng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nhẹ</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tín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hiệu</a:t>
            </a:r>
            <a:r>
              <a:rPr lang="en-US" sz="2400" b="1" kern="0" dirty="0">
                <a:latin typeface="Times New Roman"/>
                <a:ea typeface="Times New Roman"/>
                <a:cs typeface="Times New Roman"/>
              </a:rPr>
              <a:t> DWI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nhưng</a:t>
            </a:r>
            <a:r>
              <a:rPr lang="en-US" sz="2400" kern="0" dirty="0">
                <a:latin typeface="Times New Roman"/>
                <a:ea typeface="Times New Roman"/>
                <a:cs typeface="Times New Roman"/>
              </a:rPr>
              <a:t> ADC </a:t>
            </a:r>
            <a:r>
              <a:rPr lang="en-US" sz="2400" kern="0" dirty="0" err="1">
                <a:latin typeface="Times New Roman"/>
                <a:ea typeface="Times New Roman"/>
                <a:cs typeface="Times New Roman"/>
              </a:rPr>
              <a:t>không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giảm</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sâu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khác</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với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nhồi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máu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cấp</a:t>
            </a:r>
            <a:r>
              <a:rPr lang="en-US" sz="2400"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Dùng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để</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phân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biệt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với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nhồi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máu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não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hoặc</a:t>
            </a:r>
            <a:r>
              <a:rPr lang="en-US" sz="2400" kern="0" dirty="0">
                <a:latin typeface="Times New Roman"/>
                <a:ea typeface="Times New Roman"/>
                <a:cs typeface="Times New Roman"/>
              </a:rPr>
              <a:t> ổ </a:t>
            </a:r>
            <a:r>
              <a:rPr lang="en-US" sz="2400" kern="0" dirty="0" err="1">
                <a:latin typeface="Times New Roman"/>
                <a:ea typeface="Times New Roman"/>
                <a:cs typeface="Times New Roman"/>
              </a:rPr>
              <a:t>viêm</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
        <p:nvSpPr>
          <p:cNvPr id="16" name="Rectangle 15"/>
          <p:cNvSpPr/>
          <p:nvPr/>
        </p:nvSpPr>
        <p:spPr>
          <a:xfrm>
            <a:off x="331076" y="3891816"/>
            <a:ext cx="6731876" cy="1302921"/>
          </a:xfrm>
          <a:prstGeom prst="rect">
            <a:avLst/>
          </a:prstGeom>
        </p:spPr>
        <p:txBody>
          <a:bodyPr wrap="square">
            <a:spAutoFit/>
          </a:bodyPr>
          <a:lstStyle/>
          <a:p>
            <a:pPr algn="just">
              <a:spcAft>
                <a:spcPts val="800"/>
              </a:spcAft>
            </a:pPr>
            <a:r>
              <a:rPr lang="en-US" sz="2400" b="1" kern="0" dirty="0">
                <a:latin typeface="Times New Roman"/>
                <a:ea typeface="Times New Roman"/>
                <a:cs typeface="Times New Roman"/>
              </a:rPr>
              <a:t>d. </a:t>
            </a:r>
            <a:r>
              <a:rPr lang="en-US" sz="2400" b="1" kern="0" dirty="0" err="1">
                <a:latin typeface="Times New Roman"/>
                <a:ea typeface="Times New Roman"/>
                <a:cs typeface="Times New Roman"/>
              </a:rPr>
              <a:t>Trên</a:t>
            </a:r>
            <a:r>
              <a:rPr lang="en-US" sz="2400" b="1" kern="0" dirty="0">
                <a:latin typeface="Times New Roman"/>
                <a:ea typeface="Times New Roman"/>
                <a:cs typeface="Times New Roman"/>
              </a:rPr>
              <a:t> SWI</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Thường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không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vi </a:t>
            </a:r>
            <a:r>
              <a:rPr lang="en-US" sz="2400" kern="0" dirty="0" err="1">
                <a:latin typeface="Times New Roman"/>
                <a:ea typeface="Times New Roman"/>
                <a:cs typeface="Times New Roman"/>
              </a:rPr>
              <a:t>xuất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huyết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trừ</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trường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hợp</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viêm</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mạch</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kèm</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
        <p:nvSpPr>
          <p:cNvPr id="19" name="Rectangle 18"/>
          <p:cNvSpPr/>
          <p:nvPr/>
        </p:nvSpPr>
        <p:spPr>
          <a:xfrm>
            <a:off x="7591880" y="3891816"/>
            <a:ext cx="6723210" cy="1774845"/>
          </a:xfrm>
          <a:prstGeom prst="rect">
            <a:avLst/>
          </a:prstGeom>
        </p:spPr>
        <p:txBody>
          <a:bodyPr wrap="square">
            <a:spAutoFit/>
          </a:bodyPr>
          <a:lstStyle/>
          <a:p>
            <a:pPr algn="just">
              <a:spcAft>
                <a:spcPts val="800"/>
              </a:spcAft>
            </a:pPr>
            <a:r>
              <a:rPr lang="en-US" sz="2400" b="1" kern="0" dirty="0">
                <a:latin typeface="Times New Roman"/>
                <a:ea typeface="Times New Roman"/>
                <a:cs typeface="Times New Roman"/>
              </a:rPr>
              <a:t>e. </a:t>
            </a:r>
            <a:r>
              <a:rPr lang="en-US" sz="2400" b="1" kern="0" dirty="0" err="1">
                <a:latin typeface="Times New Roman"/>
                <a:ea typeface="Times New Roman"/>
                <a:cs typeface="Times New Roman"/>
              </a:rPr>
              <a:t>Sau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tiêm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đối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quang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nếu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có</a:t>
            </a:r>
            <a:r>
              <a:rPr lang="en-US" sz="2400" b="1"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đang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hoạt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động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ngấm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dạng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vòng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mở</a:t>
            </a:r>
            <a:endParaRPr lang="en-US" sz="2400" kern="100" dirty="0">
              <a:latin typeface="Aptos"/>
              <a:ea typeface="等线"/>
              <a:cs typeface="Times New Roman"/>
            </a:endParaRPr>
          </a:p>
          <a:p>
            <a:pPr marL="342900" marR="0" lvl="0" indent="-342900" algn="just">
              <a:spcBef>
                <a:spcPts val="0"/>
              </a:spcBef>
              <a:spcAft>
                <a:spcPts val="800"/>
              </a:spcAft>
              <a:buSzPts val="1000"/>
              <a:buFont typeface="Symbol"/>
              <a:buChar char=""/>
              <a:tabLst>
                <a:tab pos="457200" algn="l"/>
              </a:tabLst>
            </a:pPr>
            <a:r>
              <a:rPr lang="en-US" sz="2400" kern="0" dirty="0" err="1">
                <a:latin typeface="Times New Roman"/>
                <a:ea typeface="Times New Roman"/>
                <a:cs typeface="Times New Roman"/>
              </a:rPr>
              <a:t>Tổn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thương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cũ</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ngấm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
        <p:nvSpPr>
          <p:cNvPr id="21" name="Rectangle 20"/>
          <p:cNvSpPr/>
          <p:nvPr/>
        </p:nvSpPr>
        <p:spPr>
          <a:xfrm>
            <a:off x="276680" y="5972739"/>
            <a:ext cx="14148770" cy="2092881"/>
          </a:xfrm>
          <a:prstGeom prst="rect">
            <a:avLst/>
          </a:prstGeom>
        </p:spPr>
        <p:txBody>
          <a:bodyPr wrap="square">
            <a:spAutoFit/>
          </a:bodyPr>
          <a:lstStyle/>
          <a:p>
            <a:pPr algn="just">
              <a:spcAft>
                <a:spcPts val="300"/>
              </a:spcAft>
            </a:pPr>
            <a:r>
              <a:rPr lang="en-US" sz="2400" b="1" kern="0" dirty="0" err="1">
                <a:latin typeface="Times New Roman"/>
                <a:ea typeface="Times New Roman"/>
                <a:cs typeface="Times New Roman"/>
              </a:rPr>
              <a:t>Tóm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tắt</a:t>
            </a:r>
            <a:r>
              <a:rPr lang="en-US" sz="2400" b="1" kern="0" dirty="0">
                <a:latin typeface="Times New Roman"/>
                <a:ea typeface="Times New Roman"/>
                <a:cs typeface="Times New Roman"/>
              </a:rPr>
              <a:t> MRI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tiêm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trong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thoái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hóa</a:t>
            </a:r>
            <a:r>
              <a:rPr lang="en-US" sz="2400" b="1" kern="0" dirty="0">
                <a:latin typeface="Times New Roman"/>
                <a:ea typeface="Times New Roman"/>
                <a:cs typeface="Times New Roman"/>
              </a:rPr>
              <a:t> myelin:</a:t>
            </a:r>
            <a:endParaRPr lang="en-US" sz="2400" kern="100" dirty="0">
              <a:latin typeface="Aptos"/>
              <a:ea typeface="等线"/>
              <a:cs typeface="Times New Roman"/>
            </a:endParaRPr>
          </a:p>
          <a:p>
            <a:pPr marL="342900" marR="0" lvl="0" indent="-342900" algn="just">
              <a:spcAft>
                <a:spcPts val="300"/>
              </a:spcAft>
              <a:buSzPts val="1000"/>
              <a:buFont typeface="Symbol"/>
              <a:buChar char=""/>
              <a:tabLst>
                <a:tab pos="457200" algn="l"/>
              </a:tabLst>
            </a:pPr>
            <a:r>
              <a:rPr lang="en-US" sz="2400" kern="0" dirty="0" err="1">
                <a:latin typeface="Times New Roman"/>
                <a:ea typeface="Times New Roman"/>
                <a:cs typeface="Times New Roman"/>
              </a:rPr>
              <a:t>Tăng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tín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hiệu</a:t>
            </a:r>
            <a:r>
              <a:rPr lang="en-US" sz="2400" kern="0" dirty="0">
                <a:latin typeface="Times New Roman"/>
                <a:ea typeface="Times New Roman"/>
                <a:cs typeface="Times New Roman"/>
              </a:rPr>
              <a:t> T2/FLAIR ở </a:t>
            </a:r>
            <a:r>
              <a:rPr lang="en-US" sz="2400" kern="0" dirty="0" err="1">
                <a:latin typeface="Times New Roman"/>
                <a:ea typeface="Times New Roman"/>
                <a:cs typeface="Times New Roman"/>
              </a:rPr>
              <a:t>chất</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trắng</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sâu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thường</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theo</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mạch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máu</a:t>
            </a:r>
            <a:r>
              <a:rPr lang="en-US" sz="2400"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Aft>
                <a:spcPts val="300"/>
              </a:spcAft>
              <a:buSzPts val="1000"/>
              <a:buFont typeface="Symbol"/>
              <a:buChar char=""/>
              <a:tabLst>
                <a:tab pos="457200" algn="l"/>
              </a:tabLst>
            </a:pPr>
            <a:r>
              <a:rPr lang="en-US" sz="2400" b="1" kern="0" dirty="0" err="1">
                <a:latin typeface="Times New Roman"/>
                <a:ea typeface="Times New Roman"/>
                <a:cs typeface="Times New Roman"/>
              </a:rPr>
              <a:t>Giảm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tín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hiệu</a:t>
            </a:r>
            <a:r>
              <a:rPr lang="en-US" sz="2400" b="1" kern="0" dirty="0">
                <a:latin typeface="Times New Roman"/>
                <a:ea typeface="Times New Roman"/>
                <a:cs typeface="Times New Roman"/>
              </a:rPr>
              <a:t> T1</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có</a:t>
            </a:r>
            <a:r>
              <a:rPr lang="en-US" sz="2400" kern="0" dirty="0">
                <a:latin typeface="Times New Roman"/>
                <a:ea typeface="Times New Roman"/>
                <a:cs typeface="Times New Roman"/>
              </a:rPr>
              <a:t> “black hole”.</a:t>
            </a:r>
            <a:endParaRPr lang="en-US" sz="2400" kern="100" dirty="0">
              <a:latin typeface="Aptos"/>
              <a:ea typeface="等线"/>
              <a:cs typeface="Times New Roman"/>
            </a:endParaRPr>
          </a:p>
          <a:p>
            <a:pPr marL="342900" marR="0" lvl="0" indent="-342900" algn="just">
              <a:spcAft>
                <a:spcPts val="300"/>
              </a:spcAft>
              <a:buSzPts val="1000"/>
              <a:buFont typeface="Symbol"/>
              <a:buChar char=""/>
              <a:tabLst>
                <a:tab pos="457200" algn="l"/>
              </a:tabLst>
            </a:pPr>
            <a:r>
              <a:rPr lang="en-US" sz="2400" kern="0" dirty="0" err="1">
                <a:latin typeface="Times New Roman"/>
                <a:ea typeface="Times New Roman"/>
                <a:cs typeface="Times New Roman"/>
              </a:rPr>
              <a:t>Phân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bố</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đặc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trưng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theo</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bó</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sợi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thần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kinh</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thể</a:t>
            </a:r>
            <a:r>
              <a:rPr lang="en-US" sz="2400" kern="0" dirty="0">
                <a:latin typeface="Times New Roman"/>
                <a:ea typeface="Times New Roman"/>
                <a:cs typeface="Times New Roman"/>
              </a:rPr>
              <a:t> chai, </a:t>
            </a:r>
            <a:r>
              <a:rPr lang="en-US" sz="2400" kern="0" dirty="0" err="1">
                <a:latin typeface="Times New Roman"/>
                <a:ea typeface="Times New Roman"/>
                <a:cs typeface="Times New Roman"/>
              </a:rPr>
              <a:t>thân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não</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tiểu</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não</a:t>
            </a:r>
            <a:r>
              <a:rPr lang="en-US" sz="2400"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spcAft>
                <a:spcPts val="300"/>
              </a:spcAft>
              <a:buSzPts val="1000"/>
              <a:buFont typeface="Symbol"/>
              <a:buChar char=""/>
              <a:tabLst>
                <a:tab pos="457200" algn="l"/>
              </a:tabLst>
            </a:pP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có</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hiệu</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ứng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khối</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phù</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nề</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mạnh</a:t>
            </a:r>
            <a:r>
              <a:rPr lang="en-US" sz="2400" kern="0" dirty="0">
                <a:latin typeface="Times New Roman"/>
                <a:ea typeface="Times New Roman"/>
                <a:cs typeface="Times New Roman"/>
              </a:rPr>
              <a:t>,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chảy</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máu</a:t>
            </a:r>
            <a:r>
              <a:rPr lang="en-US" sz="2400" kern="0" dirty="0">
                <a:latin typeface="Times New Roman"/>
                <a:ea typeface="Times New Roman"/>
                <a:cs typeface="Times New Roman"/>
              </a:rPr>
              <a:t>.</a:t>
            </a:r>
            <a:endParaRPr lang="en-US" sz="2400" kern="100" dirty="0">
              <a:effectLst/>
              <a:latin typeface="Aptos"/>
              <a:ea typeface="等线"/>
              <a:cs typeface="Times New Roman"/>
            </a:endParaRPr>
          </a:p>
        </p:txBody>
      </p:sp>
    </p:spTree>
    <p:extLst>
      <p:ext uri="{BB962C8B-B14F-4D97-AF65-F5344CB8AC3E}">
        <p14:creationId xmlns:p14="http://schemas.microsoft.com/office/powerpoint/2010/main" val="22857488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7303770" y="2556867"/>
            <a:ext cx="22860" cy="5102900"/>
          </a:xfrm>
          <a:prstGeom prst="roundRect">
            <a:avLst>
              <a:gd name="adj" fmla="val 1356360"/>
            </a:avLst>
          </a:prstGeom>
          <a:solidFill>
            <a:srgbClr val="BACFDD"/>
          </a:solidFill>
          <a:ln/>
        </p:spPr>
      </p:sp>
      <p:sp>
        <p:nvSpPr>
          <p:cNvPr id="5" name="Shape 3"/>
          <p:cNvSpPr/>
          <p:nvPr/>
        </p:nvSpPr>
        <p:spPr>
          <a:xfrm>
            <a:off x="6924675" y="2777966"/>
            <a:ext cx="413385" cy="22860"/>
          </a:xfrm>
          <a:prstGeom prst="roundRect">
            <a:avLst>
              <a:gd name="adj" fmla="val 1356360"/>
            </a:avLst>
          </a:prstGeom>
          <a:solidFill>
            <a:srgbClr val="BACFDD"/>
          </a:solidFill>
          <a:ln/>
        </p:spPr>
      </p:sp>
      <p:pic>
        <p:nvPicPr>
          <p:cNvPr id="6" name="Image 0" descr="preencoded.png"/>
          <p:cNvPicPr>
            <a:picLocks noChangeAspect="1"/>
          </p:cNvPicPr>
          <p:nvPr/>
        </p:nvPicPr>
        <p:blipFill>
          <a:blip r:embed="rId3"/>
          <a:stretch>
            <a:fillRect/>
          </a:stretch>
        </p:blipFill>
        <p:spPr>
          <a:xfrm>
            <a:off x="7237690" y="2711887"/>
            <a:ext cx="155019" cy="155019"/>
          </a:xfrm>
          <a:prstGeom prst="rect">
            <a:avLst/>
          </a:prstGeom>
        </p:spPr>
      </p:pic>
      <p:sp>
        <p:nvSpPr>
          <p:cNvPr id="7" name="Text 4"/>
          <p:cNvSpPr/>
          <p:nvPr/>
        </p:nvSpPr>
        <p:spPr>
          <a:xfrm>
            <a:off x="3768685" y="1869128"/>
            <a:ext cx="2719745" cy="339923"/>
          </a:xfrm>
          <a:prstGeom prst="rect">
            <a:avLst/>
          </a:prstGeom>
          <a:noFill/>
          <a:ln/>
        </p:spPr>
        <p:txBody>
          <a:bodyPr wrap="none" lIns="0" tIns="0" rIns="0" bIns="0" rtlCol="0" anchor="t"/>
          <a:lstStyle/>
          <a:p>
            <a:pPr marL="0" indent="0" algn="r">
              <a:buNone/>
            </a:pPr>
            <a:r>
              <a:rPr lang="en-US" sz="2400" b="1" dirty="0">
                <a:solidFill>
                  <a:srgbClr val="384653"/>
                </a:solidFill>
                <a:latin typeface="Times New Roman" pitchFamily="18" charset="0"/>
                <a:ea typeface="Barlow Bold" pitchFamily="34" charset="-122"/>
                <a:cs typeface="Times New Roman" pitchFamily="18" charset="0"/>
              </a:rPr>
              <a:t>Tổn thương chất trắng</a:t>
            </a:r>
            <a:endParaRPr lang="en-US" sz="2400" dirty="0">
              <a:latin typeface="Times New Roman" pitchFamily="18" charset="0"/>
              <a:cs typeface="Times New Roman" pitchFamily="18" charset="0"/>
            </a:endParaRPr>
          </a:p>
        </p:txBody>
      </p:sp>
      <p:sp>
        <p:nvSpPr>
          <p:cNvPr id="8" name="Text 5"/>
          <p:cNvSpPr/>
          <p:nvPr/>
        </p:nvSpPr>
        <p:spPr>
          <a:xfrm>
            <a:off x="174985" y="2332996"/>
            <a:ext cx="6956381" cy="661273"/>
          </a:xfrm>
          <a:prstGeom prst="rect">
            <a:avLst/>
          </a:prstGeom>
          <a:noFill/>
          <a:ln/>
        </p:spPr>
        <p:txBody>
          <a:bodyPr wrap="square" lIns="0" tIns="0" rIns="0" bIns="0" rtlCol="0" anchor="t"/>
          <a:lstStyle/>
          <a:p>
            <a:pPr algn="just"/>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Như </a:t>
            </a:r>
            <a:r>
              <a:rPr lang="vi-VN" sz="2000" dirty="0">
                <a:solidFill>
                  <a:srgbClr val="384653"/>
                </a:solidFill>
                <a:latin typeface="Times New Roman" pitchFamily="18" charset="0"/>
                <a:ea typeface="Montserrat" pitchFamily="34" charset="-122"/>
                <a:cs typeface="Times New Roman" pitchFamily="18" charset="0"/>
              </a:rPr>
              <a:t>trên: tăng tín hiệu T2/FLAIR vùng quanh não thất và dưới vỏ.</a:t>
            </a:r>
          </a:p>
          <a:p>
            <a:pPr algn="just"/>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Đánh </a:t>
            </a:r>
            <a:r>
              <a:rPr lang="vi-VN" sz="2000" dirty="0">
                <a:solidFill>
                  <a:srgbClr val="384653"/>
                </a:solidFill>
                <a:latin typeface="Times New Roman" pitchFamily="18" charset="0"/>
                <a:ea typeface="Montserrat" pitchFamily="34" charset="-122"/>
                <a:cs typeface="Times New Roman" pitchFamily="18" charset="0"/>
              </a:rPr>
              <a:t>giá theo thang điểm Fazekas:</a:t>
            </a:r>
          </a:p>
          <a:p>
            <a:pPr algn="just"/>
            <a:r>
              <a:rPr lang="en-US" sz="2000" dirty="0">
                <a:solidFill>
                  <a:srgbClr val="384653"/>
                </a:solidFill>
                <a:latin typeface="Times New Roman" pitchFamily="18" charset="0"/>
                <a:ea typeface="Montserrat" pitchFamily="34" charset="-122"/>
                <a:cs typeface="Times New Roman" pitchFamily="18" charset="0"/>
              </a:rPr>
              <a:t> </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Độ </a:t>
            </a:r>
            <a:r>
              <a:rPr lang="vi-VN" sz="2000" dirty="0">
                <a:solidFill>
                  <a:srgbClr val="384653"/>
                </a:solidFill>
                <a:latin typeface="Times New Roman" pitchFamily="18" charset="0"/>
                <a:ea typeface="Montserrat" pitchFamily="34" charset="-122"/>
                <a:cs typeface="Times New Roman" pitchFamily="18" charset="0"/>
              </a:rPr>
              <a:t>1: tăng tín hiệu nhẹ, rải rác quanh não thất.</a:t>
            </a:r>
          </a:p>
          <a:p>
            <a:pPr algn="just"/>
            <a:r>
              <a:rPr lang="en-US" sz="2000" dirty="0">
                <a:solidFill>
                  <a:srgbClr val="384653"/>
                </a:solidFill>
                <a:latin typeface="Times New Roman" pitchFamily="18" charset="0"/>
                <a:ea typeface="Montserrat" pitchFamily="34" charset="-122"/>
                <a:cs typeface="Times New Roman" pitchFamily="18" charset="0"/>
              </a:rPr>
              <a:t> </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Độ </a:t>
            </a:r>
            <a:r>
              <a:rPr lang="vi-VN" sz="2000" dirty="0">
                <a:solidFill>
                  <a:srgbClr val="384653"/>
                </a:solidFill>
                <a:latin typeface="Times New Roman" pitchFamily="18" charset="0"/>
                <a:ea typeface="Montserrat" pitchFamily="34" charset="-122"/>
                <a:cs typeface="Times New Roman" pitchFamily="18" charset="0"/>
              </a:rPr>
              <a:t>2: mảng tăng tín hiệu rõ hơn, nhưng chưa hòa nhập nhau.</a:t>
            </a:r>
          </a:p>
          <a:p>
            <a:pPr algn="just"/>
            <a:r>
              <a:rPr lang="en-US" sz="2000" dirty="0">
                <a:solidFill>
                  <a:srgbClr val="384653"/>
                </a:solidFill>
                <a:latin typeface="Times New Roman" pitchFamily="18" charset="0"/>
                <a:ea typeface="Montserrat" pitchFamily="34" charset="-122"/>
                <a:cs typeface="Times New Roman" pitchFamily="18" charset="0"/>
              </a:rPr>
              <a:t> </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Độ </a:t>
            </a:r>
            <a:r>
              <a:rPr lang="vi-VN" sz="2000" dirty="0">
                <a:solidFill>
                  <a:srgbClr val="384653"/>
                </a:solidFill>
                <a:latin typeface="Times New Roman" pitchFamily="18" charset="0"/>
                <a:ea typeface="Montserrat" pitchFamily="34" charset="-122"/>
                <a:cs typeface="Times New Roman" pitchFamily="18" charset="0"/>
              </a:rPr>
              <a:t>3: tổn thương lan tỏa, hợp nhất thành vùng rộng.</a:t>
            </a:r>
          </a:p>
        </p:txBody>
      </p:sp>
      <p:sp>
        <p:nvSpPr>
          <p:cNvPr id="9" name="Shape 6"/>
          <p:cNvSpPr/>
          <p:nvPr/>
        </p:nvSpPr>
        <p:spPr>
          <a:xfrm>
            <a:off x="7292340" y="4018121"/>
            <a:ext cx="413385" cy="22860"/>
          </a:xfrm>
          <a:prstGeom prst="roundRect">
            <a:avLst>
              <a:gd name="adj" fmla="val 1356360"/>
            </a:avLst>
          </a:prstGeom>
          <a:solidFill>
            <a:srgbClr val="BACFDD"/>
          </a:solidFill>
          <a:ln/>
        </p:spPr>
      </p:sp>
      <p:pic>
        <p:nvPicPr>
          <p:cNvPr id="10" name="Image 1" descr="preencoded.png"/>
          <p:cNvPicPr>
            <a:picLocks noChangeAspect="1"/>
          </p:cNvPicPr>
          <p:nvPr/>
        </p:nvPicPr>
        <p:blipFill>
          <a:blip r:embed="rId3"/>
          <a:stretch>
            <a:fillRect/>
          </a:stretch>
        </p:blipFill>
        <p:spPr>
          <a:xfrm>
            <a:off x="7237690" y="3952042"/>
            <a:ext cx="155019" cy="155019"/>
          </a:xfrm>
          <a:prstGeom prst="rect">
            <a:avLst/>
          </a:prstGeom>
        </p:spPr>
      </p:pic>
      <p:sp>
        <p:nvSpPr>
          <p:cNvPr id="11" name="Text 7"/>
          <p:cNvSpPr/>
          <p:nvPr/>
        </p:nvSpPr>
        <p:spPr>
          <a:xfrm>
            <a:off x="8141970" y="3867983"/>
            <a:ext cx="2719745" cy="339923"/>
          </a:xfrm>
          <a:prstGeom prst="rect">
            <a:avLst/>
          </a:prstGeom>
          <a:noFill/>
          <a:ln/>
        </p:spPr>
        <p:txBody>
          <a:bodyPr wrap="none" lIns="0" tIns="0" rIns="0" bIns="0" rtlCol="0" anchor="t"/>
          <a:lstStyle/>
          <a:p>
            <a:pPr marL="0" indent="0" algn="l">
              <a:lnSpc>
                <a:spcPts val="2650"/>
              </a:lnSpc>
              <a:buNone/>
            </a:pPr>
            <a:r>
              <a:rPr lang="en-US" sz="2400" b="1" dirty="0">
                <a:solidFill>
                  <a:srgbClr val="384653"/>
                </a:solidFill>
                <a:latin typeface="Times New Roman" pitchFamily="18" charset="0"/>
                <a:ea typeface="Barlow Bold" pitchFamily="34" charset="-122"/>
                <a:cs typeface="Times New Roman" pitchFamily="18" charset="0"/>
              </a:rPr>
              <a:t>Nhồi máu ổ khuyết</a:t>
            </a:r>
            <a:endParaRPr lang="en-US" sz="2400" dirty="0">
              <a:latin typeface="Times New Roman" pitchFamily="18" charset="0"/>
              <a:cs typeface="Times New Roman" pitchFamily="18" charset="0"/>
            </a:endParaRPr>
          </a:p>
        </p:txBody>
      </p:sp>
      <p:sp>
        <p:nvSpPr>
          <p:cNvPr id="12" name="Text 8"/>
          <p:cNvSpPr/>
          <p:nvPr/>
        </p:nvSpPr>
        <p:spPr>
          <a:xfrm>
            <a:off x="7392710" y="4331851"/>
            <a:ext cx="7237690" cy="661273"/>
          </a:xfrm>
          <a:prstGeom prst="rect">
            <a:avLst/>
          </a:prstGeom>
          <a:noFill/>
          <a:ln/>
        </p:spPr>
        <p:txBody>
          <a:bodyPr wrap="square" lIns="0" tIns="0" rIns="0" bIns="0" rtlCol="0" anchor="t"/>
          <a:lstStyle/>
          <a:p>
            <a:pPr>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Ổ </a:t>
            </a:r>
            <a:r>
              <a:rPr lang="vi-VN" sz="2000" dirty="0">
                <a:solidFill>
                  <a:srgbClr val="384653"/>
                </a:solidFill>
                <a:latin typeface="Times New Roman" pitchFamily="18" charset="0"/>
                <a:ea typeface="Montserrat" pitchFamily="34" charset="-122"/>
                <a:cs typeface="Times New Roman" pitchFamily="18" charset="0"/>
              </a:rPr>
              <a:t>giảm tín hiệu T1, tăng tín hiệu T2/FLAIR, kích thước 3–15 mm.</a:t>
            </a:r>
          </a:p>
          <a:p>
            <a:pPr>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Vị </a:t>
            </a:r>
            <a:r>
              <a:rPr lang="vi-VN" sz="2000" dirty="0">
                <a:solidFill>
                  <a:srgbClr val="384653"/>
                </a:solidFill>
                <a:latin typeface="Times New Roman" pitchFamily="18" charset="0"/>
                <a:ea typeface="Montserrat" pitchFamily="34" charset="-122"/>
                <a:cs typeface="Times New Roman" pitchFamily="18" charset="0"/>
              </a:rPr>
              <a:t>trí điển hình: nhân bèo, bao trong, cầu não, đồi thị.</a:t>
            </a:r>
          </a:p>
          <a:p>
            <a:pPr>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Có </a:t>
            </a:r>
            <a:r>
              <a:rPr lang="vi-VN" sz="2000" dirty="0">
                <a:solidFill>
                  <a:srgbClr val="384653"/>
                </a:solidFill>
                <a:latin typeface="Times New Roman" pitchFamily="18" charset="0"/>
                <a:ea typeface="Montserrat" pitchFamily="34" charset="-122"/>
                <a:cs typeface="Times New Roman" pitchFamily="18" charset="0"/>
              </a:rPr>
              <a:t>thể có viền tăng tín hiệu FLAIR xung quanh ổ.</a:t>
            </a:r>
          </a:p>
        </p:txBody>
      </p:sp>
      <p:sp>
        <p:nvSpPr>
          <p:cNvPr id="13" name="Shape 9"/>
          <p:cNvSpPr/>
          <p:nvPr/>
        </p:nvSpPr>
        <p:spPr>
          <a:xfrm>
            <a:off x="6924675" y="5087064"/>
            <a:ext cx="413385" cy="22860"/>
          </a:xfrm>
          <a:prstGeom prst="roundRect">
            <a:avLst>
              <a:gd name="adj" fmla="val 1356360"/>
            </a:avLst>
          </a:prstGeom>
          <a:solidFill>
            <a:srgbClr val="BACFDD"/>
          </a:solidFill>
          <a:ln/>
        </p:spPr>
      </p:sp>
      <p:pic>
        <p:nvPicPr>
          <p:cNvPr id="14" name="Image 2" descr="preencoded.png"/>
          <p:cNvPicPr>
            <a:picLocks noChangeAspect="1"/>
          </p:cNvPicPr>
          <p:nvPr/>
        </p:nvPicPr>
        <p:blipFill>
          <a:blip r:embed="rId3"/>
          <a:stretch>
            <a:fillRect/>
          </a:stretch>
        </p:blipFill>
        <p:spPr>
          <a:xfrm>
            <a:off x="7237690" y="5020985"/>
            <a:ext cx="155019" cy="155019"/>
          </a:xfrm>
          <a:prstGeom prst="rect">
            <a:avLst/>
          </a:prstGeom>
        </p:spPr>
      </p:pic>
      <p:sp>
        <p:nvSpPr>
          <p:cNvPr id="15" name="Text 10"/>
          <p:cNvSpPr/>
          <p:nvPr/>
        </p:nvSpPr>
        <p:spPr>
          <a:xfrm>
            <a:off x="3768685" y="4936927"/>
            <a:ext cx="2719745" cy="339923"/>
          </a:xfrm>
          <a:prstGeom prst="rect">
            <a:avLst/>
          </a:prstGeom>
          <a:noFill/>
          <a:ln/>
        </p:spPr>
        <p:txBody>
          <a:bodyPr wrap="none" lIns="0" tIns="0" rIns="0" bIns="0" rtlCol="0" anchor="t"/>
          <a:lstStyle/>
          <a:p>
            <a:pPr marL="0" indent="0" algn="r">
              <a:lnSpc>
                <a:spcPts val="2650"/>
              </a:lnSpc>
              <a:buNone/>
            </a:pPr>
            <a:r>
              <a:rPr lang="en-US" sz="2400" b="1" dirty="0">
                <a:solidFill>
                  <a:srgbClr val="384653"/>
                </a:solidFill>
                <a:latin typeface="Times New Roman" pitchFamily="18" charset="0"/>
                <a:ea typeface="Barlow Bold" pitchFamily="34" charset="-122"/>
                <a:cs typeface="Times New Roman" pitchFamily="18" charset="0"/>
              </a:rPr>
              <a:t>Vi xuất huyết não</a:t>
            </a:r>
            <a:endParaRPr lang="en-US" sz="2400" dirty="0">
              <a:latin typeface="Times New Roman" pitchFamily="18" charset="0"/>
              <a:cs typeface="Times New Roman" pitchFamily="18" charset="0"/>
            </a:endParaRPr>
          </a:p>
        </p:txBody>
      </p:sp>
      <p:sp>
        <p:nvSpPr>
          <p:cNvPr id="16" name="Text 11"/>
          <p:cNvSpPr/>
          <p:nvPr/>
        </p:nvSpPr>
        <p:spPr>
          <a:xfrm>
            <a:off x="174985" y="5400794"/>
            <a:ext cx="6749689" cy="661273"/>
          </a:xfrm>
          <a:prstGeom prst="rect">
            <a:avLst/>
          </a:prstGeom>
          <a:noFill/>
          <a:ln/>
        </p:spPr>
        <p:txBody>
          <a:bodyPr wrap="square" lIns="0" tIns="0" rIns="0" bIns="0" rtlCol="0" anchor="t"/>
          <a:lstStyle/>
          <a:p>
            <a:pPr algn="just">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Tín </a:t>
            </a:r>
            <a:r>
              <a:rPr lang="vi-VN" sz="2000" dirty="0">
                <a:solidFill>
                  <a:srgbClr val="384653"/>
                </a:solidFill>
                <a:latin typeface="Times New Roman" pitchFamily="18" charset="0"/>
                <a:ea typeface="Montserrat" pitchFamily="34" charset="-122"/>
                <a:cs typeface="Times New Roman" pitchFamily="18" charset="0"/>
              </a:rPr>
              <a:t>hiệu giảm mạnh trên T2 hoặc SWI*, kích thước &lt;10 mm.</a:t>
            </a:r>
          </a:p>
          <a:p>
            <a:pPr algn="just">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Thường </a:t>
            </a:r>
            <a:r>
              <a:rPr lang="vi-VN" sz="2000" dirty="0">
                <a:solidFill>
                  <a:srgbClr val="384653"/>
                </a:solidFill>
                <a:latin typeface="Times New Roman" pitchFamily="18" charset="0"/>
                <a:ea typeface="Montserrat" pitchFamily="34" charset="-122"/>
                <a:cs typeface="Times New Roman" pitchFamily="18" charset="0"/>
              </a:rPr>
              <a:t>gặp ở: nhân xám trung ương, thân não, tiểu não.</a:t>
            </a:r>
          </a:p>
        </p:txBody>
      </p:sp>
      <p:sp>
        <p:nvSpPr>
          <p:cNvPr id="17" name="Shape 12"/>
          <p:cNvSpPr/>
          <p:nvPr/>
        </p:nvSpPr>
        <p:spPr>
          <a:xfrm>
            <a:off x="7292340" y="6156127"/>
            <a:ext cx="413385" cy="22860"/>
          </a:xfrm>
          <a:prstGeom prst="roundRect">
            <a:avLst>
              <a:gd name="adj" fmla="val 1356360"/>
            </a:avLst>
          </a:prstGeom>
          <a:solidFill>
            <a:srgbClr val="BACFDD"/>
          </a:solidFill>
          <a:ln/>
        </p:spPr>
      </p:sp>
      <p:pic>
        <p:nvPicPr>
          <p:cNvPr id="18" name="Image 3" descr="preencoded.png"/>
          <p:cNvPicPr>
            <a:picLocks noChangeAspect="1"/>
          </p:cNvPicPr>
          <p:nvPr/>
        </p:nvPicPr>
        <p:blipFill>
          <a:blip r:embed="rId3"/>
          <a:stretch>
            <a:fillRect/>
          </a:stretch>
        </p:blipFill>
        <p:spPr>
          <a:xfrm>
            <a:off x="7237690" y="6090047"/>
            <a:ext cx="155019" cy="155019"/>
          </a:xfrm>
          <a:prstGeom prst="rect">
            <a:avLst/>
          </a:prstGeom>
        </p:spPr>
      </p:pic>
      <p:sp>
        <p:nvSpPr>
          <p:cNvPr id="19" name="Text 13"/>
          <p:cNvSpPr/>
          <p:nvPr/>
        </p:nvSpPr>
        <p:spPr>
          <a:xfrm>
            <a:off x="8141970" y="6005989"/>
            <a:ext cx="3332678" cy="339923"/>
          </a:xfrm>
          <a:prstGeom prst="rect">
            <a:avLst/>
          </a:prstGeom>
          <a:noFill/>
          <a:ln/>
        </p:spPr>
        <p:txBody>
          <a:bodyPr wrap="none" lIns="0" tIns="0" rIns="0" bIns="0" rtlCol="0" anchor="t"/>
          <a:lstStyle/>
          <a:p>
            <a:pPr marL="0" indent="0" algn="l">
              <a:lnSpc>
                <a:spcPts val="2650"/>
              </a:lnSpc>
              <a:buNone/>
            </a:pPr>
            <a:r>
              <a:rPr lang="en-US" sz="2400" b="1" dirty="0">
                <a:solidFill>
                  <a:srgbClr val="384653"/>
                </a:solidFill>
                <a:latin typeface="Times New Roman" pitchFamily="18" charset="0"/>
                <a:ea typeface="Barlow Bold" pitchFamily="34" charset="-122"/>
                <a:cs typeface="Times New Roman" pitchFamily="18" charset="0"/>
              </a:rPr>
              <a:t>Giãn khoang Virchow–Robin</a:t>
            </a:r>
            <a:endParaRPr lang="en-US" sz="2400" dirty="0">
              <a:latin typeface="Times New Roman" pitchFamily="18" charset="0"/>
              <a:cs typeface="Times New Roman" pitchFamily="18" charset="0"/>
            </a:endParaRPr>
          </a:p>
        </p:txBody>
      </p:sp>
      <p:sp>
        <p:nvSpPr>
          <p:cNvPr id="20" name="Text 14"/>
          <p:cNvSpPr/>
          <p:nvPr/>
        </p:nvSpPr>
        <p:spPr>
          <a:xfrm>
            <a:off x="7392709" y="6469856"/>
            <a:ext cx="7237691" cy="661273"/>
          </a:xfrm>
          <a:prstGeom prst="rect">
            <a:avLst/>
          </a:prstGeom>
          <a:noFill/>
          <a:ln/>
        </p:spPr>
        <p:txBody>
          <a:bodyPr wrap="square" lIns="0" tIns="0" rIns="0" bIns="0" rtlCol="0" anchor="t"/>
          <a:lstStyle/>
          <a:p>
            <a:pPr algn="just">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Dạng </a:t>
            </a:r>
            <a:r>
              <a:rPr lang="vi-VN" sz="2000" dirty="0">
                <a:solidFill>
                  <a:srgbClr val="384653"/>
                </a:solidFill>
                <a:latin typeface="Times New Roman" pitchFamily="18" charset="0"/>
                <a:ea typeface="Montserrat" pitchFamily="34" charset="-122"/>
                <a:cs typeface="Times New Roman" pitchFamily="18" charset="0"/>
              </a:rPr>
              <a:t>nốt tròn hoặc dải nhỏ, giảm tín hiệu T1, tăng nhẹ T2, không tăng FLAIR, không phù xung quanh.</a:t>
            </a:r>
          </a:p>
          <a:p>
            <a:pPr algn="just">
              <a:lnSpc>
                <a:spcPts val="2600"/>
              </a:lnSpc>
            </a:pPr>
            <a:r>
              <a:rPr lang="vi-VN" sz="2000" dirty="0" smtClean="0">
                <a:solidFill>
                  <a:srgbClr val="384653"/>
                </a:solidFill>
                <a:latin typeface="Times New Roman" pitchFamily="18" charset="0"/>
                <a:ea typeface="Montserrat" pitchFamily="34" charset="-122"/>
                <a:cs typeface="Times New Roman" pitchFamily="18" charset="0"/>
              </a:rPr>
              <a:t>•</a:t>
            </a:r>
            <a:r>
              <a:rPr lang="en-US" sz="2000" dirty="0" smtClean="0">
                <a:solidFill>
                  <a:srgbClr val="384653"/>
                </a:solidFill>
                <a:latin typeface="Times New Roman" pitchFamily="18" charset="0"/>
                <a:ea typeface="Montserrat" pitchFamily="34" charset="-122"/>
                <a:cs typeface="Times New Roman" pitchFamily="18" charset="0"/>
              </a:rPr>
              <a:t>   </a:t>
            </a:r>
            <a:r>
              <a:rPr lang="vi-VN" sz="2000" dirty="0" smtClean="0">
                <a:solidFill>
                  <a:srgbClr val="384653"/>
                </a:solidFill>
                <a:latin typeface="Times New Roman" pitchFamily="18" charset="0"/>
                <a:ea typeface="Montserrat" pitchFamily="34" charset="-122"/>
                <a:cs typeface="Times New Roman" pitchFamily="18" charset="0"/>
              </a:rPr>
              <a:t>Vị </a:t>
            </a:r>
            <a:r>
              <a:rPr lang="vi-VN" sz="2000" dirty="0">
                <a:solidFill>
                  <a:srgbClr val="384653"/>
                </a:solidFill>
                <a:latin typeface="Times New Roman" pitchFamily="18" charset="0"/>
                <a:ea typeface="Montserrat" pitchFamily="34" charset="-122"/>
                <a:cs typeface="Times New Roman" pitchFamily="18" charset="0"/>
              </a:rPr>
              <a:t>trí: nhân bèo, đồi thị, chất trắng trung tâm bán cầu.</a:t>
            </a:r>
          </a:p>
        </p:txBody>
      </p:sp>
      <p:sp>
        <p:nvSpPr>
          <p:cNvPr id="21" name="Rectangle 20"/>
          <p:cNvSpPr/>
          <p:nvPr/>
        </p:nvSpPr>
        <p:spPr>
          <a:xfrm>
            <a:off x="12471400" y="7531100"/>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Text 0"/>
          <p:cNvSpPr/>
          <p:nvPr/>
        </p:nvSpPr>
        <p:spPr>
          <a:xfrm>
            <a:off x="174985" y="33116"/>
            <a:ext cx="5701546"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Khai</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a:solidFill>
                  <a:schemeClr val="accent5">
                    <a:lumMod val="50000"/>
                  </a:schemeClr>
                </a:solidFill>
                <a:latin typeface="Times New Roman" pitchFamily="18" charset="0"/>
                <a:ea typeface="Barlow Bold" pitchFamily="34" charset="-122"/>
                <a:cs typeface="Times New Roman" pitchFamily="18" charset="0"/>
              </a:rPr>
              <a:t>thác MRI não</a:t>
            </a:r>
            <a:endParaRPr lang="en-US" sz="3600" dirty="0">
              <a:solidFill>
                <a:schemeClr val="accent5">
                  <a:lumMod val="50000"/>
                </a:schemeClr>
              </a:solidFill>
              <a:latin typeface="Times New Roman" pitchFamily="18" charset="0"/>
              <a:cs typeface="Times New Roman" pitchFamily="18" charset="0"/>
            </a:endParaRPr>
          </a:p>
        </p:txBody>
      </p:sp>
      <p:sp>
        <p:nvSpPr>
          <p:cNvPr id="23" name="Text 0"/>
          <p:cNvSpPr/>
          <p:nvPr/>
        </p:nvSpPr>
        <p:spPr>
          <a:xfrm>
            <a:off x="174985" y="638685"/>
            <a:ext cx="8385215" cy="712708"/>
          </a:xfrm>
          <a:prstGeom prst="rect">
            <a:avLst/>
          </a:prstGeom>
          <a:noFill/>
          <a:ln/>
        </p:spPr>
        <p:txBody>
          <a:bodyPr wrap="none" lIns="0" tIns="0" rIns="0" bIns="0" rtlCol="0" anchor="t"/>
          <a:lstStyle/>
          <a:p>
            <a:pPr algn="just">
              <a:lnSpc>
                <a:spcPct val="115000"/>
              </a:lnSpc>
              <a:spcAft>
                <a:spcPts val="800"/>
              </a:spcAft>
            </a:pPr>
            <a:r>
              <a:rPr lang="en-US" sz="3600" b="1" dirty="0" smtClean="0">
                <a:solidFill>
                  <a:schemeClr val="accent5">
                    <a:lumMod val="75000"/>
                  </a:schemeClr>
                </a:solidFill>
                <a:latin typeface="Times New Roman" pitchFamily="18" charset="0"/>
                <a:ea typeface="Barlow Bold" pitchFamily="34" charset="-122"/>
                <a:cs typeface="Times New Roman" pitchFamily="18" charset="0"/>
              </a:rPr>
              <a:t>4. </a:t>
            </a:r>
            <a:r>
              <a:rPr lang="en-US" sz="3600" b="1" dirty="0" err="1" smtClean="0">
                <a:solidFill>
                  <a:schemeClr val="accent5">
                    <a:lumMod val="75000"/>
                  </a:schemeClr>
                </a:solidFill>
                <a:latin typeface="Times New Roman" pitchFamily="18" charset="0"/>
                <a:ea typeface="Barlow Bold" pitchFamily="34" charset="-122"/>
                <a:cs typeface="Times New Roman" pitchFamily="18" charset="0"/>
              </a:rPr>
              <a:t>Bệnh</a:t>
            </a:r>
            <a:r>
              <a:rPr lang="en-US" sz="3600" b="1" dirty="0" smtClean="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lý</a:t>
            </a:r>
            <a:r>
              <a:rPr lang="en-US" sz="3600" b="1" dirty="0">
                <a:solidFill>
                  <a:schemeClr val="accent5">
                    <a:lumMod val="75000"/>
                  </a:schemeClr>
                </a:solidFill>
                <a:latin typeface="Times New Roman" pitchFamily="18" charset="0"/>
                <a:ea typeface="Barlow Bold" pitchFamily="34" charset="-122"/>
                <a:cs typeface="Times New Roman" pitchFamily="18" charset="0"/>
              </a:rPr>
              <a:t> vi </a:t>
            </a:r>
            <a:r>
              <a:rPr lang="en-US" sz="3600" b="1" dirty="0" err="1">
                <a:solidFill>
                  <a:schemeClr val="accent5">
                    <a:lumMod val="75000"/>
                  </a:schemeClr>
                </a:solidFill>
                <a:latin typeface="Times New Roman" pitchFamily="18" charset="0"/>
                <a:ea typeface="Barlow Bold" pitchFamily="34" charset="-122"/>
                <a:cs typeface="Times New Roman" pitchFamily="18" charset="0"/>
              </a:rPr>
              <a:t>tuần</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hoàn</a:t>
            </a:r>
            <a:r>
              <a:rPr lang="en-US" sz="3600" b="1" dirty="0">
                <a:solidFill>
                  <a:schemeClr val="accent5">
                    <a:lumMod val="75000"/>
                  </a:schemeClr>
                </a:solidFill>
                <a:latin typeface="Times New Roman" pitchFamily="18" charset="0"/>
                <a:ea typeface="Barlow Bold" pitchFamily="34" charset="-122"/>
                <a:cs typeface="Times New Roman" pitchFamily="18" charset="0"/>
              </a:rPr>
              <a:t> </a:t>
            </a:r>
            <a:r>
              <a:rPr lang="en-US" sz="3600" b="1" dirty="0" err="1">
                <a:solidFill>
                  <a:schemeClr val="accent5">
                    <a:lumMod val="75000"/>
                  </a:schemeClr>
                </a:solidFill>
                <a:latin typeface="Times New Roman" pitchFamily="18" charset="0"/>
                <a:ea typeface="Barlow Bold" pitchFamily="34" charset="-122"/>
                <a:cs typeface="Times New Roman" pitchFamily="18" charset="0"/>
              </a:rPr>
              <a:t>não</a:t>
            </a:r>
            <a:endParaRPr lang="en-US" sz="3600" b="1" dirty="0">
              <a:solidFill>
                <a:schemeClr val="accent5">
                  <a:lumMod val="75000"/>
                </a:schemeClr>
              </a:solidFill>
              <a:latin typeface="Times New Roman" pitchFamily="18" charset="0"/>
              <a:ea typeface="Barlow Bold" pitchFamily="34" charset="-122"/>
              <a:cs typeface="Times New Roman" pitchFamily="18" charset="0"/>
            </a:endParaRPr>
          </a:p>
          <a:p>
            <a:pPr algn="just">
              <a:lnSpc>
                <a:spcPct val="115000"/>
              </a:lnSpc>
              <a:spcAft>
                <a:spcPts val="800"/>
              </a:spcAft>
            </a:pPr>
            <a:r>
              <a:rPr lang="en-US" sz="2400" b="1" dirty="0" smtClean="0">
                <a:solidFill>
                  <a:schemeClr val="accent5">
                    <a:lumMod val="75000"/>
                  </a:schemeClr>
                </a:solidFill>
                <a:latin typeface="Times New Roman" pitchFamily="18" charset="0"/>
                <a:ea typeface="Barlow Bold" pitchFamily="34" charset="-122"/>
                <a:cs typeface="Times New Roman" pitchFamily="18" charset="0"/>
              </a:rPr>
              <a:t> </a:t>
            </a:r>
            <a:r>
              <a:rPr lang="en-US" sz="2400" b="1" kern="0" dirty="0" err="1">
                <a:latin typeface="Times New Roman"/>
                <a:ea typeface="Times New Roman"/>
                <a:cs typeface="Times New Roman"/>
              </a:rPr>
              <a:t>Đặc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điểm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trên</a:t>
            </a:r>
            <a:r>
              <a:rPr lang="en-US" sz="2400" b="1" kern="0" dirty="0">
                <a:latin typeface="Times New Roman"/>
                <a:ea typeface="Times New Roman"/>
                <a:cs typeface="Times New Roman"/>
              </a:rPr>
              <a:t> MRI </a:t>
            </a:r>
            <a:r>
              <a:rPr lang="en-US" sz="2400" b="1" kern="0" dirty="0" err="1">
                <a:latin typeface="Times New Roman"/>
                <a:ea typeface="Times New Roman"/>
                <a:cs typeface="Times New Roman"/>
              </a:rPr>
              <a:t>không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tiêm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b="1" kern="0" dirty="0" smtClean="0">
                <a:latin typeface="Times New Roman"/>
                <a:ea typeface="Times New Roman"/>
                <a:cs typeface="Times New Roman"/>
              </a:rPr>
              <a:t>:</a:t>
            </a:r>
            <a:endParaRPr lang="en-US" sz="2400" kern="100" dirty="0">
              <a:latin typeface="Aptos"/>
              <a:ea typeface="等线"/>
              <a:cs typeface="Times New Roman"/>
            </a:endParaRPr>
          </a:p>
        </p:txBody>
      </p:sp>
    </p:spTree>
    <p:extLst>
      <p:ext uri="{BB962C8B-B14F-4D97-AF65-F5344CB8AC3E}">
        <p14:creationId xmlns:p14="http://schemas.microsoft.com/office/powerpoint/2010/main" val="33880450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81153" y="228929"/>
            <a:ext cx="8878372" cy="712708"/>
          </a:xfrm>
          <a:prstGeom prst="rect">
            <a:avLst/>
          </a:prstGeom>
          <a:noFill/>
          <a:ln/>
        </p:spPr>
        <p:txBody>
          <a:bodyPr wrap="none" lIns="0" tIns="0" rIns="0" bIns="0" rtlCol="0" anchor="t"/>
          <a:lstStyle/>
          <a:p>
            <a:pPr marL="0" indent="0" algn="l">
              <a:lnSpc>
                <a:spcPts val="5600"/>
              </a:lnSpc>
              <a:buNone/>
            </a:pPr>
            <a:r>
              <a:rPr lang="en-US" sz="3600" b="1" dirty="0" smtClean="0">
                <a:solidFill>
                  <a:schemeClr val="accent5">
                    <a:lumMod val="50000"/>
                  </a:schemeClr>
                </a:solidFill>
                <a:latin typeface="Times New Roman" pitchFamily="18" charset="0"/>
                <a:ea typeface="Barlow Bold" pitchFamily="34" charset="-122"/>
                <a:cs typeface="Times New Roman" pitchFamily="18" charset="0"/>
              </a:rPr>
              <a:t>VII.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Kết</a:t>
            </a:r>
            <a:r>
              <a:rPr lang="en-US" sz="3600" b="1" dirty="0" smtClean="0">
                <a:solidFill>
                  <a:schemeClr val="accent5">
                    <a:lumMod val="50000"/>
                  </a:schemeClr>
                </a:solidFill>
                <a:latin typeface="Times New Roman" pitchFamily="18" charset="0"/>
                <a:ea typeface="Barlow Bold" pitchFamily="34" charset="-122"/>
                <a:cs typeface="Times New Roman" pitchFamily="18" charset="0"/>
              </a:rPr>
              <a:t> </a:t>
            </a:r>
            <a:r>
              <a:rPr lang="en-US" sz="3600" b="1" dirty="0" err="1" smtClean="0">
                <a:solidFill>
                  <a:schemeClr val="accent5">
                    <a:lumMod val="50000"/>
                  </a:schemeClr>
                </a:solidFill>
                <a:latin typeface="Times New Roman" pitchFamily="18" charset="0"/>
                <a:ea typeface="Barlow Bold" pitchFamily="34" charset="-122"/>
                <a:cs typeface="Times New Roman" pitchFamily="18" charset="0"/>
              </a:rPr>
              <a:t>luận</a:t>
            </a:r>
            <a:endParaRPr lang="en-US" sz="3600" dirty="0">
              <a:solidFill>
                <a:schemeClr val="accent5">
                  <a:lumMod val="50000"/>
                </a:schemeClr>
              </a:solidFill>
              <a:latin typeface="Times New Roman" pitchFamily="18" charset="0"/>
              <a:cs typeface="Times New Roman" pitchFamily="18" charset="0"/>
            </a:endParaRPr>
          </a:p>
        </p:txBody>
      </p:sp>
      <p:sp>
        <p:nvSpPr>
          <p:cNvPr id="4" name="Text 2"/>
          <p:cNvSpPr/>
          <p:nvPr/>
        </p:nvSpPr>
        <p:spPr>
          <a:xfrm>
            <a:off x="1952982" y="1912204"/>
            <a:ext cx="2850713" cy="356235"/>
          </a:xfrm>
          <a:prstGeom prst="rect">
            <a:avLst/>
          </a:prstGeom>
          <a:noFill/>
          <a:ln/>
        </p:spPr>
        <p:txBody>
          <a:bodyPr wrap="none" lIns="0" tIns="0" rIns="0" bIns="0" rtlCol="0" anchor="t"/>
          <a:lstStyle/>
          <a:p>
            <a:pPr marL="0" indent="0" algn="r">
              <a:lnSpc>
                <a:spcPts val="2800"/>
              </a:lnSpc>
              <a:buNone/>
            </a:pPr>
            <a:r>
              <a:rPr lang="en-US" sz="2200" b="1" dirty="0">
                <a:latin typeface="Times New Roman" pitchFamily="18" charset="0"/>
                <a:ea typeface="Barlow Bold" pitchFamily="34" charset="-122"/>
                <a:cs typeface="Times New Roman" pitchFamily="18" charset="0"/>
              </a:rPr>
              <a:t>Chẩn đoán chuyên sâu</a:t>
            </a:r>
            <a:endParaRPr lang="en-US" sz="2200" dirty="0">
              <a:latin typeface="Times New Roman" pitchFamily="18" charset="0"/>
              <a:cs typeface="Times New Roman" pitchFamily="18" charset="0"/>
            </a:endParaRPr>
          </a:p>
        </p:txBody>
      </p:sp>
      <p:pic>
        <p:nvPicPr>
          <p:cNvPr id="6" name="Image 0" descr="preencoded.png"/>
          <p:cNvPicPr>
            <a:picLocks noChangeAspect="1"/>
          </p:cNvPicPr>
          <p:nvPr/>
        </p:nvPicPr>
        <p:blipFill>
          <a:blip r:embed="rId3"/>
          <a:stretch>
            <a:fillRect/>
          </a:stretch>
        </p:blipFill>
        <p:spPr>
          <a:xfrm>
            <a:off x="4914266" y="1842571"/>
            <a:ext cx="4680678" cy="4680678"/>
          </a:xfrm>
          <a:prstGeom prst="rect">
            <a:avLst/>
          </a:prstGeom>
        </p:spPr>
      </p:pic>
      <p:sp>
        <p:nvSpPr>
          <p:cNvPr id="8" name="Text 4"/>
          <p:cNvSpPr/>
          <p:nvPr/>
        </p:nvSpPr>
        <p:spPr>
          <a:xfrm>
            <a:off x="9826585" y="1912204"/>
            <a:ext cx="2850713" cy="356235"/>
          </a:xfrm>
          <a:prstGeom prst="rect">
            <a:avLst/>
          </a:prstGeom>
          <a:noFill/>
          <a:ln/>
        </p:spPr>
        <p:txBody>
          <a:bodyPr wrap="none" lIns="0" tIns="0" rIns="0" bIns="0" rtlCol="0" anchor="t"/>
          <a:lstStyle/>
          <a:p>
            <a:pPr marL="0" indent="0" algn="l">
              <a:lnSpc>
                <a:spcPts val="2800"/>
              </a:lnSpc>
              <a:buNone/>
            </a:pPr>
            <a:r>
              <a:rPr lang="en-US" sz="2200" b="1" dirty="0">
                <a:latin typeface="Times New Roman" pitchFamily="18" charset="0"/>
                <a:ea typeface="Barlow Bold" pitchFamily="34" charset="-122"/>
                <a:cs typeface="Times New Roman" pitchFamily="18" charset="0"/>
              </a:rPr>
              <a:t>Sử dụng thuốc hợp lý</a:t>
            </a:r>
            <a:endParaRPr lang="en-US" sz="2200" dirty="0">
              <a:latin typeface="Times New Roman" pitchFamily="18" charset="0"/>
              <a:cs typeface="Times New Roman" pitchFamily="18" charset="0"/>
            </a:endParaRPr>
          </a:p>
        </p:txBody>
      </p:sp>
      <p:pic>
        <p:nvPicPr>
          <p:cNvPr id="10" name="Image 2" descr="preencoded.png"/>
          <p:cNvPicPr>
            <a:picLocks noChangeAspect="1"/>
          </p:cNvPicPr>
          <p:nvPr/>
        </p:nvPicPr>
        <p:blipFill>
          <a:blip r:embed="rId4"/>
          <a:stretch>
            <a:fillRect/>
          </a:stretch>
        </p:blipFill>
        <p:spPr>
          <a:xfrm>
            <a:off x="4914266" y="1842571"/>
            <a:ext cx="4680678" cy="4680678"/>
          </a:xfrm>
          <a:prstGeom prst="rect">
            <a:avLst/>
          </a:prstGeom>
        </p:spPr>
      </p:pic>
      <p:sp>
        <p:nvSpPr>
          <p:cNvPr id="12" name="Text 6"/>
          <p:cNvSpPr/>
          <p:nvPr/>
        </p:nvSpPr>
        <p:spPr>
          <a:xfrm>
            <a:off x="10043279" y="3319284"/>
            <a:ext cx="2850713" cy="356235"/>
          </a:xfrm>
          <a:prstGeom prst="rect">
            <a:avLst/>
          </a:prstGeom>
          <a:noFill/>
          <a:ln/>
        </p:spPr>
        <p:txBody>
          <a:bodyPr wrap="none" lIns="0" tIns="0" rIns="0" bIns="0" rtlCol="0" anchor="t"/>
          <a:lstStyle/>
          <a:p>
            <a:pPr marL="0" indent="0" algn="l">
              <a:lnSpc>
                <a:spcPts val="2800"/>
              </a:lnSpc>
              <a:buNone/>
            </a:pPr>
            <a:r>
              <a:rPr lang="en-US" sz="2200" b="1" dirty="0">
                <a:latin typeface="Times New Roman" pitchFamily="18" charset="0"/>
                <a:ea typeface="Barlow Bold" pitchFamily="34" charset="-122"/>
                <a:cs typeface="Times New Roman" pitchFamily="18" charset="0"/>
              </a:rPr>
              <a:t>Kiểm soát toàn diện</a:t>
            </a:r>
            <a:endParaRPr lang="en-US" sz="2200" dirty="0">
              <a:latin typeface="Times New Roman" pitchFamily="18" charset="0"/>
              <a:cs typeface="Times New Roman" pitchFamily="18" charset="0"/>
            </a:endParaRPr>
          </a:p>
        </p:txBody>
      </p:sp>
      <p:sp>
        <p:nvSpPr>
          <p:cNvPr id="13" name="Text 7"/>
          <p:cNvSpPr/>
          <p:nvPr/>
        </p:nvSpPr>
        <p:spPr>
          <a:xfrm>
            <a:off x="10043279" y="3805416"/>
            <a:ext cx="3828812" cy="693420"/>
          </a:xfrm>
          <a:prstGeom prst="rect">
            <a:avLst/>
          </a:prstGeom>
          <a:noFill/>
          <a:ln/>
        </p:spPr>
        <p:txBody>
          <a:bodyPr wrap="square" lIns="0" tIns="0" rIns="0" bIns="0" rtlCol="0" anchor="t"/>
          <a:lstStyle/>
          <a:p>
            <a:pPr marL="0" indent="0" algn="l">
              <a:lnSpc>
                <a:spcPts val="2700"/>
              </a:lnSpc>
              <a:buNone/>
            </a:pPr>
            <a:r>
              <a:rPr lang="en-US" sz="2200" dirty="0">
                <a:latin typeface="Times New Roman" pitchFamily="18" charset="0"/>
                <a:ea typeface="Montserrat" pitchFamily="34" charset="-122"/>
                <a:cs typeface="Times New Roman" pitchFamily="18" charset="0"/>
              </a:rPr>
              <a:t>Huyết áp, đường huyết, lipid, cân nặng.</a:t>
            </a:r>
            <a:endParaRPr lang="en-US" sz="2200" dirty="0">
              <a:latin typeface="Times New Roman" pitchFamily="18" charset="0"/>
              <a:cs typeface="Times New Roman" pitchFamily="18" charset="0"/>
            </a:endParaRPr>
          </a:p>
        </p:txBody>
      </p:sp>
      <p:pic>
        <p:nvPicPr>
          <p:cNvPr id="14" name="Image 4" descr="preencoded.png"/>
          <p:cNvPicPr>
            <a:picLocks noChangeAspect="1"/>
          </p:cNvPicPr>
          <p:nvPr/>
        </p:nvPicPr>
        <p:blipFill>
          <a:blip r:embed="rId5"/>
          <a:stretch>
            <a:fillRect/>
          </a:stretch>
        </p:blipFill>
        <p:spPr>
          <a:xfrm>
            <a:off x="4914266" y="1842571"/>
            <a:ext cx="4680678" cy="4680678"/>
          </a:xfrm>
          <a:prstGeom prst="rect">
            <a:avLst/>
          </a:prstGeom>
        </p:spPr>
      </p:pic>
      <p:sp>
        <p:nvSpPr>
          <p:cNvPr id="16" name="Text 8"/>
          <p:cNvSpPr/>
          <p:nvPr/>
        </p:nvSpPr>
        <p:spPr>
          <a:xfrm>
            <a:off x="9826585" y="5073075"/>
            <a:ext cx="2850713" cy="356235"/>
          </a:xfrm>
          <a:prstGeom prst="rect">
            <a:avLst/>
          </a:prstGeom>
          <a:noFill/>
          <a:ln/>
        </p:spPr>
        <p:txBody>
          <a:bodyPr wrap="none" lIns="0" tIns="0" rIns="0" bIns="0" rtlCol="0" anchor="t"/>
          <a:lstStyle/>
          <a:p>
            <a:pPr marL="0" indent="0" algn="l">
              <a:lnSpc>
                <a:spcPts val="2800"/>
              </a:lnSpc>
              <a:buNone/>
            </a:pPr>
            <a:r>
              <a:rPr lang="en-US" sz="2200" b="1" dirty="0">
                <a:latin typeface="Times New Roman" pitchFamily="18" charset="0"/>
                <a:ea typeface="Barlow Bold" pitchFamily="34" charset="-122"/>
                <a:cs typeface="Times New Roman" pitchFamily="18" charset="0"/>
              </a:rPr>
              <a:t>Tập thể dục</a:t>
            </a:r>
            <a:endParaRPr lang="en-US" sz="2200" dirty="0">
              <a:latin typeface="Times New Roman" pitchFamily="18" charset="0"/>
              <a:cs typeface="Times New Roman" pitchFamily="18" charset="0"/>
            </a:endParaRPr>
          </a:p>
        </p:txBody>
      </p:sp>
      <p:sp>
        <p:nvSpPr>
          <p:cNvPr id="17" name="Text 9"/>
          <p:cNvSpPr/>
          <p:nvPr/>
        </p:nvSpPr>
        <p:spPr>
          <a:xfrm>
            <a:off x="9826585" y="5559207"/>
            <a:ext cx="4045506" cy="693420"/>
          </a:xfrm>
          <a:prstGeom prst="rect">
            <a:avLst/>
          </a:prstGeom>
          <a:noFill/>
          <a:ln/>
        </p:spPr>
        <p:txBody>
          <a:bodyPr wrap="square" lIns="0" tIns="0" rIns="0" bIns="0" rtlCol="0" anchor="t"/>
          <a:lstStyle/>
          <a:p>
            <a:pPr marL="0" indent="0" algn="l">
              <a:lnSpc>
                <a:spcPts val="2700"/>
              </a:lnSpc>
              <a:buNone/>
            </a:pPr>
            <a:r>
              <a:rPr lang="en-US" sz="2200" dirty="0">
                <a:latin typeface="Times New Roman" pitchFamily="18" charset="0"/>
                <a:ea typeface="Montserrat" pitchFamily="34" charset="-122"/>
                <a:cs typeface="Times New Roman" pitchFamily="18" charset="0"/>
              </a:rPr>
              <a:t>Đi bộ, yoga, thái cực quyền để cải thiện thăng bằng.</a:t>
            </a:r>
            <a:endParaRPr lang="en-US" sz="2200" dirty="0">
              <a:latin typeface="Times New Roman" pitchFamily="18" charset="0"/>
              <a:cs typeface="Times New Roman" pitchFamily="18" charset="0"/>
            </a:endParaRPr>
          </a:p>
        </p:txBody>
      </p:sp>
      <p:pic>
        <p:nvPicPr>
          <p:cNvPr id="18" name="Image 6" descr="preencoded.png"/>
          <p:cNvPicPr>
            <a:picLocks noChangeAspect="1"/>
          </p:cNvPicPr>
          <p:nvPr/>
        </p:nvPicPr>
        <p:blipFill>
          <a:blip r:embed="rId6"/>
          <a:stretch>
            <a:fillRect/>
          </a:stretch>
        </p:blipFill>
        <p:spPr>
          <a:xfrm>
            <a:off x="4914266" y="1842571"/>
            <a:ext cx="4680678" cy="4680678"/>
          </a:xfrm>
          <a:prstGeom prst="rect">
            <a:avLst/>
          </a:prstGeom>
        </p:spPr>
      </p:pic>
      <p:sp>
        <p:nvSpPr>
          <p:cNvPr id="20" name="Text 10"/>
          <p:cNvSpPr/>
          <p:nvPr/>
        </p:nvSpPr>
        <p:spPr>
          <a:xfrm>
            <a:off x="1952982" y="5246430"/>
            <a:ext cx="2850713" cy="356235"/>
          </a:xfrm>
          <a:prstGeom prst="rect">
            <a:avLst/>
          </a:prstGeom>
          <a:noFill/>
          <a:ln/>
        </p:spPr>
        <p:txBody>
          <a:bodyPr wrap="none" lIns="0" tIns="0" rIns="0" bIns="0" rtlCol="0" anchor="t"/>
          <a:lstStyle/>
          <a:p>
            <a:pPr marL="0" indent="0" algn="r">
              <a:lnSpc>
                <a:spcPts val="2800"/>
              </a:lnSpc>
              <a:buNone/>
            </a:pPr>
            <a:r>
              <a:rPr lang="en-US" sz="2200" b="1" dirty="0">
                <a:latin typeface="Times New Roman" pitchFamily="18" charset="0"/>
                <a:ea typeface="Barlow Bold" pitchFamily="34" charset="-122"/>
                <a:cs typeface="Times New Roman" pitchFamily="18" charset="0"/>
              </a:rPr>
              <a:t>Giấc ngủ – Tinh thần</a:t>
            </a:r>
            <a:endParaRPr lang="en-US" sz="2200" dirty="0">
              <a:latin typeface="Times New Roman" pitchFamily="18" charset="0"/>
              <a:cs typeface="Times New Roman" pitchFamily="18" charset="0"/>
            </a:endParaRPr>
          </a:p>
        </p:txBody>
      </p:sp>
      <p:sp>
        <p:nvSpPr>
          <p:cNvPr id="21" name="Text 11"/>
          <p:cNvSpPr/>
          <p:nvPr/>
        </p:nvSpPr>
        <p:spPr>
          <a:xfrm>
            <a:off x="758309" y="5732562"/>
            <a:ext cx="4045387" cy="346710"/>
          </a:xfrm>
          <a:prstGeom prst="rect">
            <a:avLst/>
          </a:prstGeom>
          <a:noFill/>
          <a:ln/>
        </p:spPr>
        <p:txBody>
          <a:bodyPr wrap="none" lIns="0" tIns="0" rIns="0" bIns="0" rtlCol="0" anchor="t"/>
          <a:lstStyle/>
          <a:p>
            <a:pPr marL="0" indent="0" algn="r">
              <a:lnSpc>
                <a:spcPts val="2700"/>
              </a:lnSpc>
              <a:buNone/>
            </a:pPr>
            <a:r>
              <a:rPr lang="en-US" sz="2200" dirty="0">
                <a:latin typeface="Times New Roman" pitchFamily="18" charset="0"/>
                <a:ea typeface="Montserrat" pitchFamily="34" charset="-122"/>
                <a:cs typeface="Times New Roman" pitchFamily="18" charset="0"/>
              </a:rPr>
              <a:t>Điều hòa stress, tránh thức khuya.</a:t>
            </a:r>
            <a:endParaRPr lang="en-US" sz="2200" dirty="0">
              <a:latin typeface="Times New Roman" pitchFamily="18" charset="0"/>
              <a:cs typeface="Times New Roman" pitchFamily="18" charset="0"/>
            </a:endParaRPr>
          </a:p>
        </p:txBody>
      </p:sp>
      <p:pic>
        <p:nvPicPr>
          <p:cNvPr id="22" name="Image 8" descr="preencoded.png"/>
          <p:cNvPicPr>
            <a:picLocks noChangeAspect="1"/>
          </p:cNvPicPr>
          <p:nvPr/>
        </p:nvPicPr>
        <p:blipFill>
          <a:blip r:embed="rId7"/>
          <a:stretch>
            <a:fillRect/>
          </a:stretch>
        </p:blipFill>
        <p:spPr>
          <a:xfrm>
            <a:off x="4914266" y="1842571"/>
            <a:ext cx="4680678" cy="4680678"/>
          </a:xfrm>
          <a:prstGeom prst="rect">
            <a:avLst/>
          </a:prstGeom>
        </p:spPr>
      </p:pic>
      <p:sp>
        <p:nvSpPr>
          <p:cNvPr id="24" name="Text 12"/>
          <p:cNvSpPr/>
          <p:nvPr/>
        </p:nvSpPr>
        <p:spPr>
          <a:xfrm>
            <a:off x="1736288" y="3319284"/>
            <a:ext cx="2850713" cy="356235"/>
          </a:xfrm>
          <a:prstGeom prst="rect">
            <a:avLst/>
          </a:prstGeom>
          <a:noFill/>
          <a:ln/>
        </p:spPr>
        <p:txBody>
          <a:bodyPr wrap="none" lIns="0" tIns="0" rIns="0" bIns="0" rtlCol="0" anchor="t"/>
          <a:lstStyle/>
          <a:p>
            <a:pPr marL="0" indent="0" algn="r">
              <a:lnSpc>
                <a:spcPts val="2800"/>
              </a:lnSpc>
              <a:buNone/>
            </a:pPr>
            <a:r>
              <a:rPr lang="en-US" sz="2200" b="1" dirty="0">
                <a:latin typeface="Times New Roman" pitchFamily="18" charset="0"/>
                <a:ea typeface="Barlow Bold" pitchFamily="34" charset="-122"/>
                <a:cs typeface="Times New Roman" pitchFamily="18" charset="0"/>
              </a:rPr>
              <a:t>Tái khám định kỳ</a:t>
            </a:r>
            <a:endParaRPr lang="en-US" sz="2200" dirty="0">
              <a:latin typeface="Times New Roman" pitchFamily="18" charset="0"/>
              <a:cs typeface="Times New Roman" pitchFamily="18" charset="0"/>
            </a:endParaRPr>
          </a:p>
        </p:txBody>
      </p:sp>
      <p:sp>
        <p:nvSpPr>
          <p:cNvPr id="25" name="Text 13"/>
          <p:cNvSpPr/>
          <p:nvPr/>
        </p:nvSpPr>
        <p:spPr>
          <a:xfrm>
            <a:off x="758309" y="3805416"/>
            <a:ext cx="3828693" cy="693420"/>
          </a:xfrm>
          <a:prstGeom prst="rect">
            <a:avLst/>
          </a:prstGeom>
          <a:noFill/>
          <a:ln/>
        </p:spPr>
        <p:txBody>
          <a:bodyPr wrap="square" lIns="0" tIns="0" rIns="0" bIns="0" rtlCol="0" anchor="t"/>
          <a:lstStyle/>
          <a:p>
            <a:pPr marL="0" indent="0" algn="r">
              <a:lnSpc>
                <a:spcPts val="2700"/>
              </a:lnSpc>
              <a:buNone/>
            </a:pPr>
            <a:r>
              <a:rPr lang="en-US" sz="2200" dirty="0">
                <a:latin typeface="Times New Roman" pitchFamily="18" charset="0"/>
                <a:ea typeface="Montserrat" pitchFamily="34" charset="-122"/>
                <a:cs typeface="Times New Roman" pitchFamily="18" charset="0"/>
              </a:rPr>
              <a:t>6–12 tháng/lần, chụp MRI kiểm tra </a:t>
            </a:r>
            <a:r>
              <a:rPr lang="en-US" sz="2200" dirty="0" err="1">
                <a:latin typeface="Times New Roman" pitchFamily="18" charset="0"/>
                <a:ea typeface="Montserrat" pitchFamily="34" charset="-122"/>
                <a:cs typeface="Times New Roman" pitchFamily="18" charset="0"/>
              </a:rPr>
              <a:t>tiến</a:t>
            </a:r>
            <a:r>
              <a:rPr lang="en-US" sz="2200" dirty="0">
                <a:latin typeface="Times New Roman" pitchFamily="18" charset="0"/>
                <a:ea typeface="Montserrat" pitchFamily="34" charset="-122"/>
                <a:cs typeface="Times New Roman" pitchFamily="18" charset="0"/>
              </a:rPr>
              <a:t> </a:t>
            </a:r>
            <a:r>
              <a:rPr lang="en-US" sz="2200" dirty="0" err="1" smtClean="0">
                <a:latin typeface="Times New Roman" pitchFamily="18" charset="0"/>
                <a:ea typeface="Montserrat" pitchFamily="34" charset="-122"/>
                <a:cs typeface="Times New Roman" pitchFamily="18" charset="0"/>
              </a:rPr>
              <a:t>triển</a:t>
            </a:r>
            <a:r>
              <a:rPr lang="en-US" sz="2200" dirty="0" smtClean="0">
                <a:latin typeface="Times New Roman" pitchFamily="18" charset="0"/>
                <a:ea typeface="Montserrat" pitchFamily="34" charset="-122"/>
                <a:cs typeface="Times New Roman" pitchFamily="18" charset="0"/>
              </a:rPr>
              <a:t> </a:t>
            </a:r>
            <a:r>
              <a:rPr lang="en-US" sz="2200" dirty="0" err="1" smtClean="0">
                <a:latin typeface="Times New Roman" pitchFamily="18" charset="0"/>
                <a:ea typeface="Montserrat" pitchFamily="34" charset="-122"/>
                <a:cs typeface="Times New Roman" pitchFamily="18" charset="0"/>
              </a:rPr>
              <a:t>nếu</a:t>
            </a:r>
            <a:r>
              <a:rPr lang="en-US" sz="2200" dirty="0" smtClean="0">
                <a:latin typeface="Times New Roman" pitchFamily="18" charset="0"/>
                <a:ea typeface="Montserrat" pitchFamily="34" charset="-122"/>
                <a:cs typeface="Times New Roman" pitchFamily="18" charset="0"/>
              </a:rPr>
              <a:t> </a:t>
            </a:r>
            <a:r>
              <a:rPr lang="en-US" sz="2200" dirty="0" err="1" smtClean="0">
                <a:latin typeface="Times New Roman" pitchFamily="18" charset="0"/>
                <a:ea typeface="Montserrat" pitchFamily="34" charset="-122"/>
                <a:cs typeface="Times New Roman" pitchFamily="18" charset="0"/>
              </a:rPr>
              <a:t>triệu</a:t>
            </a:r>
            <a:r>
              <a:rPr lang="en-US" sz="2200" dirty="0" smtClean="0">
                <a:latin typeface="Times New Roman" pitchFamily="18" charset="0"/>
                <a:ea typeface="Montserrat" pitchFamily="34" charset="-122"/>
                <a:cs typeface="Times New Roman" pitchFamily="18" charset="0"/>
              </a:rPr>
              <a:t> </a:t>
            </a:r>
            <a:r>
              <a:rPr lang="en-US" sz="2200" dirty="0" err="1" smtClean="0">
                <a:latin typeface="Times New Roman" pitchFamily="18" charset="0"/>
                <a:ea typeface="Montserrat" pitchFamily="34" charset="-122"/>
                <a:cs typeface="Times New Roman" pitchFamily="18" charset="0"/>
              </a:rPr>
              <a:t>chứng</a:t>
            </a:r>
            <a:r>
              <a:rPr lang="en-US" sz="2200" dirty="0" smtClean="0">
                <a:latin typeface="Times New Roman" pitchFamily="18" charset="0"/>
                <a:ea typeface="Montserrat" pitchFamily="34" charset="-122"/>
                <a:cs typeface="Times New Roman" pitchFamily="18" charset="0"/>
              </a:rPr>
              <a:t> </a:t>
            </a:r>
            <a:r>
              <a:rPr lang="en-US" sz="2200" dirty="0" err="1" smtClean="0">
                <a:latin typeface="Times New Roman" pitchFamily="18" charset="0"/>
                <a:ea typeface="Montserrat" pitchFamily="34" charset="-122"/>
                <a:cs typeface="Times New Roman" pitchFamily="18" charset="0"/>
              </a:rPr>
              <a:t>tăng</a:t>
            </a:r>
            <a:r>
              <a:rPr lang="en-US" sz="2200" dirty="0" smtClean="0">
                <a:latin typeface="Times New Roman" pitchFamily="18" charset="0"/>
                <a:ea typeface="Montserrat" pitchFamily="34" charset="-122"/>
                <a:cs typeface="Times New Roman" pitchFamily="18" charset="0"/>
              </a:rPr>
              <a:t>.</a:t>
            </a:r>
            <a:endParaRPr lang="en-US" sz="2200" dirty="0">
              <a:latin typeface="Times New Roman" pitchFamily="18" charset="0"/>
              <a:cs typeface="Times New Roman" pitchFamily="18" charset="0"/>
            </a:endParaRPr>
          </a:p>
        </p:txBody>
      </p:sp>
      <p:pic>
        <p:nvPicPr>
          <p:cNvPr id="26" name="Image 10" descr="preencoded.png"/>
          <p:cNvPicPr>
            <a:picLocks noChangeAspect="1"/>
          </p:cNvPicPr>
          <p:nvPr/>
        </p:nvPicPr>
        <p:blipFill>
          <a:blip r:embed="rId8"/>
          <a:stretch>
            <a:fillRect/>
          </a:stretch>
        </p:blipFill>
        <p:spPr>
          <a:xfrm>
            <a:off x="4950372" y="1912204"/>
            <a:ext cx="4543913" cy="4543913"/>
          </a:xfrm>
          <a:prstGeom prst="rect">
            <a:avLst/>
          </a:prstGeom>
        </p:spPr>
      </p:pic>
      <p:sp>
        <p:nvSpPr>
          <p:cNvPr id="28" name="Rectangle 27"/>
          <p:cNvSpPr/>
          <p:nvPr/>
        </p:nvSpPr>
        <p:spPr>
          <a:xfrm>
            <a:off x="12471400" y="7463735"/>
            <a:ext cx="2159001" cy="6985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200">
              <a:solidFill>
                <a:schemeClr val="tx1"/>
              </a:solidFill>
              <a:latin typeface="Times New Roman" pitchFamily="18" charset="0"/>
              <a:cs typeface="Times New Roman" pitchFamily="18" charset="0"/>
            </a:endParaRPr>
          </a:p>
        </p:txBody>
      </p:sp>
      <p:sp>
        <p:nvSpPr>
          <p:cNvPr id="29" name="Rectangle 28"/>
          <p:cNvSpPr/>
          <p:nvPr/>
        </p:nvSpPr>
        <p:spPr>
          <a:xfrm>
            <a:off x="181153" y="1085713"/>
            <a:ext cx="14165468" cy="517065"/>
          </a:xfrm>
          <a:prstGeom prst="rect">
            <a:avLst/>
          </a:prstGeom>
        </p:spPr>
        <p:txBody>
          <a:bodyPr wrap="square">
            <a:spAutoFit/>
          </a:bodyPr>
          <a:lstStyle/>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Khám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chữa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bệnh</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toàn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diện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với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phương</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châm</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Đa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mô</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thức</a:t>
            </a:r>
            <a:r>
              <a:rPr lang="en-US" sz="2400" b="1" kern="0" dirty="0">
                <a:latin typeface="Times New Roman"/>
                <a:ea typeface="Times New Roman"/>
                <a:cs typeface="Times New Roman"/>
              </a:rPr>
              <a:t> – </a:t>
            </a:r>
            <a:r>
              <a:rPr lang="en-US" sz="2400" b="1" kern="0" dirty="0" err="1">
                <a:latin typeface="Times New Roman"/>
                <a:ea typeface="Times New Roman"/>
                <a:cs typeface="Times New Roman"/>
              </a:rPr>
              <a:t>Đa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chuyên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khoa</a:t>
            </a:r>
            <a:r>
              <a:rPr lang="en-US" sz="2400" b="1" kern="0" dirty="0">
                <a:latin typeface="Times New Roman"/>
                <a:ea typeface="Times New Roman"/>
                <a:cs typeface="Times New Roman"/>
              </a:rPr>
              <a:t> – </a:t>
            </a:r>
            <a:r>
              <a:rPr lang="en-US" sz="2400" b="1" kern="0" dirty="0" err="1">
                <a:latin typeface="Times New Roman"/>
                <a:ea typeface="Times New Roman"/>
                <a:cs typeface="Times New Roman"/>
              </a:rPr>
              <a:t>Liên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chuyên</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khoa</a:t>
            </a:r>
            <a:r>
              <a:rPr lang="en-US" sz="2400" b="1" kern="0" dirty="0">
                <a:latin typeface="Times New Roman"/>
                <a:ea typeface="Times New Roman"/>
                <a:cs typeface="Times New Roman"/>
              </a:rPr>
              <a:t>:</a:t>
            </a:r>
            <a:endParaRPr lang="en-US" sz="2400" kern="100" dirty="0">
              <a:effectLst/>
              <a:latin typeface="Aptos"/>
              <a:ea typeface="等线"/>
              <a:cs typeface="Times New Roman"/>
            </a:endParaRPr>
          </a:p>
        </p:txBody>
      </p:sp>
      <p:sp>
        <p:nvSpPr>
          <p:cNvPr id="30" name="Rectangle 29"/>
          <p:cNvSpPr/>
          <p:nvPr/>
        </p:nvSpPr>
        <p:spPr>
          <a:xfrm>
            <a:off x="181153" y="7047723"/>
            <a:ext cx="7315200" cy="1044388"/>
          </a:xfrm>
          <a:prstGeom prst="rect">
            <a:avLst/>
          </a:prstGeom>
        </p:spPr>
        <p:txBody>
          <a:bodyPr>
            <a:spAutoFit/>
          </a:bodyPr>
          <a:lstStyle/>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Vai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trò</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của</a:t>
            </a:r>
            <a:r>
              <a:rPr lang="en-US" sz="2400" b="1" kern="0" dirty="0">
                <a:latin typeface="Times New Roman"/>
                <a:ea typeface="Times New Roman"/>
                <a:cs typeface="Times New Roman"/>
              </a:rPr>
              <a:t> MRI</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cân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nhắc</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doppler</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xuyên</a:t>
            </a:r>
            <a:r>
              <a:rPr lang="en-US" sz="2400" kern="0" dirty="0">
                <a:latin typeface="Times New Roman"/>
                <a:ea typeface="Times New Roman"/>
                <a:cs typeface="Times New Roman"/>
              </a:rPr>
              <a:t> </a:t>
            </a:r>
            <a:r>
              <a:rPr lang="en-US" sz="2400" kern="0" dirty="0" err="1">
                <a:latin typeface="Times New Roman"/>
                <a:ea typeface="Times New Roman"/>
                <a:cs typeface="Times New Roman"/>
              </a:rPr>
              <a:t>sọ</a:t>
            </a:r>
            <a:r>
              <a:rPr lang="en-US" sz="2400" kern="0" dirty="0">
                <a:latin typeface="Times New Roman"/>
                <a:ea typeface="Times New Roman"/>
                <a:cs typeface="Times New Roman"/>
              </a:rPr>
              <a:t>?).</a:t>
            </a:r>
            <a:endParaRPr lang="en-US" sz="2400" kern="100" dirty="0">
              <a:latin typeface="Aptos"/>
              <a:ea typeface="等线"/>
              <a:cs typeface="Times New Roman"/>
            </a:endParaRPr>
          </a:p>
          <a:p>
            <a:pPr marL="342900" marR="0" lvl="0" indent="-342900" algn="just">
              <a:lnSpc>
                <a:spcPct val="115000"/>
              </a:lnSpc>
              <a:spcBef>
                <a:spcPts val="0"/>
              </a:spcBef>
              <a:spcAft>
                <a:spcPts val="800"/>
              </a:spcAft>
              <a:buSzPts val="1000"/>
              <a:buFont typeface="Symbol"/>
              <a:buChar char=""/>
              <a:tabLst>
                <a:tab pos="457200" algn="l"/>
              </a:tabLst>
            </a:pPr>
            <a:r>
              <a:rPr lang="en-US" sz="2400" b="1" kern="0" dirty="0" err="1">
                <a:latin typeface="Times New Roman"/>
                <a:ea typeface="Times New Roman"/>
                <a:cs typeface="Times New Roman"/>
              </a:rPr>
              <a:t>Vai</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trò</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của</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thuốc</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cổ</a:t>
            </a:r>
            <a:r>
              <a:rPr lang="en-US" sz="2400" b="1" kern="0" dirty="0">
                <a:latin typeface="Times New Roman"/>
                <a:ea typeface="Times New Roman"/>
                <a:cs typeface="Times New Roman"/>
              </a:rPr>
              <a:t> </a:t>
            </a:r>
            <a:r>
              <a:rPr lang="en-US" sz="2400" b="1" kern="0" dirty="0" err="1">
                <a:latin typeface="Times New Roman"/>
                <a:ea typeface="Times New Roman"/>
                <a:cs typeface="Times New Roman"/>
              </a:rPr>
              <a:t>truyền</a:t>
            </a:r>
            <a:r>
              <a:rPr lang="en-US" sz="2400" b="1" kern="0" dirty="0">
                <a:latin typeface="Times New Roman"/>
                <a:ea typeface="Times New Roman"/>
                <a:cs typeface="Times New Roman"/>
              </a:rPr>
              <a:t>.</a:t>
            </a:r>
            <a:endParaRPr lang="en-US" sz="2400" kern="100" dirty="0">
              <a:effectLst/>
              <a:latin typeface="Aptos"/>
              <a:ea typeface="等线"/>
              <a:cs typeface="Times New Roman"/>
            </a:endParaRPr>
          </a:p>
        </p:txBody>
      </p:sp>
    </p:spTree>
    <p:extLst>
      <p:ext uri="{BB962C8B-B14F-4D97-AF65-F5344CB8AC3E}">
        <p14:creationId xmlns:p14="http://schemas.microsoft.com/office/powerpoint/2010/main" val="698273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166100" y="88900"/>
            <a:ext cx="6464300" cy="50546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nSpc>
                <a:spcPct val="115000"/>
              </a:lnSpc>
              <a:spcAft>
                <a:spcPts val="800"/>
              </a:spcAft>
            </a:pPr>
            <a:endParaRPr lang="en-US" sz="1600" kern="100" dirty="0">
              <a:effectLst/>
              <a:latin typeface="Aptos"/>
              <a:ea typeface="等线"/>
              <a:cs typeface="Times New Roman"/>
            </a:endParaRPr>
          </a:p>
        </p:txBody>
      </p:sp>
      <p:sp>
        <p:nvSpPr>
          <p:cNvPr id="3" name="Rectangle 2"/>
          <p:cNvSpPr/>
          <p:nvPr/>
        </p:nvSpPr>
        <p:spPr>
          <a:xfrm>
            <a:off x="9359900" y="5842000"/>
            <a:ext cx="3009900" cy="5969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Rectangle 3"/>
          <p:cNvSpPr/>
          <p:nvPr/>
        </p:nvSpPr>
        <p:spPr>
          <a:xfrm>
            <a:off x="7612196" y="2784019"/>
            <a:ext cx="6505307" cy="1508105"/>
          </a:xfrm>
          <a:prstGeom prst="rect">
            <a:avLst/>
          </a:prstGeom>
        </p:spPr>
        <p:txBody>
          <a:bodyPr wrap="none">
            <a:spAutoFit/>
          </a:bodyPr>
          <a:lstStyle/>
          <a:p>
            <a:pPr lvl="0">
              <a:lnSpc>
                <a:spcPct val="115000"/>
              </a:lnSpc>
              <a:spcAft>
                <a:spcPts val="800"/>
              </a:spcAft>
            </a:pPr>
            <a:r>
              <a:rPr lang="en-US" sz="8000" b="1" kern="0" dirty="0">
                <a:solidFill>
                  <a:srgbClr val="C00000"/>
                </a:solidFill>
                <a:latin typeface=".VnCooper" pitchFamily="34" charset="0"/>
                <a:ea typeface="Times New Roman"/>
                <a:cs typeface="Times New Roman"/>
              </a:rPr>
              <a:t>Thank you!</a:t>
            </a:r>
            <a:endParaRPr lang="en-US" sz="8000" kern="100" dirty="0">
              <a:solidFill>
                <a:srgbClr val="C00000"/>
              </a:solidFill>
              <a:latin typeface=".VnCooper" pitchFamily="34" charset="0"/>
              <a:ea typeface="等线"/>
              <a:cs typeface="Times New Roman"/>
            </a:endParaRPr>
          </a:p>
        </p:txBody>
      </p:sp>
    </p:spTree>
    <p:extLst>
      <p:ext uri="{BB962C8B-B14F-4D97-AF65-F5344CB8AC3E}">
        <p14:creationId xmlns:p14="http://schemas.microsoft.com/office/powerpoint/2010/main" val="2991030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3251</Words>
  <Application>Microsoft Office PowerPoint</Application>
  <PresentationFormat>Custom</PresentationFormat>
  <Paragraphs>344</Paragraphs>
  <Slides>29</Slides>
  <Notes>17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29</vt:i4>
      </vt:variant>
    </vt:vector>
  </HeadingPairs>
  <TitlesOfParts>
    <vt:vector size="45" baseType="lpstr">
      <vt:lpstr>Arial</vt:lpstr>
      <vt:lpstr>Instrument Sans Semi Bold</vt:lpstr>
      <vt:lpstr>Inter</vt:lpstr>
      <vt:lpstr>Instrument Sans Medium</vt:lpstr>
      <vt:lpstr>DengXian</vt:lpstr>
      <vt:lpstr>Montserrat</vt:lpstr>
      <vt:lpstr>Symbol</vt:lpstr>
      <vt:lpstr>Times New Roman</vt:lpstr>
      <vt:lpstr>Calibri</vt:lpstr>
      <vt:lpstr>等线</vt:lpstr>
      <vt:lpstr>Aptos</vt:lpstr>
      <vt:lpstr>Wingdings</vt:lpstr>
      <vt:lpstr>Barlow Bold</vt:lpstr>
      <vt:lpstr>.VnCooper</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Administrator</cp:lastModifiedBy>
  <cp:revision>34</cp:revision>
  <dcterms:created xsi:type="dcterms:W3CDTF">2025-12-30T05:36:29Z</dcterms:created>
  <dcterms:modified xsi:type="dcterms:W3CDTF">2025-12-31T05:02:42Z</dcterms:modified>
</cp:coreProperties>
</file>